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4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5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8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9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theme/theme10.xml" ContentType="application/vnd.openxmlformats-officedocument.theme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1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theme/theme12.xml" ContentType="application/vnd.openxmlformats-officedocument.theme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theme/theme13.xml" ContentType="application/vnd.openxmlformats-officedocument.theme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theme/theme14.xml" ContentType="application/vnd.openxmlformats-officedocument.theme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15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6.xml" ContentType="application/vnd.openxmlformats-officedocument.theme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theme/theme17.xml" ContentType="application/vnd.openxmlformats-officedocument.theme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theme/theme18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theme/theme19.xml" ContentType="application/vnd.openxmlformats-officedocument.theme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theme/theme20.xml" ContentType="application/vnd.openxmlformats-officedocument.theme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theme/theme21.xml" ContentType="application/vnd.openxmlformats-officedocument.theme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theme/theme22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theme/theme23.xml" ContentType="application/vnd.openxmlformats-officedocument.theme+xml"/>
  <Override PartName="/ppt/theme/theme2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9" r:id="rId2"/>
    <p:sldMasterId id="2147483703" r:id="rId3"/>
    <p:sldMasterId id="2147483718" r:id="rId4"/>
    <p:sldMasterId id="2147483747" r:id="rId5"/>
    <p:sldMasterId id="2147483762" r:id="rId6"/>
    <p:sldMasterId id="2147483777" r:id="rId7"/>
    <p:sldMasterId id="2147483818" r:id="rId8"/>
    <p:sldMasterId id="2147483832" r:id="rId9"/>
    <p:sldMasterId id="2147483856" r:id="rId10"/>
    <p:sldMasterId id="2147483880" r:id="rId11"/>
    <p:sldMasterId id="2147483934" r:id="rId12"/>
    <p:sldMasterId id="2147483962" r:id="rId13"/>
    <p:sldMasterId id="2147483976" r:id="rId14"/>
    <p:sldMasterId id="2147483990" r:id="rId15"/>
    <p:sldMasterId id="2147484004" r:id="rId16"/>
    <p:sldMasterId id="2147484042" r:id="rId17"/>
    <p:sldMasterId id="2147484056" r:id="rId18"/>
    <p:sldMasterId id="2147484357" r:id="rId19"/>
    <p:sldMasterId id="2147484427" r:id="rId20"/>
    <p:sldMasterId id="2147484453" r:id="rId21"/>
    <p:sldMasterId id="2147484466" r:id="rId22"/>
    <p:sldMasterId id="2147484478" r:id="rId23"/>
  </p:sldMasterIdLst>
  <p:notesMasterIdLst>
    <p:notesMasterId r:id="rId54"/>
  </p:notesMasterIdLst>
  <p:sldIdLst>
    <p:sldId id="256" r:id="rId24"/>
    <p:sldId id="272" r:id="rId25"/>
    <p:sldId id="261" r:id="rId26"/>
    <p:sldId id="384" r:id="rId27"/>
    <p:sldId id="1103" r:id="rId28"/>
    <p:sldId id="1104" r:id="rId29"/>
    <p:sldId id="1186" r:id="rId30"/>
    <p:sldId id="386" r:id="rId31"/>
    <p:sldId id="1182" r:id="rId32"/>
    <p:sldId id="262" r:id="rId33"/>
    <p:sldId id="263" r:id="rId34"/>
    <p:sldId id="341" r:id="rId35"/>
    <p:sldId id="342" r:id="rId36"/>
    <p:sldId id="281" r:id="rId37"/>
    <p:sldId id="282" r:id="rId38"/>
    <p:sldId id="283" r:id="rId39"/>
    <p:sldId id="284" r:id="rId40"/>
    <p:sldId id="291" r:id="rId41"/>
    <p:sldId id="285" r:id="rId42"/>
    <p:sldId id="343" r:id="rId43"/>
    <p:sldId id="344" r:id="rId44"/>
    <p:sldId id="345" r:id="rId45"/>
    <p:sldId id="275" r:id="rId46"/>
    <p:sldId id="276" r:id="rId47"/>
    <p:sldId id="346" r:id="rId48"/>
    <p:sldId id="347" r:id="rId49"/>
    <p:sldId id="1184" r:id="rId50"/>
    <p:sldId id="1102" r:id="rId51"/>
    <p:sldId id="1096" r:id="rId52"/>
    <p:sldId id="1095" r:id="rId5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BC"/>
    <a:srgbClr val="639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202B0CA-FC54-4496-8BCA-5EF66A818D29}" styleName="Style foncé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93"/>
    <p:restoredTop sz="94611"/>
  </p:normalViewPr>
  <p:slideViewPr>
    <p:cSldViewPr snapToGrid="0" snapToObjects="1">
      <p:cViewPr varScale="1">
        <p:scale>
          <a:sx n="162" d="100"/>
          <a:sy n="162" d="100"/>
        </p:scale>
        <p:origin x="216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3.xml"/><Relationship Id="rId39" Type="http://schemas.openxmlformats.org/officeDocument/2006/relationships/slide" Target="slides/slide16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1.xml"/><Relationship Id="rId42" Type="http://schemas.openxmlformats.org/officeDocument/2006/relationships/slide" Target="slides/slide19.xml"/><Relationship Id="rId47" Type="http://schemas.openxmlformats.org/officeDocument/2006/relationships/slide" Target="slides/slide24.xml"/><Relationship Id="rId50" Type="http://schemas.openxmlformats.org/officeDocument/2006/relationships/slide" Target="slides/slide27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.xml"/><Relationship Id="rId32" Type="http://schemas.openxmlformats.org/officeDocument/2006/relationships/slide" Target="slides/slide9.xml"/><Relationship Id="rId37" Type="http://schemas.openxmlformats.org/officeDocument/2006/relationships/slide" Target="slides/slide14.xml"/><Relationship Id="rId40" Type="http://schemas.openxmlformats.org/officeDocument/2006/relationships/slide" Target="slides/slide17.xml"/><Relationship Id="rId45" Type="http://schemas.openxmlformats.org/officeDocument/2006/relationships/slide" Target="slides/slide22.xml"/><Relationship Id="rId53" Type="http://schemas.openxmlformats.org/officeDocument/2006/relationships/slide" Target="slides/slide30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4.xml"/><Relationship Id="rId30" Type="http://schemas.openxmlformats.org/officeDocument/2006/relationships/slide" Target="slides/slide7.xml"/><Relationship Id="rId35" Type="http://schemas.openxmlformats.org/officeDocument/2006/relationships/slide" Target="slides/slide12.xml"/><Relationship Id="rId43" Type="http://schemas.openxmlformats.org/officeDocument/2006/relationships/slide" Target="slides/slide20.xml"/><Relationship Id="rId48" Type="http://schemas.openxmlformats.org/officeDocument/2006/relationships/slide" Target="slides/slide25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2.xml"/><Relationship Id="rId33" Type="http://schemas.openxmlformats.org/officeDocument/2006/relationships/slide" Target="slides/slide10.xml"/><Relationship Id="rId38" Type="http://schemas.openxmlformats.org/officeDocument/2006/relationships/slide" Target="slides/slide15.xml"/><Relationship Id="rId46" Type="http://schemas.openxmlformats.org/officeDocument/2006/relationships/slide" Target="slides/slide23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8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5.xml"/><Relationship Id="rId36" Type="http://schemas.openxmlformats.org/officeDocument/2006/relationships/slide" Target="slides/slide13.xml"/><Relationship Id="rId49" Type="http://schemas.openxmlformats.org/officeDocument/2006/relationships/slide" Target="slides/slide26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8.xml"/><Relationship Id="rId44" Type="http://schemas.openxmlformats.org/officeDocument/2006/relationships/slide" Target="slides/slide21.xml"/><Relationship Id="rId52" Type="http://schemas.openxmlformats.org/officeDocument/2006/relationships/slide" Target="slides/slide2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BEB94B-E75C-422B-A305-0F9720D44C7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14CBC588-816D-4B34-8F91-41905BCC458C}">
      <dgm:prSet phldrT="[Texte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fr-FR" sz="20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Motif de l’examen</a:t>
          </a:r>
        </a:p>
      </dgm:t>
    </dgm:pt>
    <dgm:pt modelId="{C5AC54DE-3A41-4871-A63D-64F2C3494BB6}" type="parTrans" cxnId="{47734588-17C6-44E2-BD57-308910AD2C14}">
      <dgm:prSet/>
      <dgm:spPr/>
      <dgm:t>
        <a:bodyPr/>
        <a:lstStyle/>
        <a:p>
          <a:endParaRPr lang="fr-FR"/>
        </a:p>
      </dgm:t>
    </dgm:pt>
    <dgm:pt modelId="{932042CB-B98B-4EE3-B81F-1AF19F2E338C}" type="sibTrans" cxnId="{47734588-17C6-44E2-BD57-308910AD2C14}">
      <dgm:prSet/>
      <dgm:spPr/>
      <dgm:t>
        <a:bodyPr/>
        <a:lstStyle/>
        <a:p>
          <a:endParaRPr lang="fr-FR"/>
        </a:p>
      </dgm:t>
    </dgm:pt>
    <dgm:pt modelId="{22E31134-7631-440E-9313-C02FF1A2D2A0}">
      <dgm:prSet phldrT="[Texte]" custT="1"/>
      <dgm:spPr/>
      <dgm:t>
        <a:bodyPr/>
        <a:lstStyle/>
        <a:p>
          <a:r>
            <a:rPr lang="fr-FR" sz="1800" dirty="0">
              <a:latin typeface="+mj-lt"/>
              <a:cs typeface="Arial" pitchFamily="34" charset="0"/>
            </a:rPr>
            <a:t> Histoire clinique et biologique</a:t>
          </a:r>
        </a:p>
      </dgm:t>
    </dgm:pt>
    <dgm:pt modelId="{1C9D2FB2-D2EA-41A9-8BAF-BD6D8A4D4601}" type="parTrans" cxnId="{B6028208-7CD0-419D-8FAA-3808ABAC9F56}">
      <dgm:prSet/>
      <dgm:spPr/>
      <dgm:t>
        <a:bodyPr/>
        <a:lstStyle/>
        <a:p>
          <a:endParaRPr lang="fr-FR"/>
        </a:p>
      </dgm:t>
    </dgm:pt>
    <dgm:pt modelId="{DE3B96EA-F7EB-4044-8981-58C6468AB3F3}" type="sibTrans" cxnId="{B6028208-7CD0-419D-8FAA-3808ABAC9F56}">
      <dgm:prSet/>
      <dgm:spPr/>
      <dgm:t>
        <a:bodyPr/>
        <a:lstStyle/>
        <a:p>
          <a:endParaRPr lang="fr-FR"/>
        </a:p>
      </dgm:t>
    </dgm:pt>
    <dgm:pt modelId="{72291E03-6498-4A45-9354-4ED3E853698E}">
      <dgm:prSet phldrT="[Texte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r-FR" sz="20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Technique </a:t>
          </a:r>
        </a:p>
      </dgm:t>
    </dgm:pt>
    <dgm:pt modelId="{4BBBEE5D-EDBB-40C4-904A-8C182F77D0FB}" type="parTrans" cxnId="{A3DECEC7-6272-41B8-ABA6-DA9013862DEA}">
      <dgm:prSet/>
      <dgm:spPr/>
      <dgm:t>
        <a:bodyPr/>
        <a:lstStyle/>
        <a:p>
          <a:endParaRPr lang="fr-FR"/>
        </a:p>
      </dgm:t>
    </dgm:pt>
    <dgm:pt modelId="{5EF7F047-1734-4FBB-A8FE-4904CF3D4080}" type="sibTrans" cxnId="{A3DECEC7-6272-41B8-ABA6-DA9013862DEA}">
      <dgm:prSet/>
      <dgm:spPr/>
      <dgm:t>
        <a:bodyPr/>
        <a:lstStyle/>
        <a:p>
          <a:endParaRPr lang="fr-FR"/>
        </a:p>
      </dgm:t>
    </dgm:pt>
    <dgm:pt modelId="{68F6A910-38C1-4A11-9C83-F23069FD4E9E}">
      <dgm:prSet phldrT="[Texte]" custT="1"/>
      <dgm:spPr/>
      <dgm:t>
        <a:bodyPr/>
        <a:lstStyle/>
        <a:p>
          <a:r>
            <a:rPr lang="fr-FR" sz="1200" dirty="0">
              <a:latin typeface="Arial" pitchFamily="34" charset="0"/>
              <a:cs typeface="Arial" pitchFamily="34" charset="0"/>
            </a:rPr>
            <a:t> </a:t>
          </a:r>
          <a:r>
            <a:rPr lang="fr-FR" sz="1600" dirty="0">
              <a:latin typeface="Arial" pitchFamily="34" charset="0"/>
              <a:cs typeface="Arial" pitchFamily="34" charset="0"/>
            </a:rPr>
            <a:t>Equipement : types de sondes utilisées et ancienneté</a:t>
          </a:r>
        </a:p>
      </dgm:t>
    </dgm:pt>
    <dgm:pt modelId="{5FC55E92-AEE0-451F-95D0-68B2011C87AF}" type="parTrans" cxnId="{FF88D7C0-7B0E-4063-B421-1D732D08468A}">
      <dgm:prSet/>
      <dgm:spPr/>
      <dgm:t>
        <a:bodyPr/>
        <a:lstStyle/>
        <a:p>
          <a:endParaRPr lang="fr-FR"/>
        </a:p>
      </dgm:t>
    </dgm:pt>
    <dgm:pt modelId="{BC39EC64-681B-4096-81D8-1955F1077382}" type="sibTrans" cxnId="{FF88D7C0-7B0E-4063-B421-1D732D08468A}">
      <dgm:prSet/>
      <dgm:spPr/>
      <dgm:t>
        <a:bodyPr/>
        <a:lstStyle/>
        <a:p>
          <a:endParaRPr lang="fr-FR"/>
        </a:p>
      </dgm:t>
    </dgm:pt>
    <dgm:pt modelId="{D05EF946-B032-46C3-92CF-2984FF4481AC}">
      <dgm:prSet custT="1"/>
      <dgm:spPr/>
      <dgm:t>
        <a:bodyPr/>
        <a:lstStyle/>
        <a:p>
          <a:r>
            <a:rPr lang="fr-FR" sz="1800" dirty="0">
              <a:latin typeface="+mj-lt"/>
              <a:cs typeface="Arial" pitchFamily="34" charset="0"/>
            </a:rPr>
            <a:t> Données des examens d’imagerie antérieurs</a:t>
          </a:r>
        </a:p>
      </dgm:t>
    </dgm:pt>
    <dgm:pt modelId="{22DE5C54-5B1E-4D59-90F7-CA962B54E059}" type="parTrans" cxnId="{F887338C-F89E-42D5-BC46-DA52BBB3FBE5}">
      <dgm:prSet/>
      <dgm:spPr/>
      <dgm:t>
        <a:bodyPr/>
        <a:lstStyle/>
        <a:p>
          <a:endParaRPr lang="fr-FR"/>
        </a:p>
      </dgm:t>
    </dgm:pt>
    <dgm:pt modelId="{BB9F1141-DD9C-4DAB-A203-D2B482FF9270}" type="sibTrans" cxnId="{F887338C-F89E-42D5-BC46-DA52BBB3FBE5}">
      <dgm:prSet/>
      <dgm:spPr/>
      <dgm:t>
        <a:bodyPr/>
        <a:lstStyle/>
        <a:p>
          <a:endParaRPr lang="fr-FR"/>
        </a:p>
      </dgm:t>
    </dgm:pt>
    <dgm:pt modelId="{FE227006-A2AC-4D0B-A975-753AB8A3C8DC}">
      <dgm:prSet custT="1"/>
      <dgm:spPr/>
      <dgm:t>
        <a:bodyPr/>
        <a:lstStyle/>
        <a:p>
          <a:r>
            <a:rPr lang="fr-FR" sz="1800" dirty="0">
              <a:latin typeface="+mj-lt"/>
              <a:cs typeface="Arial" pitchFamily="34" charset="0"/>
            </a:rPr>
            <a:t> Antécédents de carcinome thyroïdien au premier degré ou d’irradiation cervicale</a:t>
          </a:r>
        </a:p>
      </dgm:t>
    </dgm:pt>
    <dgm:pt modelId="{6F7C18D8-1603-48A3-83D6-71F0F778747F}" type="parTrans" cxnId="{19E53B88-BE01-4064-9E4B-BB4B483ABF1F}">
      <dgm:prSet/>
      <dgm:spPr/>
      <dgm:t>
        <a:bodyPr/>
        <a:lstStyle/>
        <a:p>
          <a:endParaRPr lang="fr-FR"/>
        </a:p>
      </dgm:t>
    </dgm:pt>
    <dgm:pt modelId="{CFFE9D18-639D-47EE-B066-A84945E35196}" type="sibTrans" cxnId="{19E53B88-BE01-4064-9E4B-BB4B483ABF1F}">
      <dgm:prSet/>
      <dgm:spPr/>
      <dgm:t>
        <a:bodyPr/>
        <a:lstStyle/>
        <a:p>
          <a:endParaRPr lang="fr-FR"/>
        </a:p>
      </dgm:t>
    </dgm:pt>
    <dgm:pt modelId="{35F7F2AA-C414-41DE-9F5A-11A166FDA238}">
      <dgm:prSet custT="1"/>
      <dgm:spPr/>
      <dgm:t>
        <a:bodyPr/>
        <a:lstStyle/>
        <a:p>
          <a:r>
            <a:rPr lang="fr-FR" sz="1600" dirty="0">
              <a:latin typeface="Arial" pitchFamily="34" charset="0"/>
              <a:cs typeface="Arial" pitchFamily="34" charset="0"/>
            </a:rPr>
            <a:t>Difficultés particulières liées à l’état du patient</a:t>
          </a:r>
        </a:p>
      </dgm:t>
    </dgm:pt>
    <dgm:pt modelId="{4453A9EE-0B92-41A8-89CC-A52B0AB73DD2}" type="parTrans" cxnId="{CC7284BD-808A-4FA8-A123-7FFBB85F8920}">
      <dgm:prSet/>
      <dgm:spPr/>
      <dgm:t>
        <a:bodyPr/>
        <a:lstStyle/>
        <a:p>
          <a:endParaRPr lang="fr-FR"/>
        </a:p>
      </dgm:t>
    </dgm:pt>
    <dgm:pt modelId="{2E9D5D1A-D6AB-471F-AEB2-025883E765BE}" type="sibTrans" cxnId="{CC7284BD-808A-4FA8-A123-7FFBB85F8920}">
      <dgm:prSet/>
      <dgm:spPr/>
      <dgm:t>
        <a:bodyPr/>
        <a:lstStyle/>
        <a:p>
          <a:endParaRPr lang="fr-FR"/>
        </a:p>
      </dgm:t>
    </dgm:pt>
    <dgm:pt modelId="{93518A17-DA8A-491A-BA29-37D1EE477E7D}">
      <dgm:prSet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r>
            <a:rPr lang="fr-FR" sz="18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Conclusion</a:t>
          </a:r>
        </a:p>
      </dgm:t>
    </dgm:pt>
    <dgm:pt modelId="{D08F5DAD-B735-4E06-BD80-AD979484245A}" type="parTrans" cxnId="{E59A6423-2A38-4A54-AA2F-D8870A066EA2}">
      <dgm:prSet/>
      <dgm:spPr/>
      <dgm:t>
        <a:bodyPr/>
        <a:lstStyle/>
        <a:p>
          <a:endParaRPr lang="fr-FR"/>
        </a:p>
      </dgm:t>
    </dgm:pt>
    <dgm:pt modelId="{9EE6B266-F6D5-44A0-A035-1D89D654F588}" type="sibTrans" cxnId="{E59A6423-2A38-4A54-AA2F-D8870A066EA2}">
      <dgm:prSet/>
      <dgm:spPr/>
      <dgm:t>
        <a:bodyPr/>
        <a:lstStyle/>
        <a:p>
          <a:endParaRPr lang="fr-FR"/>
        </a:p>
      </dgm:t>
    </dgm:pt>
    <dgm:pt modelId="{B610CAAB-CEB9-472C-BD06-84A5991FC21F}">
      <dgm:prSet custT="1"/>
      <dgm:spPr>
        <a:solidFill>
          <a:schemeClr val="tx2">
            <a:lumMod val="40000"/>
            <a:lumOff val="60000"/>
          </a:schemeClr>
        </a:solidFill>
      </dgm:spPr>
      <dgm:t>
        <a:bodyPr tIns="0" bIns="0"/>
        <a:lstStyle/>
        <a:p>
          <a:r>
            <a:rPr lang="fr-FR" sz="2000" dirty="0">
              <a:solidFill>
                <a:srgbClr val="000000"/>
              </a:solidFill>
            </a:rPr>
            <a:t>Corps du compte-rendu</a:t>
          </a:r>
        </a:p>
      </dgm:t>
    </dgm:pt>
    <dgm:pt modelId="{FCC01B5C-ECD1-4293-89FD-C25B7A1E953D}" type="parTrans" cxnId="{9B544FDA-EB9E-4AE4-9C31-B1F361ECA591}">
      <dgm:prSet/>
      <dgm:spPr/>
      <dgm:t>
        <a:bodyPr/>
        <a:lstStyle/>
        <a:p>
          <a:endParaRPr lang="fr-FR"/>
        </a:p>
      </dgm:t>
    </dgm:pt>
    <dgm:pt modelId="{FEB42748-59B3-4C46-B45D-6D4B6E201B00}" type="sibTrans" cxnId="{9B544FDA-EB9E-4AE4-9C31-B1F361ECA591}">
      <dgm:prSet/>
      <dgm:spPr/>
      <dgm:t>
        <a:bodyPr/>
        <a:lstStyle/>
        <a:p>
          <a:endParaRPr lang="fr-FR"/>
        </a:p>
      </dgm:t>
    </dgm:pt>
    <dgm:pt modelId="{8CA9F1B2-6F23-4C02-B583-C8696956EA6B}">
      <dgm:prSet custT="1"/>
      <dgm:spPr/>
      <dgm:t>
        <a:bodyPr/>
        <a:lstStyle/>
        <a:p>
          <a:r>
            <a:rPr lang="fr-FR" sz="1800" b="1" dirty="0"/>
            <a:t> Numérotés et cartographiés</a:t>
          </a:r>
        </a:p>
      </dgm:t>
    </dgm:pt>
    <dgm:pt modelId="{BF1CB585-D257-40C8-A057-A8F56979BDB9}" type="parTrans" cxnId="{6546C8D8-5198-4481-80A2-F7AF4426282E}">
      <dgm:prSet/>
      <dgm:spPr/>
      <dgm:t>
        <a:bodyPr/>
        <a:lstStyle/>
        <a:p>
          <a:endParaRPr lang="fr-FR"/>
        </a:p>
      </dgm:t>
    </dgm:pt>
    <dgm:pt modelId="{8DAB1A1D-F953-4ABE-86EB-667C8EE70A3B}" type="sibTrans" cxnId="{6546C8D8-5198-4481-80A2-F7AF4426282E}">
      <dgm:prSet/>
      <dgm:spPr/>
      <dgm:t>
        <a:bodyPr/>
        <a:lstStyle/>
        <a:p>
          <a:endParaRPr lang="fr-FR"/>
        </a:p>
      </dgm:t>
    </dgm:pt>
    <dgm:pt modelId="{B4A97793-F3ED-4203-9361-566661E8DC29}">
      <dgm:prSet custT="1"/>
      <dgm:spPr/>
      <dgm:t>
        <a:bodyPr/>
        <a:lstStyle/>
        <a:p>
          <a:r>
            <a:rPr lang="fr-FR" sz="1800" b="1" dirty="0"/>
            <a:t> Évolutivité</a:t>
          </a:r>
        </a:p>
      </dgm:t>
    </dgm:pt>
    <dgm:pt modelId="{F8B3AD11-258C-4FBB-AAE0-C4D1DE989E13}" type="parTrans" cxnId="{5AE71142-2540-46B1-9352-78ADF177A605}">
      <dgm:prSet/>
      <dgm:spPr/>
      <dgm:t>
        <a:bodyPr/>
        <a:lstStyle/>
        <a:p>
          <a:endParaRPr lang="fr-FR"/>
        </a:p>
      </dgm:t>
    </dgm:pt>
    <dgm:pt modelId="{12B055A2-73A2-4C9E-AAE5-CB401933F244}" type="sibTrans" cxnId="{5AE71142-2540-46B1-9352-78ADF177A605}">
      <dgm:prSet/>
      <dgm:spPr/>
      <dgm:t>
        <a:bodyPr/>
        <a:lstStyle/>
        <a:p>
          <a:endParaRPr lang="fr-FR"/>
        </a:p>
      </dgm:t>
    </dgm:pt>
    <dgm:pt modelId="{0098877A-4B07-49D3-AD2C-3060C1E3CE44}">
      <dgm:prSet custT="1"/>
      <dgm:spPr/>
      <dgm:t>
        <a:bodyPr/>
        <a:lstStyle/>
        <a:p>
          <a:r>
            <a:rPr lang="fr-FR" sz="1800" dirty="0"/>
            <a:t> Nodules</a:t>
          </a:r>
        </a:p>
      </dgm:t>
    </dgm:pt>
    <dgm:pt modelId="{016FF847-4EF1-4FE5-95AC-6363A3AB26A6}" type="parTrans" cxnId="{58D83313-3274-4AB2-9F29-A604D4547AAB}">
      <dgm:prSet/>
      <dgm:spPr/>
      <dgm:t>
        <a:bodyPr/>
        <a:lstStyle/>
        <a:p>
          <a:endParaRPr lang="fr-FR"/>
        </a:p>
      </dgm:t>
    </dgm:pt>
    <dgm:pt modelId="{49661B98-D14D-431E-8985-A6779A2D6733}" type="sibTrans" cxnId="{58D83313-3274-4AB2-9F29-A604D4547AAB}">
      <dgm:prSet/>
      <dgm:spPr/>
      <dgm:t>
        <a:bodyPr/>
        <a:lstStyle/>
        <a:p>
          <a:endParaRPr lang="fr-FR"/>
        </a:p>
      </dgm:t>
    </dgm:pt>
    <dgm:pt modelId="{5CBF4114-83C3-4F8F-A34C-29C6C2ECE7FC}">
      <dgm:prSet custT="1"/>
      <dgm:spPr/>
      <dgm:t>
        <a:bodyPr/>
        <a:lstStyle/>
        <a:p>
          <a:r>
            <a:rPr lang="fr-FR" sz="1800" dirty="0"/>
            <a:t> </a:t>
          </a:r>
          <a:r>
            <a:rPr lang="fr-FR" sz="1800" b="1" dirty="0"/>
            <a:t>Situation, taille et caractéristiques</a:t>
          </a:r>
        </a:p>
      </dgm:t>
    </dgm:pt>
    <dgm:pt modelId="{8DC6A36C-5844-4BC7-B9F7-8BB2DA54F79E}" type="parTrans" cxnId="{DA5D0AF5-BB88-4BA3-8E95-3AB943F88517}">
      <dgm:prSet/>
      <dgm:spPr/>
      <dgm:t>
        <a:bodyPr/>
        <a:lstStyle/>
        <a:p>
          <a:endParaRPr lang="fr-FR"/>
        </a:p>
      </dgm:t>
    </dgm:pt>
    <dgm:pt modelId="{21B88B9A-CF7D-40D5-AE20-BDCFCB09132E}" type="sibTrans" cxnId="{DA5D0AF5-BB88-4BA3-8E95-3AB943F88517}">
      <dgm:prSet/>
      <dgm:spPr/>
      <dgm:t>
        <a:bodyPr/>
        <a:lstStyle/>
        <a:p>
          <a:endParaRPr lang="fr-FR"/>
        </a:p>
      </dgm:t>
    </dgm:pt>
    <dgm:pt modelId="{B35FFDE1-6B4C-4EBC-A464-C2F5BD8B8489}">
      <dgm:prSet custT="1"/>
      <dgm:spPr/>
      <dgm:t>
        <a:bodyPr/>
        <a:lstStyle/>
        <a:p>
          <a:r>
            <a:rPr lang="fr-FR" sz="1800" dirty="0"/>
            <a:t> </a:t>
          </a:r>
          <a:r>
            <a:rPr lang="fr-FR" sz="1800" b="1" dirty="0"/>
            <a:t>Echogénicité et vascularisation de la glande</a:t>
          </a:r>
        </a:p>
      </dgm:t>
    </dgm:pt>
    <dgm:pt modelId="{28FD337B-8D4E-4D79-AF0A-3341AC3C11C8}" type="parTrans" cxnId="{948E17CE-3AB8-4E30-B706-40AE4E66CAA0}">
      <dgm:prSet/>
      <dgm:spPr/>
      <dgm:t>
        <a:bodyPr/>
        <a:lstStyle/>
        <a:p>
          <a:endParaRPr lang="fr-FR"/>
        </a:p>
      </dgm:t>
    </dgm:pt>
    <dgm:pt modelId="{9310791A-F20E-4E88-9D7B-FF3E45FAFA6B}" type="sibTrans" cxnId="{948E17CE-3AB8-4E30-B706-40AE4E66CAA0}">
      <dgm:prSet/>
      <dgm:spPr/>
      <dgm:t>
        <a:bodyPr/>
        <a:lstStyle/>
        <a:p>
          <a:endParaRPr lang="fr-FR"/>
        </a:p>
      </dgm:t>
    </dgm:pt>
    <dgm:pt modelId="{D0567C0A-6622-492A-BAB5-62DC7241E8F8}">
      <dgm:prSet custT="1"/>
      <dgm:spPr/>
      <dgm:t>
        <a:bodyPr/>
        <a:lstStyle/>
        <a:p>
          <a:r>
            <a:rPr lang="fr-FR" sz="1800" dirty="0"/>
            <a:t> Volume thyroïdien</a:t>
          </a:r>
        </a:p>
      </dgm:t>
    </dgm:pt>
    <dgm:pt modelId="{69D5EA60-831C-42F3-89D6-BCB22A3C0E16}" type="parTrans" cxnId="{D5FC9712-2BE3-4151-AE11-EC47327F9F1D}">
      <dgm:prSet/>
      <dgm:spPr/>
      <dgm:t>
        <a:bodyPr/>
        <a:lstStyle/>
        <a:p>
          <a:endParaRPr lang="fr-FR"/>
        </a:p>
      </dgm:t>
    </dgm:pt>
    <dgm:pt modelId="{D44FA749-524B-47FA-A300-AC9BFD6AA898}" type="sibTrans" cxnId="{D5FC9712-2BE3-4151-AE11-EC47327F9F1D}">
      <dgm:prSet/>
      <dgm:spPr/>
      <dgm:t>
        <a:bodyPr/>
        <a:lstStyle/>
        <a:p>
          <a:endParaRPr lang="fr-FR"/>
        </a:p>
      </dgm:t>
    </dgm:pt>
    <dgm:pt modelId="{94FB1016-6E31-43EC-A967-F677DBF5A85E}">
      <dgm:prSet custT="1"/>
      <dgm:spPr/>
      <dgm:t>
        <a:bodyPr/>
        <a:lstStyle/>
        <a:p>
          <a:r>
            <a:rPr lang="fr-FR" sz="1800" dirty="0"/>
            <a:t> Étude des ganglions cervicaux et du tractus thyréoglosse</a:t>
          </a:r>
          <a:endParaRPr lang="fr-FR" sz="1600" dirty="0"/>
        </a:p>
      </dgm:t>
    </dgm:pt>
    <dgm:pt modelId="{EF104107-BC2B-4B0C-8EB6-217B93CCDB05}" type="parTrans" cxnId="{0A07C206-1097-4DCF-9B59-A82C5B100416}">
      <dgm:prSet/>
      <dgm:spPr/>
      <dgm:t>
        <a:bodyPr/>
        <a:lstStyle/>
        <a:p>
          <a:endParaRPr lang="fr-FR"/>
        </a:p>
      </dgm:t>
    </dgm:pt>
    <dgm:pt modelId="{3CA4116D-9AD8-4BD2-ACAB-DA395C18EAC8}" type="sibTrans" cxnId="{0A07C206-1097-4DCF-9B59-A82C5B100416}">
      <dgm:prSet/>
      <dgm:spPr/>
      <dgm:t>
        <a:bodyPr/>
        <a:lstStyle/>
        <a:p>
          <a:endParaRPr lang="fr-FR"/>
        </a:p>
      </dgm:t>
    </dgm:pt>
    <dgm:pt modelId="{CE7F6CFD-2FD9-4EC5-90FE-76A19AD723D9}">
      <dgm:prSet custT="1"/>
      <dgm:spPr>
        <a:noFill/>
      </dgm:spPr>
      <dgm:t>
        <a:bodyPr/>
        <a:lstStyle/>
        <a:p>
          <a:r>
            <a:rPr lang="fr-FR" sz="1800" dirty="0"/>
            <a:t> Examen normal ou type de pathologie</a:t>
          </a:r>
        </a:p>
      </dgm:t>
    </dgm:pt>
    <dgm:pt modelId="{BD8237F2-45C7-45C3-8278-67D205D439A8}" type="parTrans" cxnId="{A2195B46-99B8-466F-BFB0-73E59AEE9F15}">
      <dgm:prSet/>
      <dgm:spPr/>
      <dgm:t>
        <a:bodyPr/>
        <a:lstStyle/>
        <a:p>
          <a:endParaRPr lang="fr-FR"/>
        </a:p>
      </dgm:t>
    </dgm:pt>
    <dgm:pt modelId="{6733F81F-8AF3-4E8E-95BA-A3CD49086EBF}" type="sibTrans" cxnId="{A2195B46-99B8-466F-BFB0-73E59AEE9F15}">
      <dgm:prSet/>
      <dgm:spPr/>
      <dgm:t>
        <a:bodyPr/>
        <a:lstStyle/>
        <a:p>
          <a:endParaRPr lang="fr-FR"/>
        </a:p>
      </dgm:t>
    </dgm:pt>
    <dgm:pt modelId="{73E038A3-5148-40A1-8490-A5012B9936C8}">
      <dgm:prSet custT="1"/>
      <dgm:spPr>
        <a:noFill/>
      </dgm:spPr>
      <dgm:t>
        <a:bodyPr/>
        <a:lstStyle/>
        <a:p>
          <a:r>
            <a:rPr lang="fr-FR" sz="1800" dirty="0"/>
            <a:t> Comparaison aux documents antérieurs</a:t>
          </a:r>
        </a:p>
      </dgm:t>
    </dgm:pt>
    <dgm:pt modelId="{D6FA228D-1166-4C30-957A-348EEFC67F1E}" type="parTrans" cxnId="{63FB362A-D950-419B-A37F-31E237BF950B}">
      <dgm:prSet/>
      <dgm:spPr/>
      <dgm:t>
        <a:bodyPr/>
        <a:lstStyle/>
        <a:p>
          <a:endParaRPr lang="fr-FR"/>
        </a:p>
      </dgm:t>
    </dgm:pt>
    <dgm:pt modelId="{F569853C-AA9F-417F-B0C7-920146B6B591}" type="sibTrans" cxnId="{63FB362A-D950-419B-A37F-31E237BF950B}">
      <dgm:prSet/>
      <dgm:spPr/>
      <dgm:t>
        <a:bodyPr/>
        <a:lstStyle/>
        <a:p>
          <a:endParaRPr lang="fr-FR"/>
        </a:p>
      </dgm:t>
    </dgm:pt>
    <dgm:pt modelId="{9159D76B-D94B-4D23-8D15-C4CF18BE514B}">
      <dgm:prSet custT="1"/>
      <dgm:spPr>
        <a:noFill/>
      </dgm:spPr>
      <dgm:t>
        <a:bodyPr/>
        <a:lstStyle/>
        <a:p>
          <a:r>
            <a:rPr lang="fr-FR" sz="1800" dirty="0"/>
            <a:t> Catégorie d'évaluation TI-RADS 1 à 5 des différents nodules</a:t>
          </a:r>
          <a:endParaRPr lang="fr-FR" sz="1600" dirty="0"/>
        </a:p>
      </dgm:t>
    </dgm:pt>
    <dgm:pt modelId="{89DB5DFB-B283-4CD4-98A3-DF1D3F852AD6}" type="parTrans" cxnId="{534FECE6-7E98-49C5-A82E-ACD4AD4AB4BE}">
      <dgm:prSet/>
      <dgm:spPr/>
      <dgm:t>
        <a:bodyPr/>
        <a:lstStyle/>
        <a:p>
          <a:endParaRPr lang="fr-FR"/>
        </a:p>
      </dgm:t>
    </dgm:pt>
    <dgm:pt modelId="{1E6C73CC-6834-4C56-9605-F942AC147111}" type="sibTrans" cxnId="{534FECE6-7E98-49C5-A82E-ACD4AD4AB4BE}">
      <dgm:prSet/>
      <dgm:spPr/>
      <dgm:t>
        <a:bodyPr/>
        <a:lstStyle/>
        <a:p>
          <a:endParaRPr lang="fr-FR"/>
        </a:p>
      </dgm:t>
    </dgm:pt>
    <dgm:pt modelId="{9E9C034B-2FE1-4406-AB7B-91153D6BEBEE}">
      <dgm:prSet custT="1"/>
      <dgm:spPr>
        <a:noFill/>
      </dgm:spPr>
      <dgm:t>
        <a:bodyPr/>
        <a:lstStyle/>
        <a:p>
          <a:r>
            <a:rPr lang="fr-FR" sz="1800" dirty="0"/>
            <a:t> Recommandations</a:t>
          </a:r>
          <a:endParaRPr lang="fr-FR" sz="1600" dirty="0"/>
        </a:p>
      </dgm:t>
    </dgm:pt>
    <dgm:pt modelId="{671332D0-DC8E-496B-8433-8B5434C1267F}" type="parTrans" cxnId="{434295B8-2D93-4951-9BD7-DC6E851AD9C1}">
      <dgm:prSet/>
      <dgm:spPr/>
      <dgm:t>
        <a:bodyPr/>
        <a:lstStyle/>
        <a:p>
          <a:endParaRPr lang="fr-FR"/>
        </a:p>
      </dgm:t>
    </dgm:pt>
    <dgm:pt modelId="{578B8C27-EFE2-4B3C-9B22-ECB22C36DB06}" type="sibTrans" cxnId="{434295B8-2D93-4951-9BD7-DC6E851AD9C1}">
      <dgm:prSet/>
      <dgm:spPr/>
      <dgm:t>
        <a:bodyPr/>
        <a:lstStyle/>
        <a:p>
          <a:endParaRPr lang="fr-FR"/>
        </a:p>
      </dgm:t>
    </dgm:pt>
    <dgm:pt modelId="{6A55C21A-67B8-4186-951B-4B55D6E14690}" type="pres">
      <dgm:prSet presAssocID="{47BEB94B-E75C-422B-A305-0F9720D44C72}" presName="linear" presStyleCnt="0">
        <dgm:presLayoutVars>
          <dgm:animLvl val="lvl"/>
          <dgm:resizeHandles val="exact"/>
        </dgm:presLayoutVars>
      </dgm:prSet>
      <dgm:spPr/>
    </dgm:pt>
    <dgm:pt modelId="{687CCADF-D136-40ED-80C8-2B96892BA12E}" type="pres">
      <dgm:prSet presAssocID="{14CBC588-816D-4B34-8F91-41905BCC458C}" presName="parentText" presStyleLbl="node1" presStyleIdx="0" presStyleCnt="4" custScaleY="56441" custLinFactNeighborY="-3479">
        <dgm:presLayoutVars>
          <dgm:chMax val="0"/>
          <dgm:bulletEnabled val="1"/>
        </dgm:presLayoutVars>
      </dgm:prSet>
      <dgm:spPr/>
    </dgm:pt>
    <dgm:pt modelId="{FCDCEE89-A0F5-432A-92CC-30B68CE2DE6D}" type="pres">
      <dgm:prSet presAssocID="{14CBC588-816D-4B34-8F91-41905BCC458C}" presName="childText" presStyleLbl="revTx" presStyleIdx="0" presStyleCnt="4">
        <dgm:presLayoutVars>
          <dgm:bulletEnabled val="1"/>
        </dgm:presLayoutVars>
      </dgm:prSet>
      <dgm:spPr/>
    </dgm:pt>
    <dgm:pt modelId="{1F0FA842-1979-45EB-B5A8-14E7E2CDD40D}" type="pres">
      <dgm:prSet presAssocID="{72291E03-6498-4A45-9354-4ED3E853698E}" presName="parentText" presStyleLbl="node1" presStyleIdx="1" presStyleCnt="4" custScaleY="48265">
        <dgm:presLayoutVars>
          <dgm:chMax val="0"/>
          <dgm:bulletEnabled val="1"/>
        </dgm:presLayoutVars>
      </dgm:prSet>
      <dgm:spPr/>
    </dgm:pt>
    <dgm:pt modelId="{DA7561A3-0D23-490C-9F1F-1E1019471823}" type="pres">
      <dgm:prSet presAssocID="{72291E03-6498-4A45-9354-4ED3E853698E}" presName="childText" presStyleLbl="revTx" presStyleIdx="1" presStyleCnt="4">
        <dgm:presLayoutVars>
          <dgm:bulletEnabled val="1"/>
        </dgm:presLayoutVars>
      </dgm:prSet>
      <dgm:spPr/>
    </dgm:pt>
    <dgm:pt modelId="{02B17F79-AB5C-43D9-A20B-D883347621EC}" type="pres">
      <dgm:prSet presAssocID="{B610CAAB-CEB9-472C-BD06-84A5991FC21F}" presName="parentText" presStyleLbl="node1" presStyleIdx="2" presStyleCnt="4" custScaleY="55731" custLinFactNeighborY="242">
        <dgm:presLayoutVars>
          <dgm:chMax val="0"/>
          <dgm:bulletEnabled val="1"/>
        </dgm:presLayoutVars>
      </dgm:prSet>
      <dgm:spPr/>
    </dgm:pt>
    <dgm:pt modelId="{9BF45793-ABB3-48B7-A448-DB3DEFFEA5A5}" type="pres">
      <dgm:prSet presAssocID="{B610CAAB-CEB9-472C-BD06-84A5991FC21F}" presName="childText" presStyleLbl="revTx" presStyleIdx="2" presStyleCnt="4" custLinFactNeighborY="2631">
        <dgm:presLayoutVars>
          <dgm:bulletEnabled val="1"/>
        </dgm:presLayoutVars>
      </dgm:prSet>
      <dgm:spPr/>
    </dgm:pt>
    <dgm:pt modelId="{794F411A-52CC-432F-A064-4843613D26FF}" type="pres">
      <dgm:prSet presAssocID="{93518A17-DA8A-491A-BA29-37D1EE477E7D}" presName="parentText" presStyleLbl="node1" presStyleIdx="3" presStyleCnt="4" custScaleY="64662">
        <dgm:presLayoutVars>
          <dgm:chMax val="0"/>
          <dgm:bulletEnabled val="1"/>
        </dgm:presLayoutVars>
      </dgm:prSet>
      <dgm:spPr/>
    </dgm:pt>
    <dgm:pt modelId="{8E0270DB-C090-447D-889F-3EA822908AC1}" type="pres">
      <dgm:prSet presAssocID="{93518A17-DA8A-491A-BA29-37D1EE477E7D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0A07C206-1097-4DCF-9B59-A82C5B100416}" srcId="{B610CAAB-CEB9-472C-BD06-84A5991FC21F}" destId="{94FB1016-6E31-43EC-A967-F677DBF5A85E}" srcOrd="3" destOrd="0" parTransId="{EF104107-BC2B-4B0C-8EB6-217B93CCDB05}" sibTransId="{3CA4116D-9AD8-4BD2-ACAB-DA395C18EAC8}"/>
    <dgm:cxn modelId="{4C6DE006-3AC5-5949-AB58-77B69BA03C08}" type="presOf" srcId="{B4A97793-F3ED-4203-9361-566661E8DC29}" destId="{9BF45793-ABB3-48B7-A448-DB3DEFFEA5A5}" srcOrd="0" destOrd="5" presId="urn:microsoft.com/office/officeart/2005/8/layout/vList2"/>
    <dgm:cxn modelId="{B6028208-7CD0-419D-8FAA-3808ABAC9F56}" srcId="{14CBC588-816D-4B34-8F91-41905BCC458C}" destId="{22E31134-7631-440E-9313-C02FF1A2D2A0}" srcOrd="0" destOrd="0" parTransId="{1C9D2FB2-D2EA-41A9-8BAF-BD6D8A4D4601}" sibTransId="{DE3B96EA-F7EB-4044-8981-58C6468AB3F3}"/>
    <dgm:cxn modelId="{D5FC9712-2BE3-4151-AE11-EC47327F9F1D}" srcId="{B610CAAB-CEB9-472C-BD06-84A5991FC21F}" destId="{D0567C0A-6622-492A-BAB5-62DC7241E8F8}" srcOrd="0" destOrd="0" parTransId="{69D5EA60-831C-42F3-89D6-BCB22A3C0E16}" sibTransId="{D44FA749-524B-47FA-A300-AC9BFD6AA898}"/>
    <dgm:cxn modelId="{58D83313-3274-4AB2-9F29-A604D4547AAB}" srcId="{B610CAAB-CEB9-472C-BD06-84A5991FC21F}" destId="{0098877A-4B07-49D3-AD2C-3060C1E3CE44}" srcOrd="2" destOrd="0" parTransId="{016FF847-4EF1-4FE5-95AC-6363A3AB26A6}" sibTransId="{49661B98-D14D-431E-8985-A6779A2D6733}"/>
    <dgm:cxn modelId="{DCDC8C20-2165-1843-8C99-22472DD18813}" type="presOf" srcId="{35F7F2AA-C414-41DE-9F5A-11A166FDA238}" destId="{DA7561A3-0D23-490C-9F1F-1E1019471823}" srcOrd="0" destOrd="1" presId="urn:microsoft.com/office/officeart/2005/8/layout/vList2"/>
    <dgm:cxn modelId="{E59A6423-2A38-4A54-AA2F-D8870A066EA2}" srcId="{47BEB94B-E75C-422B-A305-0F9720D44C72}" destId="{93518A17-DA8A-491A-BA29-37D1EE477E7D}" srcOrd="3" destOrd="0" parTransId="{D08F5DAD-B735-4E06-BD80-AD979484245A}" sibTransId="{9EE6B266-F6D5-44A0-A035-1D89D654F588}"/>
    <dgm:cxn modelId="{3A747A26-1320-4D43-9FE3-BD4A57216264}" type="presOf" srcId="{47BEB94B-E75C-422B-A305-0F9720D44C72}" destId="{6A55C21A-67B8-4186-951B-4B55D6E14690}" srcOrd="0" destOrd="0" presId="urn:microsoft.com/office/officeart/2005/8/layout/vList2"/>
    <dgm:cxn modelId="{BA80342A-E829-AA49-A842-9FBC126E0EB7}" type="presOf" srcId="{B610CAAB-CEB9-472C-BD06-84A5991FC21F}" destId="{02B17F79-AB5C-43D9-A20B-D883347621EC}" srcOrd="0" destOrd="0" presId="urn:microsoft.com/office/officeart/2005/8/layout/vList2"/>
    <dgm:cxn modelId="{63FB362A-D950-419B-A37F-31E237BF950B}" srcId="{93518A17-DA8A-491A-BA29-37D1EE477E7D}" destId="{73E038A3-5148-40A1-8490-A5012B9936C8}" srcOrd="1" destOrd="0" parTransId="{D6FA228D-1166-4C30-957A-348EEFC67F1E}" sibTransId="{F569853C-AA9F-417F-B0C7-920146B6B591}"/>
    <dgm:cxn modelId="{AC8E2B2B-455C-C94A-A83D-908ACA834129}" type="presOf" srcId="{9159D76B-D94B-4D23-8D15-C4CF18BE514B}" destId="{8E0270DB-C090-447D-889F-3EA822908AC1}" srcOrd="0" destOrd="2" presId="urn:microsoft.com/office/officeart/2005/8/layout/vList2"/>
    <dgm:cxn modelId="{5C024F30-D135-A742-BBEB-595127A87A34}" type="presOf" srcId="{CE7F6CFD-2FD9-4EC5-90FE-76A19AD723D9}" destId="{8E0270DB-C090-447D-889F-3EA822908AC1}" srcOrd="0" destOrd="0" presId="urn:microsoft.com/office/officeart/2005/8/layout/vList2"/>
    <dgm:cxn modelId="{5AE71142-2540-46B1-9352-78ADF177A605}" srcId="{0098877A-4B07-49D3-AD2C-3060C1E3CE44}" destId="{B4A97793-F3ED-4203-9361-566661E8DC29}" srcOrd="2" destOrd="0" parTransId="{F8B3AD11-258C-4FBB-AAE0-C4D1DE989E13}" sibTransId="{12B055A2-73A2-4C9E-AAE5-CB401933F244}"/>
    <dgm:cxn modelId="{A2195B46-99B8-466F-BFB0-73E59AEE9F15}" srcId="{93518A17-DA8A-491A-BA29-37D1EE477E7D}" destId="{CE7F6CFD-2FD9-4EC5-90FE-76A19AD723D9}" srcOrd="0" destOrd="0" parTransId="{BD8237F2-45C7-45C3-8278-67D205D439A8}" sibTransId="{6733F81F-8AF3-4E8E-95BA-A3CD49086EBF}"/>
    <dgm:cxn modelId="{771EF450-ADE2-8F47-AD9C-CAF6AEE41296}" type="presOf" srcId="{93518A17-DA8A-491A-BA29-37D1EE477E7D}" destId="{794F411A-52CC-432F-A064-4843613D26FF}" srcOrd="0" destOrd="0" presId="urn:microsoft.com/office/officeart/2005/8/layout/vList2"/>
    <dgm:cxn modelId="{8F4D567D-16C0-9049-AF18-CD61B4A2AD6A}" type="presOf" srcId="{9E9C034B-2FE1-4406-AB7B-91153D6BEBEE}" destId="{8E0270DB-C090-447D-889F-3EA822908AC1}" srcOrd="0" destOrd="3" presId="urn:microsoft.com/office/officeart/2005/8/layout/vList2"/>
    <dgm:cxn modelId="{BB0D8985-F289-6945-8D60-B8563C401FC5}" type="presOf" srcId="{94FB1016-6E31-43EC-A967-F677DBF5A85E}" destId="{9BF45793-ABB3-48B7-A448-DB3DEFFEA5A5}" srcOrd="0" destOrd="6" presId="urn:microsoft.com/office/officeart/2005/8/layout/vList2"/>
    <dgm:cxn modelId="{28B57986-175E-D649-AC39-6AE46BBC5D19}" type="presOf" srcId="{FE227006-A2AC-4D0B-A975-753AB8A3C8DC}" destId="{FCDCEE89-A0F5-432A-92CC-30B68CE2DE6D}" srcOrd="0" destOrd="2" presId="urn:microsoft.com/office/officeart/2005/8/layout/vList2"/>
    <dgm:cxn modelId="{19E53B88-BE01-4064-9E4B-BB4B483ABF1F}" srcId="{14CBC588-816D-4B34-8F91-41905BCC458C}" destId="{FE227006-A2AC-4D0B-A975-753AB8A3C8DC}" srcOrd="2" destOrd="0" parTransId="{6F7C18D8-1603-48A3-83D6-71F0F778747F}" sibTransId="{CFFE9D18-639D-47EE-B066-A84945E35196}"/>
    <dgm:cxn modelId="{47734588-17C6-44E2-BD57-308910AD2C14}" srcId="{47BEB94B-E75C-422B-A305-0F9720D44C72}" destId="{14CBC588-816D-4B34-8F91-41905BCC458C}" srcOrd="0" destOrd="0" parTransId="{C5AC54DE-3A41-4871-A63D-64F2C3494BB6}" sibTransId="{932042CB-B98B-4EE3-B81F-1AF19F2E338C}"/>
    <dgm:cxn modelId="{F887338C-F89E-42D5-BC46-DA52BBB3FBE5}" srcId="{14CBC588-816D-4B34-8F91-41905BCC458C}" destId="{D05EF946-B032-46C3-92CF-2984FF4481AC}" srcOrd="1" destOrd="0" parTransId="{22DE5C54-5B1E-4D59-90F7-CA962B54E059}" sibTransId="{BB9F1141-DD9C-4DAB-A203-D2B482FF9270}"/>
    <dgm:cxn modelId="{8B8C5C92-136D-F444-A209-6DB2152E61F6}" type="presOf" srcId="{5CBF4114-83C3-4F8F-A34C-29C6C2ECE7FC}" destId="{9BF45793-ABB3-48B7-A448-DB3DEFFEA5A5}" srcOrd="0" destOrd="3" presId="urn:microsoft.com/office/officeart/2005/8/layout/vList2"/>
    <dgm:cxn modelId="{3E82E19E-E9F3-3048-9522-E5820E301840}" type="presOf" srcId="{68F6A910-38C1-4A11-9C83-F23069FD4E9E}" destId="{DA7561A3-0D23-490C-9F1F-1E1019471823}" srcOrd="0" destOrd="0" presId="urn:microsoft.com/office/officeart/2005/8/layout/vList2"/>
    <dgm:cxn modelId="{434295B8-2D93-4951-9BD7-DC6E851AD9C1}" srcId="{93518A17-DA8A-491A-BA29-37D1EE477E7D}" destId="{9E9C034B-2FE1-4406-AB7B-91153D6BEBEE}" srcOrd="3" destOrd="0" parTransId="{671332D0-DC8E-496B-8433-8B5434C1267F}" sibTransId="{578B8C27-EFE2-4B3C-9B22-ECB22C36DB06}"/>
    <dgm:cxn modelId="{CC7284BD-808A-4FA8-A123-7FFBB85F8920}" srcId="{72291E03-6498-4A45-9354-4ED3E853698E}" destId="{35F7F2AA-C414-41DE-9F5A-11A166FDA238}" srcOrd="1" destOrd="0" parTransId="{4453A9EE-0B92-41A8-89CC-A52B0AB73DD2}" sibTransId="{2E9D5D1A-D6AB-471F-AEB2-025883E765BE}"/>
    <dgm:cxn modelId="{5000A5BF-AAF3-B544-935B-F6661E034968}" type="presOf" srcId="{8CA9F1B2-6F23-4C02-B583-C8696956EA6B}" destId="{9BF45793-ABB3-48B7-A448-DB3DEFFEA5A5}" srcOrd="0" destOrd="4" presId="urn:microsoft.com/office/officeart/2005/8/layout/vList2"/>
    <dgm:cxn modelId="{FF88D7C0-7B0E-4063-B421-1D732D08468A}" srcId="{72291E03-6498-4A45-9354-4ED3E853698E}" destId="{68F6A910-38C1-4A11-9C83-F23069FD4E9E}" srcOrd="0" destOrd="0" parTransId="{5FC55E92-AEE0-451F-95D0-68B2011C87AF}" sibTransId="{BC39EC64-681B-4096-81D8-1955F1077382}"/>
    <dgm:cxn modelId="{467B41C1-67C6-AA44-8835-142C43246C99}" type="presOf" srcId="{0098877A-4B07-49D3-AD2C-3060C1E3CE44}" destId="{9BF45793-ABB3-48B7-A448-DB3DEFFEA5A5}" srcOrd="0" destOrd="2" presId="urn:microsoft.com/office/officeart/2005/8/layout/vList2"/>
    <dgm:cxn modelId="{6D4A5CC1-5CF6-5645-9119-5569A08E0D2C}" type="presOf" srcId="{72291E03-6498-4A45-9354-4ED3E853698E}" destId="{1F0FA842-1979-45EB-B5A8-14E7E2CDD40D}" srcOrd="0" destOrd="0" presId="urn:microsoft.com/office/officeart/2005/8/layout/vList2"/>
    <dgm:cxn modelId="{A3DECEC7-6272-41B8-ABA6-DA9013862DEA}" srcId="{47BEB94B-E75C-422B-A305-0F9720D44C72}" destId="{72291E03-6498-4A45-9354-4ED3E853698E}" srcOrd="1" destOrd="0" parTransId="{4BBBEE5D-EDBB-40C4-904A-8C182F77D0FB}" sibTransId="{5EF7F047-1734-4FBB-A8FE-4904CF3D4080}"/>
    <dgm:cxn modelId="{948E17CE-3AB8-4E30-B706-40AE4E66CAA0}" srcId="{B610CAAB-CEB9-472C-BD06-84A5991FC21F}" destId="{B35FFDE1-6B4C-4EBC-A464-C2F5BD8B8489}" srcOrd="1" destOrd="0" parTransId="{28FD337B-8D4E-4D79-AF0A-3341AC3C11C8}" sibTransId="{9310791A-F20E-4E88-9D7B-FF3E45FAFA6B}"/>
    <dgm:cxn modelId="{955DC4D3-7B94-AB46-BE9E-6F5A9C20AB6C}" type="presOf" srcId="{D05EF946-B032-46C3-92CF-2984FF4481AC}" destId="{FCDCEE89-A0F5-432A-92CC-30B68CE2DE6D}" srcOrd="0" destOrd="1" presId="urn:microsoft.com/office/officeart/2005/8/layout/vList2"/>
    <dgm:cxn modelId="{6546C8D8-5198-4481-80A2-F7AF4426282E}" srcId="{0098877A-4B07-49D3-AD2C-3060C1E3CE44}" destId="{8CA9F1B2-6F23-4C02-B583-C8696956EA6B}" srcOrd="1" destOrd="0" parTransId="{BF1CB585-D257-40C8-A057-A8F56979BDB9}" sibTransId="{8DAB1A1D-F953-4ABE-86EB-667C8EE70A3B}"/>
    <dgm:cxn modelId="{9B544FDA-EB9E-4AE4-9C31-B1F361ECA591}" srcId="{47BEB94B-E75C-422B-A305-0F9720D44C72}" destId="{B610CAAB-CEB9-472C-BD06-84A5991FC21F}" srcOrd="2" destOrd="0" parTransId="{FCC01B5C-ECD1-4293-89FD-C25B7A1E953D}" sibTransId="{FEB42748-59B3-4C46-B45D-6D4B6E201B00}"/>
    <dgm:cxn modelId="{C30881DB-064B-8E48-A969-6C50D4336C53}" type="presOf" srcId="{73E038A3-5148-40A1-8490-A5012B9936C8}" destId="{8E0270DB-C090-447D-889F-3EA822908AC1}" srcOrd="0" destOrd="1" presId="urn:microsoft.com/office/officeart/2005/8/layout/vList2"/>
    <dgm:cxn modelId="{CF665DE0-6645-DC40-8130-A2BC1841DC38}" type="presOf" srcId="{B35FFDE1-6B4C-4EBC-A464-C2F5BD8B8489}" destId="{9BF45793-ABB3-48B7-A448-DB3DEFFEA5A5}" srcOrd="0" destOrd="1" presId="urn:microsoft.com/office/officeart/2005/8/layout/vList2"/>
    <dgm:cxn modelId="{534FECE6-7E98-49C5-A82E-ACD4AD4AB4BE}" srcId="{93518A17-DA8A-491A-BA29-37D1EE477E7D}" destId="{9159D76B-D94B-4D23-8D15-C4CF18BE514B}" srcOrd="2" destOrd="0" parTransId="{89DB5DFB-B283-4CD4-98A3-DF1D3F852AD6}" sibTransId="{1E6C73CC-6834-4C56-9605-F942AC147111}"/>
    <dgm:cxn modelId="{3E187EE9-B280-A84F-A18C-25102C853A05}" type="presOf" srcId="{22E31134-7631-440E-9313-C02FF1A2D2A0}" destId="{FCDCEE89-A0F5-432A-92CC-30B68CE2DE6D}" srcOrd="0" destOrd="0" presId="urn:microsoft.com/office/officeart/2005/8/layout/vList2"/>
    <dgm:cxn modelId="{DA5D0AF5-BB88-4BA3-8E95-3AB943F88517}" srcId="{0098877A-4B07-49D3-AD2C-3060C1E3CE44}" destId="{5CBF4114-83C3-4F8F-A34C-29C6C2ECE7FC}" srcOrd="0" destOrd="0" parTransId="{8DC6A36C-5844-4BC7-B9F7-8BB2DA54F79E}" sibTransId="{21B88B9A-CF7D-40D5-AE20-BDCFCB09132E}"/>
    <dgm:cxn modelId="{C53BE5F5-CB31-F84D-891A-B0445EBFD79C}" type="presOf" srcId="{D0567C0A-6622-492A-BAB5-62DC7241E8F8}" destId="{9BF45793-ABB3-48B7-A448-DB3DEFFEA5A5}" srcOrd="0" destOrd="0" presId="urn:microsoft.com/office/officeart/2005/8/layout/vList2"/>
    <dgm:cxn modelId="{9B1D36F8-69FA-4944-9A39-31EADF2820F5}" type="presOf" srcId="{14CBC588-816D-4B34-8F91-41905BCC458C}" destId="{687CCADF-D136-40ED-80C8-2B96892BA12E}" srcOrd="0" destOrd="0" presId="urn:microsoft.com/office/officeart/2005/8/layout/vList2"/>
    <dgm:cxn modelId="{D8A29F92-3BD2-8E4F-ACF3-79E2BFBF15D3}" type="presParOf" srcId="{6A55C21A-67B8-4186-951B-4B55D6E14690}" destId="{687CCADF-D136-40ED-80C8-2B96892BA12E}" srcOrd="0" destOrd="0" presId="urn:microsoft.com/office/officeart/2005/8/layout/vList2"/>
    <dgm:cxn modelId="{8A0F40D3-142A-6D44-B183-AE22F557692F}" type="presParOf" srcId="{6A55C21A-67B8-4186-951B-4B55D6E14690}" destId="{FCDCEE89-A0F5-432A-92CC-30B68CE2DE6D}" srcOrd="1" destOrd="0" presId="urn:microsoft.com/office/officeart/2005/8/layout/vList2"/>
    <dgm:cxn modelId="{04C25885-89CB-2844-9DC5-9E3011F1558B}" type="presParOf" srcId="{6A55C21A-67B8-4186-951B-4B55D6E14690}" destId="{1F0FA842-1979-45EB-B5A8-14E7E2CDD40D}" srcOrd="2" destOrd="0" presId="urn:microsoft.com/office/officeart/2005/8/layout/vList2"/>
    <dgm:cxn modelId="{86F026BD-E911-1748-B2E2-2628E2BEF3A5}" type="presParOf" srcId="{6A55C21A-67B8-4186-951B-4B55D6E14690}" destId="{DA7561A3-0D23-490C-9F1F-1E1019471823}" srcOrd="3" destOrd="0" presId="urn:microsoft.com/office/officeart/2005/8/layout/vList2"/>
    <dgm:cxn modelId="{C334D004-14BD-2945-A3EB-6F694465235E}" type="presParOf" srcId="{6A55C21A-67B8-4186-951B-4B55D6E14690}" destId="{02B17F79-AB5C-43D9-A20B-D883347621EC}" srcOrd="4" destOrd="0" presId="urn:microsoft.com/office/officeart/2005/8/layout/vList2"/>
    <dgm:cxn modelId="{EFD9DE3B-885B-FF4B-859F-EC094B5ABE39}" type="presParOf" srcId="{6A55C21A-67B8-4186-951B-4B55D6E14690}" destId="{9BF45793-ABB3-48B7-A448-DB3DEFFEA5A5}" srcOrd="5" destOrd="0" presId="urn:microsoft.com/office/officeart/2005/8/layout/vList2"/>
    <dgm:cxn modelId="{9EA9B0C7-B4CC-134B-B8B6-932EEB866AEF}" type="presParOf" srcId="{6A55C21A-67B8-4186-951B-4B55D6E14690}" destId="{794F411A-52CC-432F-A064-4843613D26FF}" srcOrd="6" destOrd="0" presId="urn:microsoft.com/office/officeart/2005/8/layout/vList2"/>
    <dgm:cxn modelId="{8D4A1ED8-077C-D74D-8283-D5719CBB7279}" type="presParOf" srcId="{6A55C21A-67B8-4186-951B-4B55D6E14690}" destId="{8E0270DB-C090-447D-889F-3EA822908AC1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7CCADF-D136-40ED-80C8-2B96892BA12E}">
      <dsp:nvSpPr>
        <dsp:cNvPr id="0" name=""/>
        <dsp:cNvSpPr/>
      </dsp:nvSpPr>
      <dsp:spPr>
        <a:xfrm>
          <a:off x="0" y="0"/>
          <a:ext cx="11821313" cy="327538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Motif de l’examen</a:t>
          </a:r>
        </a:p>
      </dsp:txBody>
      <dsp:txXfrm>
        <a:off x="15989" y="15989"/>
        <a:ext cx="11789335" cy="295560"/>
      </dsp:txXfrm>
    </dsp:sp>
    <dsp:sp modelId="{FCDCEE89-A0F5-432A-92CC-30B68CE2DE6D}">
      <dsp:nvSpPr>
        <dsp:cNvPr id="0" name=""/>
        <dsp:cNvSpPr/>
      </dsp:nvSpPr>
      <dsp:spPr>
        <a:xfrm>
          <a:off x="0" y="327617"/>
          <a:ext cx="11821313" cy="9144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2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>
              <a:latin typeface="+mj-lt"/>
              <a:cs typeface="Arial" pitchFamily="34" charset="0"/>
            </a:rPr>
            <a:t> Histoire clinique et biologique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>
              <a:latin typeface="+mj-lt"/>
              <a:cs typeface="Arial" pitchFamily="34" charset="0"/>
            </a:rPr>
            <a:t> Données des examens d’imagerie antérieurs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>
              <a:latin typeface="+mj-lt"/>
              <a:cs typeface="Arial" pitchFamily="34" charset="0"/>
            </a:rPr>
            <a:t> Antécédents de carcinome thyroïdien au premier degré ou d’irradiation cervicale</a:t>
          </a:r>
        </a:p>
      </dsp:txBody>
      <dsp:txXfrm>
        <a:off x="0" y="327617"/>
        <a:ext cx="11821313" cy="914422"/>
      </dsp:txXfrm>
    </dsp:sp>
    <dsp:sp modelId="{1F0FA842-1979-45EB-B5A8-14E7E2CDD40D}">
      <dsp:nvSpPr>
        <dsp:cNvPr id="0" name=""/>
        <dsp:cNvSpPr/>
      </dsp:nvSpPr>
      <dsp:spPr>
        <a:xfrm>
          <a:off x="0" y="1242040"/>
          <a:ext cx="11821313" cy="280091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Technique </a:t>
          </a:r>
        </a:p>
      </dsp:txBody>
      <dsp:txXfrm>
        <a:off x="13673" y="1255713"/>
        <a:ext cx="11793967" cy="252745"/>
      </dsp:txXfrm>
    </dsp:sp>
    <dsp:sp modelId="{DA7561A3-0D23-490C-9F1F-1E1019471823}">
      <dsp:nvSpPr>
        <dsp:cNvPr id="0" name=""/>
        <dsp:cNvSpPr/>
      </dsp:nvSpPr>
      <dsp:spPr>
        <a:xfrm>
          <a:off x="0" y="1522131"/>
          <a:ext cx="11821313" cy="5133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27" tIns="15240" rIns="85344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200" kern="1200" dirty="0">
              <a:latin typeface="Arial" pitchFamily="34" charset="0"/>
              <a:cs typeface="Arial" pitchFamily="34" charset="0"/>
            </a:rPr>
            <a:t> </a:t>
          </a:r>
          <a:r>
            <a:rPr lang="fr-FR" sz="1600" kern="1200" dirty="0">
              <a:latin typeface="Arial" pitchFamily="34" charset="0"/>
              <a:cs typeface="Arial" pitchFamily="34" charset="0"/>
            </a:rPr>
            <a:t>Equipement : types de sondes utilisées et ancienneté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600" kern="1200" dirty="0">
              <a:latin typeface="Arial" pitchFamily="34" charset="0"/>
              <a:cs typeface="Arial" pitchFamily="34" charset="0"/>
            </a:rPr>
            <a:t>Difficultés particulières liées à l’état du patient</a:t>
          </a:r>
        </a:p>
      </dsp:txBody>
      <dsp:txXfrm>
        <a:off x="0" y="1522131"/>
        <a:ext cx="11821313" cy="513360"/>
      </dsp:txXfrm>
    </dsp:sp>
    <dsp:sp modelId="{02B17F79-AB5C-43D9-A20B-D883347621EC}">
      <dsp:nvSpPr>
        <dsp:cNvPr id="0" name=""/>
        <dsp:cNvSpPr/>
      </dsp:nvSpPr>
      <dsp:spPr>
        <a:xfrm>
          <a:off x="0" y="2040771"/>
          <a:ext cx="11821313" cy="323418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0" rIns="762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kern="1200" dirty="0">
              <a:solidFill>
                <a:srgbClr val="000000"/>
              </a:solidFill>
            </a:rPr>
            <a:t>Corps du compte-rendu</a:t>
          </a:r>
        </a:p>
      </dsp:txBody>
      <dsp:txXfrm>
        <a:off x="15788" y="2056559"/>
        <a:ext cx="11789737" cy="291842"/>
      </dsp:txXfrm>
    </dsp:sp>
    <dsp:sp modelId="{9BF45793-ABB3-48B7-A448-DB3DEFFEA5A5}">
      <dsp:nvSpPr>
        <dsp:cNvPr id="0" name=""/>
        <dsp:cNvSpPr/>
      </dsp:nvSpPr>
      <dsp:spPr>
        <a:xfrm>
          <a:off x="0" y="2374178"/>
          <a:ext cx="11821313" cy="21817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2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Volume thyroïdien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</a:t>
          </a:r>
          <a:r>
            <a:rPr lang="fr-FR" sz="1800" b="1" kern="1200" dirty="0"/>
            <a:t>Echogénicité et vascularisation de la glande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Nodules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</a:t>
          </a:r>
          <a:r>
            <a:rPr lang="fr-FR" sz="1800" b="1" kern="1200" dirty="0"/>
            <a:t>Situation, taille et caractéristiques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b="1" kern="1200" dirty="0"/>
            <a:t> Numérotés et cartographiés</a:t>
          </a:r>
        </a:p>
        <a:p>
          <a:pPr marL="342900" lvl="2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b="1" kern="1200" dirty="0"/>
            <a:t> Évolutivité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Étude des ganglions cervicaux et du tractus thyréoglosse</a:t>
          </a:r>
          <a:endParaRPr lang="fr-FR" sz="1600" kern="1200" dirty="0"/>
        </a:p>
      </dsp:txBody>
      <dsp:txXfrm>
        <a:off x="0" y="2374178"/>
        <a:ext cx="11821313" cy="2181780"/>
      </dsp:txXfrm>
    </dsp:sp>
    <dsp:sp modelId="{794F411A-52CC-432F-A064-4843613D26FF}">
      <dsp:nvSpPr>
        <dsp:cNvPr id="0" name=""/>
        <dsp:cNvSpPr/>
      </dsp:nvSpPr>
      <dsp:spPr>
        <a:xfrm>
          <a:off x="0" y="4540689"/>
          <a:ext cx="11821313" cy="375246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Conclusion</a:t>
          </a:r>
        </a:p>
      </dsp:txBody>
      <dsp:txXfrm>
        <a:off x="18318" y="4559007"/>
        <a:ext cx="11784677" cy="338610"/>
      </dsp:txXfrm>
    </dsp:sp>
    <dsp:sp modelId="{8E0270DB-C090-447D-889F-3EA822908AC1}">
      <dsp:nvSpPr>
        <dsp:cNvPr id="0" name=""/>
        <dsp:cNvSpPr/>
      </dsp:nvSpPr>
      <dsp:spPr>
        <a:xfrm>
          <a:off x="0" y="4915936"/>
          <a:ext cx="11821313" cy="12192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75327" tIns="22860" rIns="128016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Examen normal ou type de pathologie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Comparaison aux documents antérieurs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Catégorie d'évaluation TI-RADS 1 à 5 des différents nodules</a:t>
          </a:r>
          <a:endParaRPr lang="fr-FR" sz="16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r-FR" sz="1800" kern="1200" dirty="0"/>
            <a:t> Recommandations</a:t>
          </a:r>
          <a:endParaRPr lang="fr-FR" sz="1600" kern="1200" dirty="0"/>
        </a:p>
      </dsp:txBody>
      <dsp:txXfrm>
        <a:off x="0" y="4915936"/>
        <a:ext cx="11821313" cy="1219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005B9-B9CC-7D47-9B8D-6DBB29CAAE8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8D0CAB-DBC5-5F48-97CD-9D4132A703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2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charset="0"/>
                <a:ea typeface="ＭＳ Ｐゴシック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AA955A5-538F-8A4D-A100-1717ABEE8287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ＭＳ Ｐゴシック" charset="0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ＭＳ Ｐゴシック" charset="0"/>
            </a:endParaRPr>
          </a:p>
        </p:txBody>
      </p:sp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98463" y="701675"/>
            <a:ext cx="6113462" cy="3440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1863" y="4351338"/>
            <a:ext cx="5048250" cy="4141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447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NOTE:</a:t>
            </a:r>
            <a:r>
              <a:rPr lang="fr-FR" baseline="0"/>
              <a:t> RISQUE DES TIRADS 5 VIENT DE RUSS JDR 2011 POUR BORNE BASSE ET UN SEUL SIGNE FORT (TALLER THAN LARGE) ET KWAK 2011 POUR 4 SIGNES PRESENTS</a:t>
            </a:r>
          </a:p>
          <a:p>
            <a:r>
              <a:rPr lang="fr-FR" baseline="0"/>
              <a:t>RISQUE TIRADS 4A VIENT DE RUSS EJE 2013 POUR BORNE BASSE ET YOON RADIOLOGY 2015 POUR BORNE HAUTE</a:t>
            </a:r>
          </a:p>
          <a:p>
            <a:r>
              <a:rPr lang="fr-FR" baseline="0"/>
              <a:t>RIQUE TIRADS 3 VIENT DE KWAK POUR POUR BORNE BASSE ET POUR BORNE HAUTE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D9300-B624-D04E-AFD2-6CF52325DB9E}" type="slidenum">
              <a:rPr lang="fr-FR" smtClean="0">
                <a:solidFill>
                  <a:prstClr val="black"/>
                </a:solidFill>
              </a:rPr>
              <a:pPr/>
              <a:t>13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68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NOTE:</a:t>
            </a:r>
            <a:r>
              <a:rPr lang="fr-FR" baseline="0"/>
              <a:t> RISQUE DES TIRADS 5 VIENT DE RUSS JDR 2011 POUR BORNE BASSE ET UN SEUL SIGNE FORT (TALLER THAN LARGE) ET KWAK 2011 POUR 4 SIGNES PRESENTS</a:t>
            </a:r>
          </a:p>
          <a:p>
            <a:r>
              <a:rPr lang="fr-FR" baseline="0"/>
              <a:t>RISQUE TIRADS 4A VIENT DE RUSS EJE 2013 POUR BORNE BASSE ET YOON RADIOLOGY 2015 POUR BORNE HAUTE</a:t>
            </a:r>
          </a:p>
          <a:p>
            <a:r>
              <a:rPr lang="fr-FR" baseline="0"/>
              <a:t>RIQUE TIRADS 3 VIENT DE KWAK POUR POUR BORNE BASSE ET POUR BORNE HAUTE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D9300-B624-D04E-AFD2-6CF52325DB9E}" type="slidenum">
              <a:rPr lang="fr-FR" smtClean="0">
                <a:solidFill>
                  <a:prstClr val="black"/>
                </a:solidFill>
              </a:rPr>
              <a:pPr/>
              <a:t>20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01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/>
              <a:t>17C35 BETHESDA II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E5793-D5A4-A84B-8B0E-1EE247DC690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15982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/>
              <a:t>JT 3’</a:t>
            </a:r>
          </a:p>
          <a:p>
            <a:r>
              <a:rPr lang="fr-FR"/>
              <a:t>10C05754</a:t>
            </a:r>
            <a:endParaRPr lang="fr-FR" baseline="0"/>
          </a:p>
          <a:p>
            <a:r>
              <a:rPr lang="fr-FR" baseline="0"/>
              <a:t>SCORE 3</a:t>
            </a:r>
          </a:p>
          <a:p>
            <a:r>
              <a:rPr lang="fr-FR" baseline="0"/>
              <a:t>CPE A DISCUTER EN FONCTION DE L’EVOLUTION - SURVEILLANCE</a:t>
            </a:r>
          </a:p>
          <a:p>
            <a:r>
              <a:rPr lang="fr-FR" baseline="0"/>
              <a:t>BETHESDA : BENIN</a:t>
            </a:r>
          </a:p>
          <a:p>
            <a:r>
              <a:rPr lang="fr-FR" baseline="0"/>
              <a:t>HISTOLOGIE : NON OPEREE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fr-FR" smtClean="0">
                <a:solidFill>
                  <a:prstClr val="black"/>
                </a:solidFill>
              </a:rPr>
              <a:pPr/>
              <a:t>24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3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57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26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8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6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 dirty="0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 dirty="0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>
              <a:spcBef>
                <a:spcPct val="0"/>
              </a:spcBef>
              <a:defRPr kumimoji="0" lang="fr-FR"/>
            </a:pPr>
            <a:endParaRPr lang="fr-FR" sz="32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34143"/>
          </a:xfrm>
        </p:spPr>
        <p:txBody>
          <a:bodyPr anchor="ctr"/>
          <a:lstStyle>
            <a:lvl1pPr algn="ctr">
              <a:defRPr>
                <a:latin typeface="Calibri" charset="0"/>
                <a:ea typeface="Calibri" charset="0"/>
                <a:cs typeface="Calibri" charset="0"/>
              </a:defRPr>
            </a:lvl1pPr>
            <a:extLst/>
          </a:lstStyle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  <a:lvl2pPr>
              <a:defRPr>
                <a:latin typeface="Calibri" charset="0"/>
                <a:ea typeface="Calibri" charset="0"/>
                <a:cs typeface="Calibri" charset="0"/>
              </a:defRPr>
            </a:lvl2pPr>
            <a:lvl3pPr>
              <a:defRPr>
                <a:latin typeface="Calibri" charset="0"/>
                <a:ea typeface="Calibri" charset="0"/>
                <a:cs typeface="Calibri" charset="0"/>
              </a:defRPr>
            </a:lvl3pPr>
            <a:lvl4pPr>
              <a:defRPr>
                <a:latin typeface="Calibri" charset="0"/>
                <a:ea typeface="Calibri" charset="0"/>
                <a:cs typeface="Calibri" charset="0"/>
              </a:defRPr>
            </a:lvl4pPr>
            <a:lvl5pPr>
              <a:defRPr>
                <a:latin typeface="Calibri" charset="0"/>
                <a:ea typeface="Calibri" charset="0"/>
                <a:cs typeface="Calibri" charset="0"/>
              </a:defRPr>
            </a:lvl5pPr>
            <a:extLst/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dirty="0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>
                <a:latin typeface="Calibri" charset="0"/>
                <a:ea typeface="Calibri" charset="0"/>
                <a:cs typeface="Calibri" charset="0"/>
              </a:defRPr>
            </a:lvl1pPr>
          </a:lstStyle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3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algn="ctr" defTabSz="685800">
              <a:spcBef>
                <a:spcPct val="0"/>
              </a:spcBef>
              <a:defRPr kumimoji="0" lang="fr-FR"/>
            </a:pPr>
            <a:endParaRPr lang="fr-FR" sz="2400" i="1" kern="0">
              <a:solidFill>
                <a:prstClr val="white"/>
              </a:solidFill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9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35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5" y="609603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70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35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4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3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2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5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2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90" y="1524003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8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5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5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5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2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2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3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3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18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35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 dirty="0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DFEB3-EFEC-4FB7-9F49-3904EB85F13B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D4D2D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E607C-4A3B-4E2D-B76B-4E3E34235D34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89581"/>
            <a:ext cx="12192000" cy="933676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91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659216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757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1545174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9185425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5125656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5108712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490891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02409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8937423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49490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634443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oriz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33"/>
          <a:stretch>
            <a:fillRect/>
          </a:stretch>
        </p:blipFill>
        <p:spPr bwMode="auto">
          <a:xfrm>
            <a:off x="0" y="0"/>
            <a:ext cx="1219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/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19A02A-2BEE-804F-A22B-86972A8096C5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586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46A6A-CD3B-8D4B-9273-F995D80D890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780278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/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45B518-A811-854F-BA0C-3788ADE5AA6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8907413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C7321E-2F74-7A46-9AC3-32427E1353F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015426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/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BDF8B-CE3B-AD40-9F56-22ED6B8302BE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7301159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1F6DA-CD54-D741-B553-62D6F7327A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8804435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C177C-051F-C940-9967-8792FAF782BC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475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48E44-1F2C-4342-8492-CF2178639D09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11250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 descr="horizon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1DEA5-330C-5242-A0D9-2D2FB7DE8BC1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871845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BD439-9EC7-D240-82EC-8D2AD76886F6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4382484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40540-5CFF-C54C-8157-1737DD71BD0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43505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0888" y="1295401"/>
            <a:ext cx="8650224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895" y="1524000"/>
            <a:ext cx="8664211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3895" y="3299013"/>
            <a:ext cx="8664212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2283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15835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718" y="3352802"/>
            <a:ext cx="11222567" cy="1470025"/>
          </a:xfrm>
        </p:spPr>
        <p:txBody>
          <a:bodyPr/>
          <a:lstStyle/>
          <a:p>
            <a:r>
              <a:rPr lang="fr-FR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4718" y="4771030"/>
            <a:ext cx="11222567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494640" y="363538"/>
            <a:ext cx="1120272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228079560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2403145"/>
            <a:ext cx="10742084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3736006"/>
            <a:ext cx="10742084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297185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</p:spPr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2367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4761" y="1600201"/>
            <a:ext cx="512064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007890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2365" y="107576"/>
            <a:ext cx="10723035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5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2365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4760" y="1453225"/>
            <a:ext cx="512064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4760" y="2347416"/>
            <a:ext cx="512064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118025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1336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651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9" y="611872"/>
            <a:ext cx="512064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765" y="368300"/>
            <a:ext cx="512064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9" y="1787856"/>
            <a:ext cx="512064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88126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198" y="611872"/>
            <a:ext cx="5439393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198" y="1787856"/>
            <a:ext cx="5439393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6787489" y="359393"/>
            <a:ext cx="48768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73634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31792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6389" y="368301"/>
            <a:ext cx="2032000" cy="5575300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2365" y="368301"/>
            <a:ext cx="8919635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67252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604981" y="5181600"/>
            <a:ext cx="109728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fr-FR"/>
            </a:pPr>
            <a:endParaRPr kumimoji="0" lang="fr-FR" sz="3200" b="0" i="1" u="none" strike="noStrike" kern="0" cap="none" spc="0" normalizeH="0" baseline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235792" y="186904"/>
            <a:ext cx="11684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fr-FR" sz="1800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Pays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1219200" y="294590"/>
            <a:ext cx="99568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1219200" y="6019800"/>
            <a:ext cx="9956800" cy="38100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559167" y="233241"/>
            <a:ext cx="6187073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7010400" y="3048000"/>
            <a:ext cx="46736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aysage (plein écra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kumimoji="0" lang="fr-FR" i="0"/>
              <a:t>Cliquez sur l'icône</a:t>
            </a:r>
            <a:r>
              <a:rPr kumimoji="0" lang="fr-FR" i="0" baseline="0"/>
              <a:t> pour ajouter </a:t>
            </a:r>
            <a:r>
              <a:rPr kumimoji="0" lang="fr-FR" i="0"/>
              <a:t>une image en mode Page entière</a:t>
            </a:r>
            <a:endParaRPr kumimoji="0" lang="fr-FR" i="0" baseline="0"/>
          </a:p>
          <a:p>
            <a:pPr marL="0" marR="0" indent="0"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  <a:p>
            <a:pPr algn="ctr">
              <a:buFontTx/>
              <a:buNone/>
            </a:pPr>
            <a:endParaRPr kumimoji="0" lang="fr-FR" i="0"/>
          </a:p>
        </p:txBody>
      </p:sp>
    </p:spTree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1003560" y="4572000"/>
            <a:ext cx="10375640" cy="990600"/>
          </a:xfrm>
        </p:spPr>
        <p:txBody>
          <a:bodyPr vert="horz" bIns="0" anchor="b" anchorCtr="0"/>
          <a:lstStyle>
            <a:lvl1pPr eaLnBrk="1" latinLnBrk="0" hangingPunct="1">
              <a:defRPr kumimoji="0" lang="fr-FR" baseline="0"/>
            </a:lvl1pPr>
            <a:extLst/>
          </a:lstStyle>
          <a:p>
            <a:r>
              <a:rPr kumimoji="0" lang="fr-FR"/>
              <a:t>Cliquez pour ajouter un titre de section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1003560" y="5600700"/>
            <a:ext cx="10363200" cy="838200"/>
          </a:xfrm>
        </p:spPr>
        <p:txBody>
          <a:bodyPr vert="horz" tIns="0"/>
          <a:lstStyle>
            <a:lvl1pPr eaLnBrk="1" latinLnBrk="0" hangingPunct="1">
              <a:buFontTx/>
              <a:buNone/>
              <a:defRPr kumimoji="0" lang="fr-FR" sz="1800"/>
            </a:lvl1pPr>
            <a:extLst/>
          </a:lstStyle>
          <a:p>
            <a:pPr lvl="0"/>
            <a:r>
              <a:rPr kumimoji="0" lang="fr-FR"/>
              <a:t>Cliquez pour ajouter un sous-titre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1048451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4632805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8217160" y="2140695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6296064" y="609601"/>
            <a:ext cx="4575137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422400" y="609600"/>
            <a:ext cx="4572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4224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6299200" y="5334000"/>
            <a:ext cx="4572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3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21792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9600" y="3403823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217920" y="228600"/>
            <a:ext cx="536448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" y="228600"/>
            <a:ext cx="5364480" cy="3017520"/>
          </a:xfrm>
        </p:spPr>
        <p:txBody>
          <a:bodyPr anchor="b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oses mélang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756400" y="3436620"/>
            <a:ext cx="4866533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568960" y="384048"/>
            <a:ext cx="59436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756400" y="389333"/>
            <a:ext cx="48768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972396" y="228600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9723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6229623" y="228600"/>
            <a:ext cx="3048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6223596" y="3365392"/>
            <a:ext cx="3046952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533996" y="1295400"/>
            <a:ext cx="2235200" cy="1905000"/>
          </a:xfrm>
        </p:spPr>
        <p:txBody>
          <a:bodyPr anchor="b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9448800" y="1295400"/>
            <a:ext cx="22352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533996" y="3352800"/>
            <a:ext cx="2235200" cy="1905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9448800" y="3352800"/>
            <a:ext cx="22352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aysage 4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1235762" y="533400"/>
            <a:ext cx="4871063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12357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6214161" y="5334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12357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6214161" y="3352800"/>
            <a:ext cx="4876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12357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6214161" y="61722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6214161" y="152400"/>
            <a:ext cx="4876800" cy="304800"/>
          </a:xfrm>
        </p:spPr>
        <p:txBody>
          <a:bodyPr lIns="9144" anchor="t" anchorCtr="0"/>
          <a:lstStyle>
            <a:lvl1pPr marL="0" marR="0" indent="0" algn="l" eaLnBrk="1" latinLnBrk="0" hangingPunct="1">
              <a:buFontTx/>
              <a:buNone/>
              <a:defRPr kumimoji="0" lang="fr-FR" sz="16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ortrait 4 poses avec grande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20320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6062134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3132081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8986889" y="1524001"/>
            <a:ext cx="2809313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203200" y="4495800"/>
            <a:ext cx="116840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fr-FR" sz="2400" baseline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 poses : portrait 1 pose, paysage 3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914400" y="257665"/>
            <a:ext cx="615696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7718464" y="257665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7718464" y="2432657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7718464" y="4607649"/>
            <a:ext cx="3251203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ysage 2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6197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609600" y="1676400"/>
            <a:ext cx="53848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609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6197600" y="4857750"/>
            <a:ext cx="5384800" cy="1238250"/>
          </a:xfrm>
        </p:spPr>
        <p:txBody>
          <a:bodyPr rIns="9144"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aysage 3 poses, portrait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812800" y="34290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4045131" y="228600"/>
            <a:ext cx="74168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812800" y="228600"/>
            <a:ext cx="2760205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7924801" y="4495800"/>
            <a:ext cx="3555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4045131" y="4495800"/>
            <a:ext cx="367646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 poses : portrait 3 poses, paysage 2 pos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6828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68284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6291165" y="228600"/>
            <a:ext cx="52832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43912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8099645" y="3124200"/>
            <a:ext cx="347472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067031" y="16002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064000" y="48768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ré 2 poses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6607032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524001" y="1371600"/>
            <a:ext cx="4264169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660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0" y="4648200"/>
            <a:ext cx="42672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609600" y="2057400"/>
            <a:ext cx="109728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4876800"/>
            <a:ext cx="10972800" cy="14478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fr-FR" sz="1800" i="0"/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eaLnBrk="1" latinLnBrk="0" hangingPunct="1"/>
            <a:r>
              <a:rPr lang="fr-FR"/>
              <a:t>Cliquez et modifiez le titre</a:t>
            </a:r>
            <a:endParaRPr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oses mélangé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6855968" y="381000"/>
            <a:ext cx="5031232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605536" y="381000"/>
            <a:ext cx="5949696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6855969" y="3352800"/>
            <a:ext cx="5031233" cy="2971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rait 3 poses avec légen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3048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42672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8229600" y="1066800"/>
            <a:ext cx="36576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fr-FR"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42672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8229600" y="4876800"/>
            <a:ext cx="3657600" cy="1447800"/>
          </a:xfrm>
        </p:spPr>
        <p:txBody>
          <a:bodyPr anchor="t" anchorCtr="0">
            <a:noAutofit/>
          </a:bodyPr>
          <a:lstStyle>
            <a:lvl1pPr marL="0" marR="0" indent="0" algn="l" rtl="0" eaLnBrk="1" latinLnBrk="0" hangingPunct="1">
              <a:spcBef>
                <a:spcPct val="20000"/>
              </a:spcBef>
              <a:buFontTx/>
              <a:buNone/>
              <a:defRPr kumimoji="0" lang="fr-FR"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une légende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Faire glisser l'image vers l'espace réservé ou cliquer sur l'icône pour l'ajouter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BE0A5-C6EC-4065-BDEE-599A365D0DF3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8CD8FA-61DC-47FE-A485-0F79CDA50B27}" type="slidenum">
              <a:rPr lang="fr-FR" smtClean="0"/>
              <a:pPr>
                <a:defRPr/>
              </a:pPr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uverture de l'alb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304802" y="3962400"/>
            <a:ext cx="11064647" cy="1066800"/>
          </a:xfrm>
        </p:spPr>
        <p:txBody>
          <a:bodyPr bIns="0"/>
          <a:lstStyle>
            <a:lvl1pPr algn="r" eaLnBrk="1" latinLnBrk="0" hangingPunct="1">
              <a:defRPr kumimoji="0" lang="fr-FR"/>
            </a:lvl1pPr>
            <a:extLst/>
          </a:lstStyle>
          <a:p>
            <a:r>
              <a:rPr kumimoji="0" lang="fr-FR"/>
              <a:t>Cliquez pour ajouter le titre de l'album photo</a:t>
            </a: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844800" y="5133975"/>
            <a:ext cx="8515928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fr-FR"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kumimoji="0" lang="fr-FR"/>
              <a:t>Cliquez pour ajouter la date et d'autres informations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8128000" y="1600200"/>
            <a:ext cx="3048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 eaLnBrk="1" latinLnBrk="0" hangingPunct="1"/>
            <a:r>
              <a:rPr lang="fr-FR"/>
              <a:t>Faire glisser l'image vers l'espace réservé ou cliquer sur l'icône pour l'ajouter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1.xml"/><Relationship Id="rId13" Type="http://schemas.openxmlformats.org/officeDocument/2006/relationships/slideLayout" Target="../slideLayouts/slideLayout186.xml"/><Relationship Id="rId3" Type="http://schemas.openxmlformats.org/officeDocument/2006/relationships/slideLayout" Target="../slideLayouts/slideLayout176.xml"/><Relationship Id="rId7" Type="http://schemas.openxmlformats.org/officeDocument/2006/relationships/slideLayout" Target="../slideLayouts/slideLayout180.xml"/><Relationship Id="rId12" Type="http://schemas.openxmlformats.org/officeDocument/2006/relationships/slideLayout" Target="../slideLayouts/slideLayout185.xml"/><Relationship Id="rId2" Type="http://schemas.openxmlformats.org/officeDocument/2006/relationships/slideLayout" Target="../slideLayouts/slideLayout175.xml"/><Relationship Id="rId1" Type="http://schemas.openxmlformats.org/officeDocument/2006/relationships/slideLayout" Target="../slideLayouts/slideLayout174.xml"/><Relationship Id="rId6" Type="http://schemas.openxmlformats.org/officeDocument/2006/relationships/slideLayout" Target="../slideLayouts/slideLayout179.xml"/><Relationship Id="rId11" Type="http://schemas.openxmlformats.org/officeDocument/2006/relationships/slideLayout" Target="../slideLayouts/slideLayout184.xml"/><Relationship Id="rId5" Type="http://schemas.openxmlformats.org/officeDocument/2006/relationships/slideLayout" Target="../slideLayouts/slideLayout178.xml"/><Relationship Id="rId10" Type="http://schemas.openxmlformats.org/officeDocument/2006/relationships/slideLayout" Target="../slideLayouts/slideLayout183.xml"/><Relationship Id="rId4" Type="http://schemas.openxmlformats.org/officeDocument/2006/relationships/slideLayout" Target="../slideLayouts/slideLayout177.xml"/><Relationship Id="rId9" Type="http://schemas.openxmlformats.org/officeDocument/2006/relationships/slideLayout" Target="../slideLayouts/slideLayout182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slideLayout" Target="../slideLayouts/slideLayout199.xml"/><Relationship Id="rId18" Type="http://schemas.openxmlformats.org/officeDocument/2006/relationships/slideLayout" Target="../slideLayouts/slideLayout204.xml"/><Relationship Id="rId26" Type="http://schemas.openxmlformats.org/officeDocument/2006/relationships/slideLayout" Target="../slideLayouts/slideLayout212.xml"/><Relationship Id="rId3" Type="http://schemas.openxmlformats.org/officeDocument/2006/relationships/slideLayout" Target="../slideLayouts/slideLayout189.xml"/><Relationship Id="rId21" Type="http://schemas.openxmlformats.org/officeDocument/2006/relationships/slideLayout" Target="../slideLayouts/slideLayout207.xml"/><Relationship Id="rId7" Type="http://schemas.openxmlformats.org/officeDocument/2006/relationships/slideLayout" Target="../slideLayouts/slideLayout193.xml"/><Relationship Id="rId12" Type="http://schemas.openxmlformats.org/officeDocument/2006/relationships/slideLayout" Target="../slideLayouts/slideLayout198.xml"/><Relationship Id="rId17" Type="http://schemas.openxmlformats.org/officeDocument/2006/relationships/slideLayout" Target="../slideLayouts/slideLayout203.xml"/><Relationship Id="rId25" Type="http://schemas.openxmlformats.org/officeDocument/2006/relationships/slideLayout" Target="../slideLayouts/slideLayout211.xml"/><Relationship Id="rId2" Type="http://schemas.openxmlformats.org/officeDocument/2006/relationships/slideLayout" Target="../slideLayouts/slideLayout188.xml"/><Relationship Id="rId16" Type="http://schemas.openxmlformats.org/officeDocument/2006/relationships/slideLayout" Target="../slideLayouts/slideLayout202.xml"/><Relationship Id="rId20" Type="http://schemas.openxmlformats.org/officeDocument/2006/relationships/slideLayout" Target="../slideLayouts/slideLayout206.xml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slideLayout" Target="../slideLayouts/slideLayout210.xml"/><Relationship Id="rId5" Type="http://schemas.openxmlformats.org/officeDocument/2006/relationships/slideLayout" Target="../slideLayouts/slideLayout191.xml"/><Relationship Id="rId15" Type="http://schemas.openxmlformats.org/officeDocument/2006/relationships/slideLayout" Target="../slideLayouts/slideLayout201.xml"/><Relationship Id="rId23" Type="http://schemas.openxmlformats.org/officeDocument/2006/relationships/slideLayout" Target="../slideLayouts/slideLayout209.xml"/><Relationship Id="rId28" Type="http://schemas.openxmlformats.org/officeDocument/2006/relationships/theme" Target="../theme/theme12.xml"/><Relationship Id="rId10" Type="http://schemas.openxmlformats.org/officeDocument/2006/relationships/slideLayout" Target="../slideLayouts/slideLayout196.xml"/><Relationship Id="rId19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slideLayout" Target="../slideLayouts/slideLayout200.xml"/><Relationship Id="rId22" Type="http://schemas.openxmlformats.org/officeDocument/2006/relationships/slideLayout" Target="../slideLayouts/slideLayout208.xml"/><Relationship Id="rId27" Type="http://schemas.openxmlformats.org/officeDocument/2006/relationships/slideLayout" Target="../slideLayouts/slideLayout21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1.xml"/><Relationship Id="rId13" Type="http://schemas.openxmlformats.org/officeDocument/2006/relationships/slideLayout" Target="../slideLayouts/slideLayout226.xml"/><Relationship Id="rId3" Type="http://schemas.openxmlformats.org/officeDocument/2006/relationships/slideLayout" Target="../slideLayouts/slideLayout216.xml"/><Relationship Id="rId7" Type="http://schemas.openxmlformats.org/officeDocument/2006/relationships/slideLayout" Target="../slideLayouts/slideLayout220.xml"/><Relationship Id="rId12" Type="http://schemas.openxmlformats.org/officeDocument/2006/relationships/slideLayout" Target="../slideLayouts/slideLayout225.xml"/><Relationship Id="rId2" Type="http://schemas.openxmlformats.org/officeDocument/2006/relationships/slideLayout" Target="../slideLayouts/slideLayout215.xml"/><Relationship Id="rId1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9.xml"/><Relationship Id="rId11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22.xml"/><Relationship Id="rId1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4.xml"/><Relationship Id="rId13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29.xml"/><Relationship Id="rId7" Type="http://schemas.openxmlformats.org/officeDocument/2006/relationships/slideLayout" Target="../slideLayouts/slideLayout233.xml"/><Relationship Id="rId12" Type="http://schemas.openxmlformats.org/officeDocument/2006/relationships/slideLayout" Target="../slideLayouts/slideLayout238.xml"/><Relationship Id="rId2" Type="http://schemas.openxmlformats.org/officeDocument/2006/relationships/slideLayout" Target="../slideLayouts/slideLayout228.xml"/><Relationship Id="rId1" Type="http://schemas.openxmlformats.org/officeDocument/2006/relationships/slideLayout" Target="../slideLayouts/slideLayout227.xml"/><Relationship Id="rId6" Type="http://schemas.openxmlformats.org/officeDocument/2006/relationships/slideLayout" Target="../slideLayouts/slideLayout232.xml"/><Relationship Id="rId11" Type="http://schemas.openxmlformats.org/officeDocument/2006/relationships/slideLayout" Target="../slideLayouts/slideLayout237.xml"/><Relationship Id="rId5" Type="http://schemas.openxmlformats.org/officeDocument/2006/relationships/slideLayout" Target="../slideLayouts/slideLayout231.xml"/><Relationship Id="rId10" Type="http://schemas.openxmlformats.org/officeDocument/2006/relationships/slideLayout" Target="../slideLayouts/slideLayout236.xml"/><Relationship Id="rId4" Type="http://schemas.openxmlformats.org/officeDocument/2006/relationships/slideLayout" Target="../slideLayouts/slideLayout230.xml"/><Relationship Id="rId9" Type="http://schemas.openxmlformats.org/officeDocument/2006/relationships/slideLayout" Target="../slideLayouts/slideLayout235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7.xml"/><Relationship Id="rId13" Type="http://schemas.openxmlformats.org/officeDocument/2006/relationships/slideLayout" Target="../slideLayouts/slideLayout252.xml"/><Relationship Id="rId3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6.xml"/><Relationship Id="rId12" Type="http://schemas.openxmlformats.org/officeDocument/2006/relationships/slideLayout" Target="../slideLayouts/slideLayout251.xml"/><Relationship Id="rId2" Type="http://schemas.openxmlformats.org/officeDocument/2006/relationships/slideLayout" Target="../slideLayouts/slideLayout241.xml"/><Relationship Id="rId1" Type="http://schemas.openxmlformats.org/officeDocument/2006/relationships/slideLayout" Target="../slideLayouts/slideLayout240.xml"/><Relationship Id="rId6" Type="http://schemas.openxmlformats.org/officeDocument/2006/relationships/slideLayout" Target="../slideLayouts/slideLayout245.xml"/><Relationship Id="rId11" Type="http://schemas.openxmlformats.org/officeDocument/2006/relationships/slideLayout" Target="../slideLayouts/slideLayout250.xml"/><Relationship Id="rId5" Type="http://schemas.openxmlformats.org/officeDocument/2006/relationships/slideLayout" Target="../slideLayouts/slideLayout244.xml"/><Relationship Id="rId10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43.xml"/><Relationship Id="rId9" Type="http://schemas.openxmlformats.org/officeDocument/2006/relationships/slideLayout" Target="../slideLayouts/slideLayout248.xml"/><Relationship Id="rId1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2" Type="http://schemas.openxmlformats.org/officeDocument/2006/relationships/slideLayout" Target="../slideLayouts/slideLayout254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3.xml"/><Relationship Id="rId13" Type="http://schemas.openxmlformats.org/officeDocument/2006/relationships/slideLayout" Target="../slideLayouts/slideLayout278.xml"/><Relationship Id="rId3" Type="http://schemas.openxmlformats.org/officeDocument/2006/relationships/slideLayout" Target="../slideLayouts/slideLayout268.xml"/><Relationship Id="rId7" Type="http://schemas.openxmlformats.org/officeDocument/2006/relationships/slideLayout" Target="../slideLayouts/slideLayout272.xml"/><Relationship Id="rId12" Type="http://schemas.openxmlformats.org/officeDocument/2006/relationships/slideLayout" Target="../slideLayouts/slideLayout277.xml"/><Relationship Id="rId2" Type="http://schemas.openxmlformats.org/officeDocument/2006/relationships/slideLayout" Target="../slideLayouts/slideLayout267.xml"/><Relationship Id="rId1" Type="http://schemas.openxmlformats.org/officeDocument/2006/relationships/slideLayout" Target="../slideLayouts/slideLayout266.xml"/><Relationship Id="rId6" Type="http://schemas.openxmlformats.org/officeDocument/2006/relationships/slideLayout" Target="../slideLayouts/slideLayout271.xml"/><Relationship Id="rId11" Type="http://schemas.openxmlformats.org/officeDocument/2006/relationships/slideLayout" Target="../slideLayouts/slideLayout276.xml"/><Relationship Id="rId5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75.xml"/><Relationship Id="rId4" Type="http://schemas.openxmlformats.org/officeDocument/2006/relationships/slideLayout" Target="../slideLayouts/slideLayout269.xml"/><Relationship Id="rId9" Type="http://schemas.openxmlformats.org/officeDocument/2006/relationships/slideLayout" Target="../slideLayouts/slideLayout274.xml"/><Relationship Id="rId1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6.xml"/><Relationship Id="rId13" Type="http://schemas.openxmlformats.org/officeDocument/2006/relationships/slideLayout" Target="../slideLayouts/slideLayout291.xml"/><Relationship Id="rId18" Type="http://schemas.openxmlformats.org/officeDocument/2006/relationships/slideLayout" Target="../slideLayouts/slideLayout296.xml"/><Relationship Id="rId26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81.xml"/><Relationship Id="rId21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285.xml"/><Relationship Id="rId12" Type="http://schemas.openxmlformats.org/officeDocument/2006/relationships/slideLayout" Target="../slideLayouts/slideLayout290.xml"/><Relationship Id="rId17" Type="http://schemas.openxmlformats.org/officeDocument/2006/relationships/slideLayout" Target="../slideLayouts/slideLayout295.xml"/><Relationship Id="rId25" Type="http://schemas.openxmlformats.org/officeDocument/2006/relationships/slideLayout" Target="../slideLayouts/slideLayout303.xml"/><Relationship Id="rId2" Type="http://schemas.openxmlformats.org/officeDocument/2006/relationships/slideLayout" Target="../slideLayouts/slideLayout280.xml"/><Relationship Id="rId16" Type="http://schemas.openxmlformats.org/officeDocument/2006/relationships/slideLayout" Target="../slideLayouts/slideLayout294.xml"/><Relationship Id="rId20" Type="http://schemas.openxmlformats.org/officeDocument/2006/relationships/slideLayout" Target="../slideLayouts/slideLayout298.xml"/><Relationship Id="rId29" Type="http://schemas.openxmlformats.org/officeDocument/2006/relationships/theme" Target="../theme/theme18.xml"/><Relationship Id="rId1" Type="http://schemas.openxmlformats.org/officeDocument/2006/relationships/slideLayout" Target="../slideLayouts/slideLayout279.xml"/><Relationship Id="rId6" Type="http://schemas.openxmlformats.org/officeDocument/2006/relationships/slideLayout" Target="../slideLayouts/slideLayout284.xml"/><Relationship Id="rId11" Type="http://schemas.openxmlformats.org/officeDocument/2006/relationships/slideLayout" Target="../slideLayouts/slideLayout289.xml"/><Relationship Id="rId24" Type="http://schemas.openxmlformats.org/officeDocument/2006/relationships/slideLayout" Target="../slideLayouts/slideLayout302.xml"/><Relationship Id="rId5" Type="http://schemas.openxmlformats.org/officeDocument/2006/relationships/slideLayout" Target="../slideLayouts/slideLayout283.xml"/><Relationship Id="rId15" Type="http://schemas.openxmlformats.org/officeDocument/2006/relationships/slideLayout" Target="../slideLayouts/slideLayout293.xml"/><Relationship Id="rId23" Type="http://schemas.openxmlformats.org/officeDocument/2006/relationships/slideLayout" Target="../slideLayouts/slideLayout301.xml"/><Relationship Id="rId28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288.xml"/><Relationship Id="rId19" Type="http://schemas.openxmlformats.org/officeDocument/2006/relationships/slideLayout" Target="../slideLayouts/slideLayout297.xml"/><Relationship Id="rId4" Type="http://schemas.openxmlformats.org/officeDocument/2006/relationships/slideLayout" Target="../slideLayouts/slideLayout282.xml"/><Relationship Id="rId9" Type="http://schemas.openxmlformats.org/officeDocument/2006/relationships/slideLayout" Target="../slideLayouts/slideLayout287.xml"/><Relationship Id="rId14" Type="http://schemas.openxmlformats.org/officeDocument/2006/relationships/slideLayout" Target="../slideLayouts/slideLayout292.xml"/><Relationship Id="rId22" Type="http://schemas.openxmlformats.org/officeDocument/2006/relationships/slideLayout" Target="../slideLayouts/slideLayout300.xml"/><Relationship Id="rId27" Type="http://schemas.openxmlformats.org/officeDocument/2006/relationships/slideLayout" Target="../slideLayouts/slideLayout30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4.xml"/><Relationship Id="rId13" Type="http://schemas.openxmlformats.org/officeDocument/2006/relationships/slideLayout" Target="../slideLayouts/slideLayout319.xml"/><Relationship Id="rId18" Type="http://schemas.openxmlformats.org/officeDocument/2006/relationships/slideLayout" Target="../slideLayouts/slideLayout324.xml"/><Relationship Id="rId26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09.xml"/><Relationship Id="rId21" Type="http://schemas.openxmlformats.org/officeDocument/2006/relationships/slideLayout" Target="../slideLayouts/slideLayout327.xml"/><Relationship Id="rId7" Type="http://schemas.openxmlformats.org/officeDocument/2006/relationships/slideLayout" Target="../slideLayouts/slideLayout313.xml"/><Relationship Id="rId12" Type="http://schemas.openxmlformats.org/officeDocument/2006/relationships/slideLayout" Target="../slideLayouts/slideLayout318.xml"/><Relationship Id="rId17" Type="http://schemas.openxmlformats.org/officeDocument/2006/relationships/slideLayout" Target="../slideLayouts/slideLayout323.xml"/><Relationship Id="rId25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08.xml"/><Relationship Id="rId16" Type="http://schemas.openxmlformats.org/officeDocument/2006/relationships/slideLayout" Target="../slideLayouts/slideLayout322.xml"/><Relationship Id="rId20" Type="http://schemas.openxmlformats.org/officeDocument/2006/relationships/slideLayout" Target="../slideLayouts/slideLayout326.xml"/><Relationship Id="rId29" Type="http://schemas.openxmlformats.org/officeDocument/2006/relationships/theme" Target="../theme/theme19.xml"/><Relationship Id="rId1" Type="http://schemas.openxmlformats.org/officeDocument/2006/relationships/slideLayout" Target="../slideLayouts/slideLayout307.xml"/><Relationship Id="rId6" Type="http://schemas.openxmlformats.org/officeDocument/2006/relationships/slideLayout" Target="../slideLayouts/slideLayout312.xml"/><Relationship Id="rId11" Type="http://schemas.openxmlformats.org/officeDocument/2006/relationships/slideLayout" Target="../slideLayouts/slideLayout317.xml"/><Relationship Id="rId24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11.xml"/><Relationship Id="rId15" Type="http://schemas.openxmlformats.org/officeDocument/2006/relationships/slideLayout" Target="../slideLayouts/slideLayout321.xml"/><Relationship Id="rId23" Type="http://schemas.openxmlformats.org/officeDocument/2006/relationships/slideLayout" Target="../slideLayouts/slideLayout329.xml"/><Relationship Id="rId28" Type="http://schemas.openxmlformats.org/officeDocument/2006/relationships/slideLayout" Target="../slideLayouts/slideLayout334.xml"/><Relationship Id="rId10" Type="http://schemas.openxmlformats.org/officeDocument/2006/relationships/slideLayout" Target="../slideLayouts/slideLayout316.xml"/><Relationship Id="rId19" Type="http://schemas.openxmlformats.org/officeDocument/2006/relationships/slideLayout" Target="../slideLayouts/slideLayout325.xml"/><Relationship Id="rId4" Type="http://schemas.openxmlformats.org/officeDocument/2006/relationships/slideLayout" Target="../slideLayouts/slideLayout310.xml"/><Relationship Id="rId9" Type="http://schemas.openxmlformats.org/officeDocument/2006/relationships/slideLayout" Target="../slideLayouts/slideLayout315.xml"/><Relationship Id="rId14" Type="http://schemas.openxmlformats.org/officeDocument/2006/relationships/slideLayout" Target="../slideLayouts/slideLayout320.xml"/><Relationship Id="rId22" Type="http://schemas.openxmlformats.org/officeDocument/2006/relationships/slideLayout" Target="../slideLayouts/slideLayout328.xml"/><Relationship Id="rId27" Type="http://schemas.openxmlformats.org/officeDocument/2006/relationships/slideLayout" Target="../slideLayouts/slideLayout3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2.xml"/><Relationship Id="rId13" Type="http://schemas.openxmlformats.org/officeDocument/2006/relationships/slideLayout" Target="../slideLayouts/slideLayout347.xml"/><Relationship Id="rId3" Type="http://schemas.openxmlformats.org/officeDocument/2006/relationships/slideLayout" Target="../slideLayouts/slideLayout337.xml"/><Relationship Id="rId7" Type="http://schemas.openxmlformats.org/officeDocument/2006/relationships/slideLayout" Target="../slideLayouts/slideLayout341.xml"/><Relationship Id="rId12" Type="http://schemas.openxmlformats.org/officeDocument/2006/relationships/slideLayout" Target="../slideLayouts/slideLayout346.xml"/><Relationship Id="rId2" Type="http://schemas.openxmlformats.org/officeDocument/2006/relationships/slideLayout" Target="../slideLayouts/slideLayout336.xml"/><Relationship Id="rId1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40.xml"/><Relationship Id="rId11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43.xml"/><Relationship Id="rId1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5.xml"/><Relationship Id="rId3" Type="http://schemas.openxmlformats.org/officeDocument/2006/relationships/slideLayout" Target="../slideLayouts/slideLayout350.xml"/><Relationship Id="rId7" Type="http://schemas.openxmlformats.org/officeDocument/2006/relationships/slideLayout" Target="../slideLayouts/slideLayout354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349.xml"/><Relationship Id="rId1" Type="http://schemas.openxmlformats.org/officeDocument/2006/relationships/slideLayout" Target="../slideLayouts/slideLayout348.xml"/><Relationship Id="rId6" Type="http://schemas.openxmlformats.org/officeDocument/2006/relationships/slideLayout" Target="../slideLayouts/slideLayout353.xml"/><Relationship Id="rId11" Type="http://schemas.openxmlformats.org/officeDocument/2006/relationships/slideLayout" Target="../slideLayouts/slideLayout358.xml"/><Relationship Id="rId5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57.xml"/><Relationship Id="rId4" Type="http://schemas.openxmlformats.org/officeDocument/2006/relationships/slideLayout" Target="../slideLayouts/slideLayout351.xml"/><Relationship Id="rId9" Type="http://schemas.openxmlformats.org/officeDocument/2006/relationships/slideLayout" Target="../slideLayouts/slideLayout356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65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360.xml"/><Relationship Id="rId1" Type="http://schemas.openxmlformats.org/officeDocument/2006/relationships/slideLayout" Target="../slideLayouts/slideLayout359.xml"/><Relationship Id="rId6" Type="http://schemas.openxmlformats.org/officeDocument/2006/relationships/slideLayout" Target="../slideLayouts/slideLayout364.xml"/><Relationship Id="rId11" Type="http://schemas.openxmlformats.org/officeDocument/2006/relationships/slideLayout" Target="../slideLayouts/slideLayout369.xml"/><Relationship Id="rId5" Type="http://schemas.openxmlformats.org/officeDocument/2006/relationships/slideLayout" Target="../slideLayouts/slideLayout363.xml"/><Relationship Id="rId10" Type="http://schemas.openxmlformats.org/officeDocument/2006/relationships/slideLayout" Target="../slideLayouts/slideLayout368.xml"/><Relationship Id="rId4" Type="http://schemas.openxmlformats.org/officeDocument/2006/relationships/slideLayout" Target="../slideLayouts/slideLayout362.xml"/><Relationship Id="rId9" Type="http://schemas.openxmlformats.org/officeDocument/2006/relationships/slideLayout" Target="../slideLayouts/slideLayout36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theme" Target="../theme/theme23.xml"/><Relationship Id="rId3" Type="http://schemas.openxmlformats.org/officeDocument/2006/relationships/slideLayout" Target="../slideLayouts/slideLayout372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2" Type="http://schemas.openxmlformats.org/officeDocument/2006/relationships/slideLayout" Target="../slideLayouts/slideLayout371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5" Type="http://schemas.openxmlformats.org/officeDocument/2006/relationships/slideLayout" Target="../slideLayouts/slideLayout374.xml"/><Relationship Id="rId10" Type="http://schemas.openxmlformats.org/officeDocument/2006/relationships/slideLayout" Target="../slideLayouts/slideLayout379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26" Type="http://schemas.openxmlformats.org/officeDocument/2006/relationships/slideLayout" Target="../slideLayouts/slideLayout80.xml"/><Relationship Id="rId3" Type="http://schemas.openxmlformats.org/officeDocument/2006/relationships/slideLayout" Target="../slideLayouts/slideLayout57.xml"/><Relationship Id="rId21" Type="http://schemas.openxmlformats.org/officeDocument/2006/relationships/slideLayout" Target="../slideLayouts/slideLayout75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5" Type="http://schemas.openxmlformats.org/officeDocument/2006/relationships/slideLayout" Target="../slideLayouts/slideLayout79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slideLayout" Target="../slideLayouts/slideLayout74.xml"/><Relationship Id="rId29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24" Type="http://schemas.openxmlformats.org/officeDocument/2006/relationships/slideLayout" Target="../slideLayouts/slideLayout78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23" Type="http://schemas.openxmlformats.org/officeDocument/2006/relationships/slideLayout" Target="../slideLayouts/slideLayout77.xml"/><Relationship Id="rId28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Relationship Id="rId22" Type="http://schemas.openxmlformats.org/officeDocument/2006/relationships/slideLayout" Target="../slideLayouts/slideLayout76.xml"/><Relationship Id="rId27" Type="http://schemas.openxmlformats.org/officeDocument/2006/relationships/slideLayout" Target="../slideLayouts/slideLayout8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slideLayout" Target="../slideLayouts/slideLayout9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26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13.xml"/><Relationship Id="rId21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5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slideLayout" Target="../slideLayouts/slideLayout130.xml"/><Relationship Id="rId29" Type="http://schemas.openxmlformats.org/officeDocument/2006/relationships/theme" Target="../theme/theme7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23" Type="http://schemas.openxmlformats.org/officeDocument/2006/relationships/slideLayout" Target="../slideLayouts/slideLayout133.xml"/><Relationship Id="rId28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20.xml"/><Relationship Id="rId19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Relationship Id="rId22" Type="http://schemas.openxmlformats.org/officeDocument/2006/relationships/slideLayout" Target="../slideLayouts/slideLayout132.xml"/><Relationship Id="rId27" Type="http://schemas.openxmlformats.org/officeDocument/2006/relationships/slideLayout" Target="../slideLayouts/slideLayout1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13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slideLayout" Target="../slideLayouts/slideLayout150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320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5" r:id="rId24"/>
    <p:sldLayoutId id="2147483686" r:id="rId25"/>
    <p:sldLayoutId id="2147483687" r:id="rId26"/>
    <p:sldLayoutId id="2147483688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accent1">
                <a:lumMod val="20000"/>
                <a:lumOff val="80000"/>
              </a:schemeClr>
            </a:gs>
            <a:gs pos="100000">
              <a:schemeClr val="tx2">
                <a:lumMod val="40000"/>
                <a:lumOff val="6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E21FDBBB-FA41-AF42-A0B4-16EA4706A706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DE28CEEA-D71F-FA46-AA1A-7B4115A30A86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1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849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292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  <p:sldLayoutId id="2147483946" r:id="rId12"/>
    <p:sldLayoutId id="2147483947" r:id="rId13"/>
    <p:sldLayoutId id="2147483948" r:id="rId14"/>
    <p:sldLayoutId id="2147483949" r:id="rId15"/>
    <p:sldLayoutId id="2147483950" r:id="rId16"/>
    <p:sldLayoutId id="2147483951" r:id="rId17"/>
    <p:sldLayoutId id="2147483952" r:id="rId18"/>
    <p:sldLayoutId id="2147483953" r:id="rId19"/>
    <p:sldLayoutId id="2147483954" r:id="rId20"/>
    <p:sldLayoutId id="2147483955" r:id="rId21"/>
    <p:sldLayoutId id="2147483956" r:id="rId22"/>
    <p:sldLayoutId id="2147483957" r:id="rId23"/>
    <p:sldLayoutId id="2147483958" r:id="rId24"/>
    <p:sldLayoutId id="2147483959" r:id="rId25"/>
    <p:sldLayoutId id="2147483960" r:id="rId26"/>
    <p:sldLayoutId id="2147483961" r:id="rId27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625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  <p:sldLayoutId id="2147483975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577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7" r:id="rId1"/>
    <p:sldLayoutId id="2147483978" r:id="rId2"/>
    <p:sldLayoutId id="2147483979" r:id="rId3"/>
    <p:sldLayoutId id="2147483980" r:id="rId4"/>
    <p:sldLayoutId id="2147483981" r:id="rId5"/>
    <p:sldLayoutId id="2147483982" r:id="rId6"/>
    <p:sldLayoutId id="2147483983" r:id="rId7"/>
    <p:sldLayoutId id="2147483984" r:id="rId8"/>
    <p:sldLayoutId id="2147483985" r:id="rId9"/>
    <p:sldLayoutId id="2147483986" r:id="rId10"/>
    <p:sldLayoutId id="2147483987" r:id="rId11"/>
    <p:sldLayoutId id="2147483988" r:id="rId12"/>
    <p:sldLayoutId id="2147483989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651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0069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09" r:id="rId5"/>
    <p:sldLayoutId id="2147484010" r:id="rId6"/>
    <p:sldLayoutId id="2147484011" r:id="rId7"/>
    <p:sldLayoutId id="2147484012" r:id="rId8"/>
    <p:sldLayoutId id="2147484013" r:id="rId9"/>
    <p:sldLayoutId id="2147484014" r:id="rId10"/>
    <p:sldLayoutId id="2147484015" r:id="rId11"/>
    <p:sldLayoutId id="2147484016" r:id="rId12"/>
    <p:sldLayoutId id="2147484017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690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3" r:id="rId1"/>
    <p:sldLayoutId id="2147484044" r:id="rId2"/>
    <p:sldLayoutId id="2147484045" r:id="rId3"/>
    <p:sldLayoutId id="2147484046" r:id="rId4"/>
    <p:sldLayoutId id="2147484047" r:id="rId5"/>
    <p:sldLayoutId id="2147484048" r:id="rId6"/>
    <p:sldLayoutId id="2147484049" r:id="rId7"/>
    <p:sldLayoutId id="2147484050" r:id="rId8"/>
    <p:sldLayoutId id="2147484051" r:id="rId9"/>
    <p:sldLayoutId id="2147484052" r:id="rId10"/>
    <p:sldLayoutId id="2147484053" r:id="rId11"/>
    <p:sldLayoutId id="2147484054" r:id="rId12"/>
    <p:sldLayoutId id="2147484055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B8021DDE-D1B8-2849-88C3-BEC944A8092C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A5BCFD1A-A825-6240-8138-8A575D3D8A3C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6472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  <p:sldLayoutId id="2147484068" r:id="rId12"/>
    <p:sldLayoutId id="2147484069" r:id="rId13"/>
    <p:sldLayoutId id="2147484070" r:id="rId14"/>
    <p:sldLayoutId id="2147484071" r:id="rId15"/>
    <p:sldLayoutId id="2147484072" r:id="rId16"/>
    <p:sldLayoutId id="2147484073" r:id="rId17"/>
    <p:sldLayoutId id="2147484074" r:id="rId18"/>
    <p:sldLayoutId id="2147484075" r:id="rId19"/>
    <p:sldLayoutId id="2147484076" r:id="rId20"/>
    <p:sldLayoutId id="2147484077" r:id="rId21"/>
    <p:sldLayoutId id="2147484078" r:id="rId22"/>
    <p:sldLayoutId id="2147484079" r:id="rId23"/>
    <p:sldLayoutId id="2147484080" r:id="rId24"/>
    <p:sldLayoutId id="2147484081" r:id="rId25"/>
    <p:sldLayoutId id="2147484082" r:id="rId26"/>
    <p:sldLayoutId id="2147484083" r:id="rId27"/>
    <p:sldLayoutId id="2147484084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3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03DC0FC9-0677-5A46-B562-1231E4F746D6}" type="datetimeFigureOut">
              <a:rPr lang="fr-FR" smtClean="0">
                <a:solidFill>
                  <a:srgbClr val="D4D2D0"/>
                </a:solidFill>
              </a:rPr>
              <a:pPr/>
              <a:t>19/06/2022</a:t>
            </a:fld>
            <a:endParaRPr>
              <a:solidFill>
                <a:srgbClr val="D4D2D0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endParaRPr>
              <a:solidFill>
                <a:srgbClr val="D4D2D0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3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900">
                <a:solidFill>
                  <a:schemeClr val="tx2"/>
                </a:solidFill>
              </a:defRPr>
            </a:lvl1pPr>
            <a:extLst/>
          </a:lstStyle>
          <a:p>
            <a:fld id="{90818431-A60E-5B4A-9540-2859E18A6DC6}" type="slidenum">
              <a:rPr smtClean="0">
                <a:solidFill>
                  <a:srgbClr val="D4D2D0"/>
                </a:solidFill>
              </a:rPr>
              <a:pPr/>
              <a:t>‹N°›</a:t>
            </a:fld>
            <a:endParaRPr>
              <a:solidFill>
                <a:srgbClr val="D4D2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7337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  <p:sldLayoutId id="2147484369" r:id="rId12"/>
    <p:sldLayoutId id="2147484370" r:id="rId13"/>
    <p:sldLayoutId id="2147484371" r:id="rId14"/>
    <p:sldLayoutId id="2147484372" r:id="rId15"/>
    <p:sldLayoutId id="2147484373" r:id="rId16"/>
    <p:sldLayoutId id="2147484374" r:id="rId17"/>
    <p:sldLayoutId id="2147484375" r:id="rId18"/>
    <p:sldLayoutId id="2147484376" r:id="rId19"/>
    <p:sldLayoutId id="2147484377" r:id="rId20"/>
    <p:sldLayoutId id="2147484378" r:id="rId21"/>
    <p:sldLayoutId id="2147484379" r:id="rId22"/>
    <p:sldLayoutId id="2147484380" r:id="rId23"/>
    <p:sldLayoutId id="2147484381" r:id="rId24"/>
    <p:sldLayoutId id="2147484382" r:id="rId25"/>
    <p:sldLayoutId id="2147484383" r:id="rId26"/>
    <p:sldLayoutId id="2147484384" r:id="rId27"/>
    <p:sldLayoutId id="214748438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24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257175" indent="-257175" algn="l" rtl="0" eaLnBrk="1" latinLnBrk="0" hangingPunct="1">
        <a:spcBef>
          <a:spcPct val="20000"/>
        </a:spcBef>
        <a:buChar char="•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1" latinLnBrk="0" hangingPunct="1">
        <a:spcBef>
          <a:spcPct val="20000"/>
        </a:spcBef>
        <a:buChar char="–"/>
        <a:defRPr kumimoji="0" lang="fr-FR" sz="135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1" latinLnBrk="0" hangingPunct="1">
        <a:spcBef>
          <a:spcPct val="20000"/>
        </a:spcBef>
        <a:buChar char="»"/>
        <a:defRPr kumimoji="0" lang="fr-FR" sz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rtl="0" eaLnBrk="1" latinLnBrk="0" hangingPunct="1">
        <a:spcBef>
          <a:spcPct val="20000"/>
        </a:spcBef>
        <a:buChar char="•"/>
        <a:defRPr kumimoji="0" lang="fr-FR" sz="15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9647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856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  <p:sldLayoutId id="2147484439" r:id="rId12"/>
    <p:sldLayoutId id="2147484440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3020E-47A3-104C-8F30-8AF31FDF14F9}" type="datetimeFigureOut">
              <a:rPr lang="fr-FR" smtClean="0"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CC371-5698-2C41-9951-1660AAF052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3215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4" r:id="rId1"/>
    <p:sldLayoutId id="2147484455" r:id="rId2"/>
    <p:sldLayoutId id="2147484456" r:id="rId3"/>
    <p:sldLayoutId id="2147484457" r:id="rId4"/>
    <p:sldLayoutId id="2147484458" r:id="rId5"/>
    <p:sldLayoutId id="2147484459" r:id="rId6"/>
    <p:sldLayoutId id="2147484460" r:id="rId7"/>
    <p:sldLayoutId id="2147484461" r:id="rId8"/>
    <p:sldLayoutId id="2147484462" r:id="rId9"/>
    <p:sldLayoutId id="2147484463" r:id="rId10"/>
    <p:sldLayoutId id="2147484464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6" descr="horizon.png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  <a:cs typeface="+mn-cs"/>
              </a:defRPr>
            </a:lvl1pPr>
          </a:lstStyle>
          <a:p>
            <a:pPr>
              <a:defRPr/>
            </a:pPr>
            <a:fld id="{8FB4F5A3-4373-B849-B140-3953DF6653F8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41208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67" r:id="rId1"/>
    <p:sldLayoutId id="2147484468" r:id="rId2"/>
    <p:sldLayoutId id="2147484469" r:id="rId3"/>
    <p:sldLayoutId id="2147484470" r:id="rId4"/>
    <p:sldLayoutId id="2147484471" r:id="rId5"/>
    <p:sldLayoutId id="2147484472" r:id="rId6"/>
    <p:sldLayoutId id="2147484473" r:id="rId7"/>
    <p:sldLayoutId id="2147484474" r:id="rId8"/>
    <p:sldLayoutId id="2147484475" r:id="rId9"/>
    <p:sldLayoutId id="2147484476" r:id="rId10"/>
    <p:sldLayoutId id="214748447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 spc="5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1"/>
          </a:solidFill>
          <a:latin typeface="Arial Narrow" charset="0"/>
          <a:ea typeface="ＭＳ Ｐゴシック" charset="0"/>
          <a:cs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Font typeface="Arial" charset="0"/>
        <a:buChar char="•"/>
        <a:defRPr sz="1700" kern="1200" spc="3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/>
            </a:gs>
            <a:gs pos="100000">
              <a:srgbClr val="FFF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2367" y="107576"/>
            <a:ext cx="10723035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2367" y="1600201"/>
            <a:ext cx="10723035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06447" y="627566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pPr/>
              <a:t>6/19/22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2611" y="6275669"/>
            <a:ext cx="64545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30541" y="6275669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9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9" r:id="rId1"/>
    <p:sldLayoutId id="2147484480" r:id="rId2"/>
    <p:sldLayoutId id="2147484481" r:id="rId3"/>
    <p:sldLayoutId id="2147484482" r:id="rId4"/>
    <p:sldLayoutId id="2147484483" r:id="rId5"/>
    <p:sldLayoutId id="2147484484" r:id="rId6"/>
    <p:sldLayoutId id="2147484485" r:id="rId7"/>
    <p:sldLayoutId id="2147484486" r:id="rId8"/>
    <p:sldLayoutId id="2147484487" r:id="rId9"/>
    <p:sldLayoutId id="2147484488" r:id="rId10"/>
    <p:sldLayoutId id="2147484489" r:id="rId11"/>
    <p:sldLayoutId id="214748449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823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1782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  <p:sldLayoutId id="2147483741" r:id="rId23"/>
    <p:sldLayoutId id="2147483742" r:id="rId24"/>
    <p:sldLayoutId id="2147483743" r:id="rId25"/>
    <p:sldLayoutId id="2147483744" r:id="rId26"/>
    <p:sldLayoutId id="2147483745" r:id="rId27"/>
    <p:sldLayoutId id="2147483746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162740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09048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ransition>
    <p:fad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eaLnBrk="1" latinLnBrk="0" hangingPunct="1"/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88900" y="6559361"/>
            <a:ext cx="3251200" cy="244475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37173A2B-BE3F-0148-AB34-7E1A706EED95}" type="datetimeFigureOut">
              <a:rPr lang="fr-FR" smtClean="0"/>
              <a:pPr/>
              <a:t>19/06/2022</a:t>
            </a:fld>
            <a:endParaRPr lang="fr-FR"/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3994204" y="6558153"/>
            <a:ext cx="6197600" cy="246888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10896600" y="6559361"/>
            <a:ext cx="1219200" cy="244475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lang="fr-FR" sz="1200">
                <a:solidFill>
                  <a:schemeClr val="tx2"/>
                </a:solidFill>
              </a:defRPr>
            </a:lvl1pPr>
            <a:extLst/>
          </a:lstStyle>
          <a:p>
            <a:fld id="{C0A6513B-02DD-9C46-B9C5-4F67428EAC3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92602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  <p:sldLayoutId id="2147483792" r:id="rId15"/>
    <p:sldLayoutId id="2147483793" r:id="rId16"/>
    <p:sldLayoutId id="2147483794" r:id="rId17"/>
    <p:sldLayoutId id="2147483795" r:id="rId18"/>
    <p:sldLayoutId id="2147483796" r:id="rId19"/>
    <p:sldLayoutId id="2147483797" r:id="rId20"/>
    <p:sldLayoutId id="2147483798" r:id="rId21"/>
    <p:sldLayoutId id="2147483799" r:id="rId22"/>
    <p:sldLayoutId id="2147483800" r:id="rId23"/>
    <p:sldLayoutId id="2147483801" r:id="rId24"/>
    <p:sldLayoutId id="2147483802" r:id="rId25"/>
    <p:sldLayoutId id="2147483803" r:id="rId26"/>
    <p:sldLayoutId id="2147483804" r:id="rId27"/>
    <p:sldLayoutId id="2147483805" r:id="rId28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lang="fr-FR"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 lang="fr-FR">
          <a:solidFill>
            <a:schemeClr val="tx2"/>
          </a:solidFill>
        </a:defRPr>
      </a:lvl2pPr>
      <a:lvl3pPr eaLnBrk="1" latinLnBrk="0" hangingPunct="1">
        <a:defRPr kumimoji="0" lang="fr-FR">
          <a:solidFill>
            <a:schemeClr val="tx2"/>
          </a:solidFill>
        </a:defRPr>
      </a:lvl3pPr>
      <a:lvl4pPr eaLnBrk="1" latinLnBrk="0" hangingPunct="1">
        <a:defRPr kumimoji="0" lang="fr-FR">
          <a:solidFill>
            <a:schemeClr val="tx2"/>
          </a:solidFill>
        </a:defRPr>
      </a:lvl4pPr>
      <a:lvl5pPr eaLnBrk="1" latinLnBrk="0" hangingPunct="1">
        <a:defRPr kumimoji="0" lang="fr-FR">
          <a:solidFill>
            <a:schemeClr val="tx2"/>
          </a:solidFill>
        </a:defRPr>
      </a:lvl5pPr>
      <a:lvl6pPr eaLnBrk="1" latinLnBrk="0" hangingPunct="1">
        <a:defRPr kumimoji="0" lang="fr-FR">
          <a:solidFill>
            <a:schemeClr val="tx2"/>
          </a:solidFill>
        </a:defRPr>
      </a:lvl6pPr>
      <a:lvl7pPr eaLnBrk="1" latinLnBrk="0" hangingPunct="1">
        <a:defRPr kumimoji="0" lang="fr-FR">
          <a:solidFill>
            <a:schemeClr val="tx2"/>
          </a:solidFill>
        </a:defRPr>
      </a:lvl7pPr>
      <a:lvl8pPr eaLnBrk="1" latinLnBrk="0" hangingPunct="1">
        <a:defRPr kumimoji="0" lang="fr-FR">
          <a:solidFill>
            <a:schemeClr val="tx2"/>
          </a:solidFill>
        </a:defRPr>
      </a:lvl8pPr>
      <a:lvl9pPr eaLnBrk="1" latinLnBrk="0" hangingPunct="1">
        <a:defRPr kumimoji="0" lang="fr-FR"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kumimoji="0" lang="fr-FR"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kumimoji="0" lang="fr-FR"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kumimoji="0" lang="fr-FR"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kumimoji="0" lang="fr-FR"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fr-FR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32A9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73A2B-BE3F-0148-AB34-7E1A706EED95}" type="datetimeFigureOut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19/06/2022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6513B-02DD-9C46-B9C5-4F67428EAC3E}" type="slidenum">
              <a:rPr lang="fr-FR" smtClean="0">
                <a:solidFill>
                  <a:prstClr val="white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75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ransition>
    <p:fade/>
  </p:transition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FD6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4CA72875-3021-174E-A7C7-68237ABCF6BD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9570"/>
              <a:t>19/06/2022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70"/>
            <a:fld id="{BF22EA9B-7176-5D4E-AFCA-54322A9D8538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609570"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1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</p:sldLayoutIdLst>
  <p:txStyles>
    <p:titleStyle>
      <a:lvl1pPr algn="ctr" defTabSz="6095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609570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609570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60957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609570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609570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609570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6095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6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6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3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1.xml"/><Relationship Id="rId6" Type="http://schemas.microsoft.com/office/2007/relationships/hdphoto" Target="../media/hdphoto3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5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7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364.xml"/><Relationship Id="rId1" Type="http://schemas.openxmlformats.org/officeDocument/2006/relationships/tags" Target="../tags/tag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354.xml"/><Relationship Id="rId1" Type="http://schemas.openxmlformats.org/officeDocument/2006/relationships/tags" Target="../tags/tag2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68940" y="1771812"/>
            <a:ext cx="10363200" cy="1156222"/>
          </a:xfr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fr-FR" sz="4000" cap="none" dirty="0">
                <a:solidFill>
                  <a:schemeClr val="tx1"/>
                </a:solidFill>
              </a:rPr>
              <a:t>EU-</a:t>
            </a:r>
            <a:r>
              <a:rPr lang="fr-FR" sz="4000" cap="none" dirty="0" err="1">
                <a:solidFill>
                  <a:schemeClr val="tx1"/>
                </a:solidFill>
              </a:rPr>
              <a:t>TIRADS</a:t>
            </a:r>
            <a:r>
              <a:rPr lang="fr-FR" sz="4000" cap="none" dirty="0">
                <a:solidFill>
                  <a:schemeClr val="tx1"/>
                </a:solidFill>
              </a:rPr>
              <a:t> : Connaissances fondamentales</a:t>
            </a:r>
            <a:endParaRPr lang="fr-FR" sz="4000" dirty="0">
              <a:solidFill>
                <a:schemeClr val="tx1"/>
              </a:solidFill>
            </a:endParaRPr>
          </a:p>
        </p:txBody>
      </p:sp>
      <p:grpSp>
        <p:nvGrpSpPr>
          <p:cNvPr id="3" name="Grouper 2"/>
          <p:cNvGrpSpPr/>
          <p:nvPr/>
        </p:nvGrpSpPr>
        <p:grpSpPr>
          <a:xfrm>
            <a:off x="3364521" y="3483842"/>
            <a:ext cx="5593396" cy="2922148"/>
            <a:chOff x="3364521" y="3666726"/>
            <a:chExt cx="5593396" cy="2922148"/>
          </a:xfrm>
        </p:grpSpPr>
        <p:sp>
          <p:nvSpPr>
            <p:cNvPr id="12" name="Sous-titre 2"/>
            <p:cNvSpPr txBox="1">
              <a:spLocks/>
            </p:cNvSpPr>
            <p:nvPr/>
          </p:nvSpPr>
          <p:spPr>
            <a:xfrm>
              <a:off x="3364521" y="3996586"/>
              <a:ext cx="5593396" cy="259228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br>
                <a:rPr lang="fr-FR" sz="2900" i="1" dirty="0"/>
              </a:br>
              <a:br>
                <a:rPr lang="fr-FR" sz="2900" i="1" dirty="0"/>
              </a:br>
              <a:br>
                <a:rPr lang="fr-FR" sz="2900" i="1" dirty="0"/>
              </a:br>
              <a:br>
                <a:rPr lang="fr-FR" sz="2600" dirty="0"/>
              </a:br>
              <a:endParaRPr lang="fr-FR" sz="2600" dirty="0"/>
            </a:p>
            <a:p>
              <a:pPr>
                <a:defRPr/>
              </a:pPr>
              <a:br>
                <a:rPr lang="fr-FR" sz="2600" dirty="0">
                  <a:solidFill>
                    <a:schemeClr val="bg1"/>
                  </a:solidFill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Centre de Pathologie et d’Imagerie, Paris 14</a:t>
              </a:r>
              <a:r>
                <a:rPr lang="fr-FR" sz="2600" baseline="300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ème</a:t>
              </a:r>
              <a:b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Unité Thyroïde et Tumeurs Endocrines</a:t>
              </a:r>
              <a:b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</a:b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La Pitié-Salpêtrière </a:t>
              </a:r>
              <a:r>
                <a:rPr lang="mr-IN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–</a:t>
              </a:r>
              <a:r>
                <a:rPr lang="fr-FR" sz="2600" dirty="0">
                  <a:solidFill>
                    <a:schemeClr val="bg1"/>
                  </a:solidFill>
                  <a:latin typeface="Calibri" charset="0"/>
                  <a:ea typeface="Calibri" charset="0"/>
                  <a:cs typeface="Calibri" charset="0"/>
                </a:rPr>
                <a:t> Sorbonne Université</a:t>
              </a:r>
              <a:endParaRPr lang="en-US" sz="3400" b="1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endParaRPr>
            </a:p>
          </p:txBody>
        </p:sp>
        <p:pic>
          <p:nvPicPr>
            <p:cNvPr id="8" name="Picture 19"/>
            <p:cNvPicPr>
              <a:picLocks noChangeAspect="1" noChangeArrowheads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0542" y="4721589"/>
              <a:ext cx="1276944" cy="662686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4740504" y="3666726"/>
              <a:ext cx="271099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 eaLnBrk="0" hangingPunct="0">
                <a:defRPr sz="2000"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FR" sz="3600" dirty="0">
                  <a:latin typeface="Calibri" panose="020F0502020204030204"/>
                  <a:cs typeface="Corbel"/>
                </a:rPr>
                <a:t>Dr Gilles Russ</a:t>
              </a:r>
              <a:endParaRPr lang="fr-FR" sz="3200" dirty="0">
                <a:latin typeface="Calibri" panose="020F0502020204030204"/>
                <a:cs typeface="Corbel"/>
              </a:endParaRPr>
            </a:p>
          </p:txBody>
        </p:sp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9438" y="4721589"/>
              <a:ext cx="1608107" cy="648000"/>
            </a:xfrm>
            <a:prstGeom prst="rect">
              <a:avLst/>
            </a:prstGeom>
          </p:spPr>
        </p:pic>
        <p:pic>
          <p:nvPicPr>
            <p:cNvPr id="11" name="Imag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5808" y="4709866"/>
              <a:ext cx="1319140" cy="648000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14300" prst="artDeco"/>
            </a:sp3d>
          </p:spPr>
        </p:pic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474ED320-D4A1-0B4F-82BE-1E7577BDA7AB}"/>
              </a:ext>
            </a:extLst>
          </p:cNvPr>
          <p:cNvSpPr txBox="1"/>
          <p:nvPr/>
        </p:nvSpPr>
        <p:spPr>
          <a:xfrm>
            <a:off x="1583018" y="261897"/>
            <a:ext cx="91809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Journée de Printemps du </a:t>
            </a:r>
            <a:r>
              <a:rPr lang="fr-FR" sz="28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CIREOL</a:t>
            </a: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2022 </a:t>
            </a:r>
            <a:b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Carcinomes des voies aérodigestives et de la thyroïde</a:t>
            </a:r>
          </a:p>
        </p:txBody>
      </p:sp>
    </p:spTree>
    <p:extLst>
      <p:ext uri="{BB962C8B-B14F-4D97-AF65-F5344CB8AC3E}">
        <p14:creationId xmlns:p14="http://schemas.microsoft.com/office/powerpoint/2010/main" val="1862883454"/>
      </p:ext>
    </p:extLst>
  </p:cSld>
  <p:clrMapOvr>
    <a:masterClrMapping/>
  </p:clrMapOvr>
  <p:transition advTm="19468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0368131"/>
              </p:ext>
            </p:extLst>
          </p:nvPr>
        </p:nvGraphicFramePr>
        <p:xfrm>
          <a:off x="300038" y="486037"/>
          <a:ext cx="11630024" cy="6309360"/>
        </p:xfrm>
        <a:graphic>
          <a:graphicData uri="http://schemas.openxmlformats.org/drawingml/2006/table">
            <a:tbl>
              <a:tblPr firstRow="1" bandRow="1">
                <a:tableStyleId>{5202B0CA-FC54-4496-8BCA-5EF66A818D29}</a:tableStyleId>
              </a:tblPr>
              <a:tblGrid>
                <a:gridCol w="2437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77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530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2619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>
                          <a:solidFill>
                            <a:schemeClr val="bg1"/>
                          </a:solidFill>
                        </a:rPr>
                        <a:t>Forme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Harmonieuse ou régulière</a:t>
                      </a:r>
                    </a:p>
                    <a:p>
                      <a:pPr algn="l"/>
                      <a:r>
                        <a:rPr lang="fr-FR" sz="1600" b="0" noProof="0" err="1">
                          <a:solidFill>
                            <a:schemeClr val="bg1"/>
                          </a:solidFill>
                        </a:rPr>
                        <a:t>Dysharmonieuse</a:t>
                      </a:r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: plus épais que long et/ou plus épais que large</a:t>
                      </a:r>
                    </a:p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Ronde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>
                          <a:solidFill>
                            <a:schemeClr val="bg1"/>
                          </a:solidFill>
                        </a:rPr>
                        <a:t>Contours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Réguliers</a:t>
                      </a:r>
                    </a:p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Flous </a:t>
                      </a:r>
                      <a:br>
                        <a:rPr lang="fr-FR" sz="1600" b="0" noProof="0">
                          <a:solidFill>
                            <a:schemeClr val="bg1"/>
                          </a:solidFill>
                        </a:rPr>
                      </a:br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Irréguliers:</a:t>
                      </a:r>
                    </a:p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   - Microlobulés</a:t>
                      </a:r>
                    </a:p>
                    <a:p>
                      <a:pPr algn="l"/>
                      <a:r>
                        <a:rPr lang="fr-FR" sz="1600" b="0" noProof="0">
                          <a:solidFill>
                            <a:schemeClr val="bg1"/>
                          </a:solidFill>
                        </a:rPr>
                        <a:t>   - Spiculés</a:t>
                      </a:r>
                    </a:p>
                  </a:txBody>
                  <a:tcPr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Echogénicité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/>
                        <a:t>Anechogène</a:t>
                      </a:r>
                    </a:p>
                    <a:p>
                      <a:pPr algn="l"/>
                      <a:r>
                        <a:rPr lang="fr-FR" sz="1600" b="0" noProof="0"/>
                        <a:t>Hyperechogène</a:t>
                      </a:r>
                    </a:p>
                    <a:p>
                      <a:pPr algn="l"/>
                      <a:r>
                        <a:rPr lang="fr-FR" sz="1600" b="0" noProof="0" err="1"/>
                        <a:t>Isoechogène</a:t>
                      </a:r>
                      <a:endParaRPr lang="fr-FR" sz="1600" b="0" noProof="0"/>
                    </a:p>
                    <a:p>
                      <a:pPr algn="l"/>
                      <a:r>
                        <a:rPr lang="fr-FR" sz="1600" b="0" noProof="0" err="1"/>
                        <a:t>Hypoechogène</a:t>
                      </a:r>
                      <a:endParaRPr lang="fr-FR" sz="1600" b="0" noProof="0"/>
                    </a:p>
                    <a:p>
                      <a:pPr algn="l"/>
                      <a:r>
                        <a:rPr lang="fr-FR" sz="1600" b="0" noProof="0"/>
                        <a:t>   - modérément</a:t>
                      </a:r>
                    </a:p>
                    <a:p>
                      <a:pPr algn="l"/>
                      <a:r>
                        <a:rPr lang="fr-FR" sz="1600" b="0" noProof="0"/>
                        <a:t>   - fortement</a:t>
                      </a:r>
                      <a:endParaRPr lang="fr-FR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Ponctuations hyperéchogènes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baseline="0" noProof="0" err="1"/>
                        <a:t>Microcalcifications</a:t>
                      </a:r>
                      <a:endParaRPr lang="fr-FR" sz="1600" b="0" baseline="0" noProof="0"/>
                    </a:p>
                    <a:p>
                      <a:pPr algn="l"/>
                      <a:r>
                        <a:rPr lang="fr-FR" sz="1600" b="0" baseline="0" noProof="0"/>
                        <a:t>Granulations colloïdales</a:t>
                      </a:r>
                    </a:p>
                    <a:p>
                      <a:pPr algn="l"/>
                      <a:r>
                        <a:rPr lang="fr-FR" sz="1600" b="0" noProof="0"/>
                        <a:t>Cavités microkystiques</a:t>
                      </a:r>
                    </a:p>
                    <a:p>
                      <a:pPr algn="l"/>
                      <a:r>
                        <a:rPr lang="fr-FR" sz="1600" b="0" noProof="0"/>
                        <a:t>Indéterminées</a:t>
                      </a:r>
                      <a:endParaRPr lang="fr-FR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Halo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/>
                        <a:t>Présent</a:t>
                      </a:r>
                      <a:br>
                        <a:rPr lang="fr-FR" sz="1600" b="0" noProof="0"/>
                      </a:br>
                      <a:r>
                        <a:rPr lang="fr-FR" sz="1600" b="0" noProof="0"/>
                        <a:t>  - Fin</a:t>
                      </a:r>
                      <a:br>
                        <a:rPr lang="fr-FR" sz="1600" b="0" noProof="0"/>
                      </a:br>
                      <a:r>
                        <a:rPr lang="fr-FR" sz="1600" b="0" noProof="0"/>
                        <a:t>  -</a:t>
                      </a:r>
                      <a:r>
                        <a:rPr lang="fr-FR" sz="1600" b="0" baseline="0" noProof="0"/>
                        <a:t> Epais</a:t>
                      </a:r>
                      <a:endParaRPr lang="fr-FR" sz="1600" b="0" noProof="0"/>
                    </a:p>
                    <a:p>
                      <a:pPr algn="l"/>
                      <a:r>
                        <a:rPr lang="fr-FR" sz="1600" b="0" noProof="0"/>
                        <a:t>Absent</a:t>
                      </a:r>
                      <a:endParaRPr lang="fr-FR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 err="1"/>
                        <a:t>Échostructure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/>
                        <a:t>Solide</a:t>
                      </a:r>
                    </a:p>
                    <a:p>
                      <a:pPr algn="l"/>
                      <a:r>
                        <a:rPr lang="fr-FR" sz="1600" b="0" noProof="0"/>
                        <a:t>Mixte à prédominance</a:t>
                      </a:r>
                      <a:r>
                        <a:rPr lang="fr-FR" sz="1600" b="0" baseline="0" noProof="0"/>
                        <a:t> solide ou kystique</a:t>
                      </a:r>
                    </a:p>
                    <a:p>
                      <a:pPr algn="l"/>
                      <a:r>
                        <a:rPr lang="fr-FR" sz="1600" b="0" baseline="0" noProof="0"/>
                        <a:t>Kystique - Pur</a:t>
                      </a:r>
                    </a:p>
                    <a:p>
                      <a:pPr algn="l"/>
                      <a:r>
                        <a:rPr lang="fr-FR" sz="1600" b="0" baseline="0" noProof="0"/>
                        <a:t>                - Avec sédiments</a:t>
                      </a:r>
                    </a:p>
                    <a:p>
                      <a:pPr algn="l"/>
                      <a:r>
                        <a:rPr lang="fr-FR" sz="1600" b="0" baseline="0" noProof="0"/>
                        <a:t>Spongiforme</a:t>
                      </a:r>
                      <a:endParaRPr lang="fr-FR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Calcifications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u="none" noProof="0"/>
                        <a:t>Macrocalcifications</a:t>
                      </a:r>
                    </a:p>
                    <a:p>
                      <a:pPr algn="l"/>
                      <a:r>
                        <a:rPr lang="fr-FR" sz="1600" b="0" noProof="0"/>
                        <a:t>   - Centrales</a:t>
                      </a:r>
                    </a:p>
                    <a:p>
                      <a:pPr algn="l"/>
                      <a:r>
                        <a:rPr lang="fr-FR" sz="1600" b="0" noProof="0"/>
                        <a:t>   - Périphériques continues ou non</a:t>
                      </a:r>
                      <a:br>
                        <a:rPr lang="fr-FR" sz="1600" b="0" noProof="0"/>
                      </a:br>
                      <a:r>
                        <a:rPr lang="fr-FR" sz="1600" b="0" u="sng" noProof="0" err="1"/>
                        <a:t>Microcalcifications</a:t>
                      </a:r>
                      <a:endParaRPr lang="fr-FR" sz="1600" b="0" u="sng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Contact capsulaire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/>
                        <a:t>Absent</a:t>
                      </a:r>
                    </a:p>
                    <a:p>
                      <a:pPr algn="l"/>
                      <a:r>
                        <a:rPr lang="fr-FR" sz="1600" b="0" noProof="0"/>
                        <a:t>Présent</a:t>
                      </a:r>
                    </a:p>
                    <a:p>
                      <a:pPr algn="l"/>
                      <a:r>
                        <a:rPr lang="fr-FR" sz="1600" b="0" noProof="0"/>
                        <a:t>Franchissement</a:t>
                      </a:r>
                      <a:endParaRPr lang="fr-FR" sz="1600" b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/>
                        <a:t>Rigidité</a:t>
                      </a:r>
                      <a:endParaRPr lang="fr-FR" sz="2000" b="0" u="none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fr-FR" sz="1600" b="0"/>
                        <a:t>Basse</a:t>
                      </a:r>
                      <a:br>
                        <a:rPr lang="fr-FR" sz="1600" b="0"/>
                      </a:br>
                      <a:r>
                        <a:rPr lang="fr-FR" sz="1600" b="0"/>
                        <a:t>Indéterminée</a:t>
                      </a:r>
                      <a:br>
                        <a:rPr lang="fr-FR" sz="1600" b="0"/>
                      </a:br>
                      <a:r>
                        <a:rPr lang="fr-FR" sz="1600" b="0"/>
                        <a:t>Elevée</a:t>
                      </a:r>
                      <a:endParaRPr lang="fr-FR" sz="16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000" b="0" u="none" noProof="0"/>
                        <a:t>Vascularisation</a:t>
                      </a:r>
                      <a:endParaRPr lang="fr-FR" sz="2000" b="0" u="none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sz="1600" b="0" noProof="0"/>
                        <a:t>Absente (avasculaire)</a:t>
                      </a:r>
                    </a:p>
                    <a:p>
                      <a:pPr algn="l"/>
                      <a:r>
                        <a:rPr lang="fr-FR" sz="1600" b="0" noProof="0"/>
                        <a:t>Prédominance</a:t>
                      </a:r>
                      <a:r>
                        <a:rPr lang="fr-FR" sz="1600" b="0" baseline="0" noProof="0"/>
                        <a:t> </a:t>
                      </a:r>
                      <a:r>
                        <a:rPr lang="fr-FR" sz="1600" b="0" noProof="0"/>
                        <a:t>périphérique</a:t>
                      </a:r>
                    </a:p>
                    <a:p>
                      <a:pPr algn="l"/>
                      <a:r>
                        <a:rPr lang="fr-FR" sz="1600" b="0" noProof="0"/>
                        <a:t>Centrale modérée ou intense</a:t>
                      </a:r>
                      <a:endParaRPr lang="fr-FR" sz="1600" b="0" baseline="0" noProof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" name="Connecteur droit 2"/>
          <p:cNvCxnSpPr/>
          <p:nvPr/>
        </p:nvCxnSpPr>
        <p:spPr>
          <a:xfrm>
            <a:off x="6023992" y="378000"/>
            <a:ext cx="0" cy="64080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Texte 3"/>
          <p:cNvSpPr txBox="1">
            <a:spLocks/>
          </p:cNvSpPr>
          <p:nvPr/>
        </p:nvSpPr>
        <p:spPr>
          <a:xfrm>
            <a:off x="0" y="1"/>
            <a:ext cx="12192000" cy="461665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tx1"/>
                </a:solidFill>
              </a:rPr>
              <a:t>Vocabulaire standardisé et illustré ➔ améliorer la reproductibilité des descriptions</a:t>
            </a:r>
          </a:p>
        </p:txBody>
      </p:sp>
    </p:spTree>
    <p:extLst>
      <p:ext uri="{BB962C8B-B14F-4D97-AF65-F5344CB8AC3E}">
        <p14:creationId xmlns:p14="http://schemas.microsoft.com/office/powerpoint/2010/main" val="627562648"/>
      </p:ext>
    </p:extLst>
  </p:cSld>
  <p:clrMapOvr>
    <a:masterClrMapping/>
  </p:clrMapOvr>
  <p:transition advTm="13915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9304283"/>
              </p:ext>
            </p:extLst>
          </p:nvPr>
        </p:nvGraphicFramePr>
        <p:xfrm>
          <a:off x="400048" y="1124744"/>
          <a:ext cx="11430003" cy="547260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3810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00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07234"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SCORE TIRADS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SIGNIFICATION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RISQUE DE MALIGNITE VERSUS HISTOLOGIE en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EXAMEN NORMAL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28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BÉNIN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/>
                        <a:t>≈ 0%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7234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FAIBLE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2% - 4%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INTERMÉDIAIRE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6% - 17%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535"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800"/>
                        <a:t>RISQUE ELEVÉ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26% - 87%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0" y="-7605"/>
            <a:ext cx="12192000" cy="89999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Le score EU-TIRADS</a:t>
            </a:r>
            <a:endParaRPr lang="fr-FR" sz="3600" b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234519"/>
      </p:ext>
    </p:extLst>
  </p:cSld>
  <p:clrMapOvr>
    <a:masterClrMapping/>
  </p:clrMapOvr>
  <p:transition advTm="45752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20616189"/>
              </p:ext>
            </p:extLst>
          </p:nvPr>
        </p:nvGraphicFramePr>
        <p:xfrm>
          <a:off x="1881692" y="1628800"/>
          <a:ext cx="8428612" cy="22860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2143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14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SCORE TI-RADS</a:t>
                      </a:r>
                      <a:endParaRPr lang="fr-FR" sz="24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>
                          <a:solidFill>
                            <a:schemeClr val="bg1"/>
                          </a:solidFill>
                        </a:rPr>
                        <a:t>PROPORTION ATTENDUE EN %</a:t>
                      </a:r>
                      <a:endParaRPr lang="fr-FR" sz="2400" b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27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/>
                        <a:t>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itre 1"/>
          <p:cNvSpPr txBox="1">
            <a:spLocks/>
          </p:cNvSpPr>
          <p:nvPr/>
        </p:nvSpPr>
        <p:spPr>
          <a:xfrm>
            <a:off x="0" y="1"/>
            <a:ext cx="12192000" cy="96035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>
                <a:latin typeface="Calibri" pitchFamily="34" charset="0"/>
              </a:rPr>
              <a:t>PROPORTION ATTENDUE DE CHAQUE SCORE</a:t>
            </a:r>
            <a:br>
              <a:rPr lang="fr-FR" sz="3200">
                <a:latin typeface="Calibri" pitchFamily="34" charset="0"/>
              </a:rPr>
            </a:br>
            <a:r>
              <a:rPr lang="fr-FR" sz="1800">
                <a:latin typeface="Calibri" pitchFamily="34" charset="0"/>
              </a:rPr>
              <a:t>Calculé d’après J. </a:t>
            </a:r>
            <a:r>
              <a:rPr lang="fr-FR" sz="1800" err="1">
                <a:latin typeface="Calibri" pitchFamily="34" charset="0"/>
              </a:rPr>
              <a:t>Tramalloni</a:t>
            </a:r>
            <a:r>
              <a:rPr lang="fr-FR" sz="1800">
                <a:latin typeface="Calibri" pitchFamily="34" charset="0"/>
              </a:rPr>
              <a:t> et G. Russ C.O ETA 2016</a:t>
            </a:r>
            <a:endParaRPr lang="fr-FR" sz="2000">
              <a:latin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881695" y="4437112"/>
            <a:ext cx="8428610" cy="1295998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fr-FR" sz="2000">
                <a:solidFill>
                  <a:schemeClr val="tx1"/>
                </a:solidFill>
              </a:rPr>
              <a:t>Plus de deux tiers des nodules thyroïdiens sont d’aspect bénins en échographie</a:t>
            </a:r>
            <a:br>
              <a:rPr lang="fr-FR" sz="2000">
                <a:solidFill>
                  <a:schemeClr val="tx1"/>
                </a:solidFill>
              </a:rPr>
            </a:br>
            <a:r>
              <a:rPr lang="fr-FR" sz="2000">
                <a:solidFill>
                  <a:schemeClr val="tx1"/>
                </a:solidFill>
              </a:rPr>
              <a:t>(EU-TIRADS 2 et 3)</a:t>
            </a:r>
          </a:p>
          <a:p>
            <a:pPr algn="ctr"/>
            <a:r>
              <a:rPr lang="fr-FR" sz="2000">
                <a:solidFill>
                  <a:schemeClr val="tx1"/>
                </a:solidFill>
              </a:rPr>
              <a:t>Seuls 5% des nodules ont un aspect fortement suspect (EU-TIRADS 5).</a:t>
            </a:r>
          </a:p>
        </p:txBody>
      </p:sp>
    </p:spTree>
    <p:extLst>
      <p:ext uri="{BB962C8B-B14F-4D97-AF65-F5344CB8AC3E}">
        <p14:creationId xmlns:p14="http://schemas.microsoft.com/office/powerpoint/2010/main" val="1235407197"/>
      </p:ext>
    </p:extLst>
  </p:cSld>
  <p:clrMapOvr>
    <a:masterClrMapping/>
  </p:clrMapOvr>
  <p:transition advTm="29488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necteur droit 61"/>
          <p:cNvCxnSpPr/>
          <p:nvPr/>
        </p:nvCxnSpPr>
        <p:spPr>
          <a:xfrm flipH="1">
            <a:off x="3685200" y="4951474"/>
            <a:ext cx="3268" cy="39599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H="1">
            <a:off x="1394490" y="4933313"/>
            <a:ext cx="3268" cy="39599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H="1">
            <a:off x="2511373" y="4549685"/>
            <a:ext cx="3268" cy="39599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220336" y="685031"/>
            <a:ext cx="11611778" cy="6113174"/>
            <a:chOff x="106768" y="125451"/>
            <a:chExt cx="9009441" cy="6113174"/>
          </a:xfrm>
        </p:grpSpPr>
        <p:grpSp>
          <p:nvGrpSpPr>
            <p:cNvPr id="4" name="Grouper 3"/>
            <p:cNvGrpSpPr/>
            <p:nvPr/>
          </p:nvGrpSpPr>
          <p:grpSpPr>
            <a:xfrm>
              <a:off x="106768" y="125451"/>
              <a:ext cx="9009441" cy="5552335"/>
              <a:chOff x="-357840" y="880472"/>
              <a:chExt cx="9009441" cy="5552335"/>
            </a:xfrm>
          </p:grpSpPr>
          <p:cxnSp>
            <p:nvCxnSpPr>
              <p:cNvPr id="120" name="Connecteur droit 119"/>
              <p:cNvCxnSpPr/>
              <p:nvPr/>
            </p:nvCxnSpPr>
            <p:spPr>
              <a:xfrm flipH="1">
                <a:off x="4198575" y="5017449"/>
                <a:ext cx="3268" cy="3959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orme libre 58"/>
              <p:cNvSpPr/>
              <p:nvPr/>
            </p:nvSpPr>
            <p:spPr>
              <a:xfrm>
                <a:off x="1340945" y="2138930"/>
                <a:ext cx="108000" cy="719999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584463"/>
                    </a:lnTo>
                  </a:path>
                </a:pathLst>
              </a:cu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sp>
          <p:cxnSp>
            <p:nvCxnSpPr>
              <p:cNvPr id="7" name="Connecteur droit 6"/>
              <p:cNvCxnSpPr/>
              <p:nvPr/>
            </p:nvCxnSpPr>
            <p:spPr>
              <a:xfrm flipH="1">
                <a:off x="3839962" y="1339933"/>
                <a:ext cx="3268" cy="395994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4201843" y="3389586"/>
                <a:ext cx="0" cy="53999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2139786" y="1735317"/>
                <a:ext cx="3132000" cy="3618"/>
              </a:xfrm>
              <a:prstGeom prst="line">
                <a:avLst/>
              </a:prstGeom>
              <a:ln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3" name="Grouper 2"/>
              <p:cNvGrpSpPr/>
              <p:nvPr/>
            </p:nvGrpSpPr>
            <p:grpSpPr>
              <a:xfrm>
                <a:off x="-357840" y="880472"/>
                <a:ext cx="9009441" cy="5552335"/>
                <a:chOff x="-357840" y="880472"/>
                <a:chExt cx="9009441" cy="5552335"/>
              </a:xfrm>
            </p:grpSpPr>
            <p:cxnSp>
              <p:nvCxnSpPr>
                <p:cNvPr id="18" name="Connecteur droit 17"/>
                <p:cNvCxnSpPr/>
                <p:nvPr/>
              </p:nvCxnSpPr>
              <p:spPr>
                <a:xfrm flipH="1">
                  <a:off x="6043571" y="2146225"/>
                  <a:ext cx="3268" cy="39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/>
                <p:cNvCxnSpPr/>
                <p:nvPr/>
              </p:nvCxnSpPr>
              <p:spPr>
                <a:xfrm flipH="1">
                  <a:off x="4193201" y="2336350"/>
                  <a:ext cx="3268" cy="143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/>
                <p:cNvCxnSpPr/>
                <p:nvPr/>
              </p:nvCxnSpPr>
              <p:spPr>
                <a:xfrm flipH="1">
                  <a:off x="7800453" y="2325647"/>
                  <a:ext cx="3268" cy="179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flipH="1">
                  <a:off x="4192352" y="2334633"/>
                  <a:ext cx="3600000" cy="36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" name="Grouper 67"/>
                <p:cNvGrpSpPr/>
                <p:nvPr/>
              </p:nvGrpSpPr>
              <p:grpSpPr>
                <a:xfrm>
                  <a:off x="-357840" y="880472"/>
                  <a:ext cx="9009441" cy="5552335"/>
                  <a:chOff x="65485" y="879334"/>
                  <a:chExt cx="9009441" cy="6017560"/>
                </a:xfrm>
              </p:grpSpPr>
              <p:sp>
                <p:nvSpPr>
                  <p:cNvPr id="69" name="Rectangle 68"/>
                  <p:cNvSpPr/>
                  <p:nvPr/>
                </p:nvSpPr>
                <p:spPr>
                  <a:xfrm>
                    <a:off x="65485" y="956880"/>
                    <a:ext cx="8949637" cy="5770654"/>
                  </a:xfrm>
                  <a:prstGeom prst="rect">
                    <a:avLst/>
                  </a:prstGeom>
                  <a:ln>
                    <a:noFill/>
                  </a:ln>
                </p:spPr>
              </p:sp>
              <p:sp>
                <p:nvSpPr>
                  <p:cNvPr id="70" name="Forme libre 69"/>
                  <p:cNvSpPr/>
                  <p:nvPr/>
                </p:nvSpPr>
                <p:spPr>
                  <a:xfrm>
                    <a:off x="8199979" y="5203512"/>
                    <a:ext cx="91440" cy="54591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45911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1" name="Forme libre 70"/>
                  <p:cNvSpPr/>
                  <p:nvPr/>
                </p:nvSpPr>
                <p:spPr>
                  <a:xfrm>
                    <a:off x="8189654" y="3571930"/>
                    <a:ext cx="108000" cy="61199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71884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3" name="Forme libre 72"/>
                  <p:cNvSpPr/>
                  <p:nvPr/>
                </p:nvSpPr>
                <p:spPr>
                  <a:xfrm>
                    <a:off x="6391741" y="5241249"/>
                    <a:ext cx="91440" cy="52074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20746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74" name="Forme libre 73"/>
                  <p:cNvSpPr/>
                  <p:nvPr/>
                </p:nvSpPr>
                <p:spPr>
                  <a:xfrm>
                    <a:off x="6402066" y="3546781"/>
                    <a:ext cx="91440" cy="60962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609622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1" name="Forme libre 80"/>
                  <p:cNvSpPr/>
                  <p:nvPr/>
                </p:nvSpPr>
                <p:spPr>
                  <a:xfrm>
                    <a:off x="1771715" y="3569050"/>
                    <a:ext cx="91440" cy="78032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84463"/>
                        </a:lnTo>
                      </a:path>
                    </a:pathLst>
                  </a:custGeom>
                  <a:ln/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en-US"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4" name="Forme libre 83"/>
                  <p:cNvSpPr/>
                  <p:nvPr/>
                </p:nvSpPr>
                <p:spPr>
                  <a:xfrm>
                    <a:off x="3336655" y="879334"/>
                    <a:ext cx="1882814" cy="702295"/>
                  </a:xfrm>
                  <a:custGeom>
                    <a:avLst/>
                    <a:gdLst>
                      <a:gd name="connsiteX0" fmla="*/ 0 w 1490586"/>
                      <a:gd name="connsiteY0" fmla="*/ 48461 h 484610"/>
                      <a:gd name="connsiteX1" fmla="*/ 48461 w 1490586"/>
                      <a:gd name="connsiteY1" fmla="*/ 0 h 484610"/>
                      <a:gd name="connsiteX2" fmla="*/ 1442125 w 1490586"/>
                      <a:gd name="connsiteY2" fmla="*/ 0 h 484610"/>
                      <a:gd name="connsiteX3" fmla="*/ 1490586 w 1490586"/>
                      <a:gd name="connsiteY3" fmla="*/ 48461 h 484610"/>
                      <a:gd name="connsiteX4" fmla="*/ 1490586 w 1490586"/>
                      <a:gd name="connsiteY4" fmla="*/ 436149 h 484610"/>
                      <a:gd name="connsiteX5" fmla="*/ 1442125 w 1490586"/>
                      <a:gd name="connsiteY5" fmla="*/ 484610 h 484610"/>
                      <a:gd name="connsiteX6" fmla="*/ 48461 w 1490586"/>
                      <a:gd name="connsiteY6" fmla="*/ 484610 h 484610"/>
                      <a:gd name="connsiteX7" fmla="*/ 0 w 1490586"/>
                      <a:gd name="connsiteY7" fmla="*/ 436149 h 484610"/>
                      <a:gd name="connsiteX8" fmla="*/ 0 w 1490586"/>
                      <a:gd name="connsiteY8" fmla="*/ 48461 h 484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484610">
                        <a:moveTo>
                          <a:pt x="0" y="48461"/>
                        </a:moveTo>
                        <a:cubicBezTo>
                          <a:pt x="0" y="21697"/>
                          <a:pt x="21697" y="0"/>
                          <a:pt x="48461" y="0"/>
                        </a:cubicBezTo>
                        <a:lnTo>
                          <a:pt x="1442125" y="0"/>
                        </a:lnTo>
                        <a:cubicBezTo>
                          <a:pt x="1468889" y="0"/>
                          <a:pt x="1490586" y="21697"/>
                          <a:pt x="1490586" y="48461"/>
                        </a:cubicBezTo>
                        <a:lnTo>
                          <a:pt x="1490586" y="436149"/>
                        </a:lnTo>
                        <a:cubicBezTo>
                          <a:pt x="1490586" y="462913"/>
                          <a:pt x="1468889" y="484610"/>
                          <a:pt x="1442125" y="484610"/>
                        </a:cubicBezTo>
                        <a:lnTo>
                          <a:pt x="48461" y="484610"/>
                        </a:lnTo>
                        <a:cubicBezTo>
                          <a:pt x="21697" y="484610"/>
                          <a:pt x="0" y="462913"/>
                          <a:pt x="0" y="436149"/>
                        </a:cubicBezTo>
                        <a:lnTo>
                          <a:pt x="0" y="48461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78964" tIns="78964" rIns="78964" bIns="78964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Nodule thyroïdien*</a:t>
                    </a:r>
                  </a:p>
                </p:txBody>
              </p:sp>
              <p:sp>
                <p:nvSpPr>
                  <p:cNvPr id="86" name="Forme libre 85"/>
                  <p:cNvSpPr/>
                  <p:nvPr/>
                </p:nvSpPr>
                <p:spPr>
                  <a:xfrm>
                    <a:off x="964191" y="1325014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 moins un signe de forte suspicion</a:t>
                    </a:r>
                  </a:p>
                </p:txBody>
              </p:sp>
              <p:sp>
                <p:nvSpPr>
                  <p:cNvPr id="92" name="Forme libre 91"/>
                  <p:cNvSpPr/>
                  <p:nvPr/>
                </p:nvSpPr>
                <p:spPr>
                  <a:xfrm>
                    <a:off x="1912498" y="5789540"/>
                    <a:ext cx="1620000" cy="1107354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10mm </a:t>
                    </a:r>
                    <a:r>
                      <a:rPr lang="fr-FR" sz="170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lang="fr-FR" sz="1700">
                      <a:solidFill>
                        <a:prstClr val="black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96" name="Forme libre 95"/>
                  <p:cNvSpPr/>
                  <p:nvPr/>
                </p:nvSpPr>
                <p:spPr>
                  <a:xfrm>
                    <a:off x="3744720" y="4162837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intermédiaire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4</a:t>
                    </a:r>
                    <a:b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6-17%</a:t>
                    </a:r>
                  </a:p>
                </p:txBody>
              </p:sp>
              <p:sp>
                <p:nvSpPr>
                  <p:cNvPr id="98" name="Forme libre 97"/>
                  <p:cNvSpPr/>
                  <p:nvPr/>
                </p:nvSpPr>
                <p:spPr>
                  <a:xfrm>
                    <a:off x="3725570" y="5781012"/>
                    <a:ext cx="1692000" cy="111588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15mm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0" name="Forme libre 99"/>
                  <p:cNvSpPr/>
                  <p:nvPr/>
                </p:nvSpPr>
                <p:spPr>
                  <a:xfrm>
                    <a:off x="373801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Modérément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hypoéchogène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6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(même en partie)</a:t>
                    </a:r>
                  </a:p>
                </p:txBody>
              </p:sp>
              <p:sp>
                <p:nvSpPr>
                  <p:cNvPr id="102" name="Forme libre 101"/>
                  <p:cNvSpPr/>
                  <p:nvPr/>
                </p:nvSpPr>
                <p:spPr>
                  <a:xfrm>
                    <a:off x="556109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 </a:t>
                    </a: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isoéchogène</a:t>
                    </a: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 hyperéchogène</a:t>
                    </a:r>
                    <a:endParaRPr lang="en-US" sz="17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4" name="Forme libre 103"/>
                  <p:cNvSpPr/>
                  <p:nvPr/>
                </p:nvSpPr>
                <p:spPr>
                  <a:xfrm>
                    <a:off x="5574953" y="4162841"/>
                    <a:ext cx="1692000" cy="1187997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faible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3</a:t>
                    </a:r>
                    <a:b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2-4%</a:t>
                    </a:r>
                  </a:p>
                </p:txBody>
              </p:sp>
              <p:sp>
                <p:nvSpPr>
                  <p:cNvPr id="106" name="Forme libre 105"/>
                  <p:cNvSpPr/>
                  <p:nvPr/>
                </p:nvSpPr>
                <p:spPr>
                  <a:xfrm>
                    <a:off x="5561098" y="5766996"/>
                    <a:ext cx="1692000" cy="1129898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20mm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schemeClr val="tx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8" name="Forme libre 107"/>
                  <p:cNvSpPr/>
                  <p:nvPr/>
                </p:nvSpPr>
                <p:spPr>
                  <a:xfrm>
                    <a:off x="7382926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Anéchogène</a:t>
                    </a: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Spongiforme</a:t>
                    </a:r>
                  </a:p>
                </p:txBody>
              </p:sp>
              <p:sp>
                <p:nvSpPr>
                  <p:cNvPr id="110" name="Forme libre 109"/>
                  <p:cNvSpPr/>
                  <p:nvPr/>
                </p:nvSpPr>
                <p:spPr>
                  <a:xfrm>
                    <a:off x="7369071" y="4162828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Bénin</a:t>
                    </a:r>
                    <a:b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2</a:t>
                    </a:r>
                    <a:br>
                      <a:rPr lang="fr-FR" sz="2000" b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≈ 0%</a:t>
                    </a:r>
                  </a:p>
                </p:txBody>
              </p:sp>
              <p:sp>
                <p:nvSpPr>
                  <p:cNvPr id="112" name="Forme libre 111"/>
                  <p:cNvSpPr/>
                  <p:nvPr/>
                </p:nvSpPr>
                <p:spPr>
                  <a:xfrm>
                    <a:off x="7369071" y="5768438"/>
                    <a:ext cx="1692000" cy="112845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132A95">
                      <a:alpha val="16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Pas de </a:t>
                    </a:r>
                    <a:r>
                      <a:rPr lang="fr-FR" sz="1700" err="1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r>
                      <a:rPr lang="fr-FR" sz="1700">
                        <a:solidFill>
                          <a:schemeClr val="tx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sauf compression</a:t>
                    </a:r>
                  </a:p>
                </p:txBody>
              </p:sp>
              <p:sp>
                <p:nvSpPr>
                  <p:cNvPr id="114" name="Forme libre 113"/>
                  <p:cNvSpPr/>
                  <p:nvPr/>
                </p:nvSpPr>
                <p:spPr>
                  <a:xfrm>
                    <a:off x="5629585" y="1288666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Aucun signe de forte suspicion</a:t>
                    </a:r>
                  </a:p>
                </p:txBody>
              </p:sp>
              <p:sp>
                <p:nvSpPr>
                  <p:cNvPr id="88" name="Forme libre 87"/>
                  <p:cNvSpPr/>
                  <p:nvPr/>
                </p:nvSpPr>
                <p:spPr>
                  <a:xfrm>
                    <a:off x="483685" y="2634287"/>
                    <a:ext cx="2647552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Forme :Plus épais que large/long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Contours irréguliers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Microcalcifications</a:t>
                    </a:r>
                    <a:b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Hypoéchogénicité</a:t>
                    </a:r>
                    <a:r>
                      <a:rPr lang="fr-FR" sz="1700" dirty="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marquée</a:t>
                    </a:r>
                  </a:p>
                </p:txBody>
              </p:sp>
              <p:sp>
                <p:nvSpPr>
                  <p:cNvPr id="90" name="Forme libre 89"/>
                  <p:cNvSpPr/>
                  <p:nvPr/>
                </p:nvSpPr>
                <p:spPr>
                  <a:xfrm>
                    <a:off x="964526" y="4179979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90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élevé</a:t>
                    </a:r>
                    <a:b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5</a:t>
                    </a:r>
                    <a:br>
                      <a:rPr lang="fr-FR" sz="2000" b="1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26-87%</a:t>
                    </a:r>
                  </a:p>
                </p:txBody>
              </p:sp>
            </p:grpSp>
          </p:grpSp>
        </p:grpSp>
        <p:sp>
          <p:nvSpPr>
            <p:cNvPr id="2" name="ZoneTexte 1"/>
            <p:cNvSpPr txBox="1"/>
            <p:nvPr/>
          </p:nvSpPr>
          <p:spPr>
            <a:xfrm>
              <a:off x="605972" y="5869293"/>
              <a:ext cx="8173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*</a:t>
              </a:r>
              <a:r>
                <a:rPr lang="fr-FR" err="1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Cytoponction</a:t>
              </a:r>
              <a:r>
                <a:rPr lang="fr-FR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 obligatoire si ganglion suspect associé (ganglion + nodule)</a:t>
              </a:r>
            </a:p>
          </p:txBody>
        </p:sp>
      </p:grpSp>
      <p:sp>
        <p:nvSpPr>
          <p:cNvPr id="55" name="Forme libre 54"/>
          <p:cNvSpPr/>
          <p:nvPr/>
        </p:nvSpPr>
        <p:spPr>
          <a:xfrm>
            <a:off x="379242" y="5215625"/>
            <a:ext cx="2088000" cy="1021743"/>
          </a:xfrm>
          <a:custGeom>
            <a:avLst/>
            <a:gdLst>
              <a:gd name="connsiteX0" fmla="*/ 0 w 1490586"/>
              <a:gd name="connsiteY0" fmla="*/ 94652 h 946522"/>
              <a:gd name="connsiteX1" fmla="*/ 94652 w 1490586"/>
              <a:gd name="connsiteY1" fmla="*/ 0 h 946522"/>
              <a:gd name="connsiteX2" fmla="*/ 1395934 w 1490586"/>
              <a:gd name="connsiteY2" fmla="*/ 0 h 946522"/>
              <a:gd name="connsiteX3" fmla="*/ 1490586 w 1490586"/>
              <a:gd name="connsiteY3" fmla="*/ 94652 h 946522"/>
              <a:gd name="connsiteX4" fmla="*/ 1490586 w 1490586"/>
              <a:gd name="connsiteY4" fmla="*/ 851870 h 946522"/>
              <a:gd name="connsiteX5" fmla="*/ 1395934 w 1490586"/>
              <a:gd name="connsiteY5" fmla="*/ 946522 h 946522"/>
              <a:gd name="connsiteX6" fmla="*/ 94652 w 1490586"/>
              <a:gd name="connsiteY6" fmla="*/ 946522 h 946522"/>
              <a:gd name="connsiteX7" fmla="*/ 0 w 1490586"/>
              <a:gd name="connsiteY7" fmla="*/ 851870 h 946522"/>
              <a:gd name="connsiteX8" fmla="*/ 0 w 1490586"/>
              <a:gd name="connsiteY8" fmla="*/ 94652 h 94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586" h="946522">
                <a:moveTo>
                  <a:pt x="0" y="94652"/>
                </a:moveTo>
                <a:cubicBezTo>
                  <a:pt x="0" y="42377"/>
                  <a:pt x="42377" y="0"/>
                  <a:pt x="94652" y="0"/>
                </a:cubicBezTo>
                <a:lnTo>
                  <a:pt x="1395934" y="0"/>
                </a:lnTo>
                <a:cubicBezTo>
                  <a:pt x="1448209" y="0"/>
                  <a:pt x="1490586" y="42377"/>
                  <a:pt x="1490586" y="94652"/>
                </a:cubicBezTo>
                <a:lnTo>
                  <a:pt x="1490586" y="851870"/>
                </a:lnTo>
                <a:cubicBezTo>
                  <a:pt x="1490586" y="904145"/>
                  <a:pt x="1448209" y="946522"/>
                  <a:pt x="1395934" y="946522"/>
                </a:cubicBezTo>
                <a:lnTo>
                  <a:pt x="94652" y="946522"/>
                </a:lnTo>
                <a:cubicBezTo>
                  <a:pt x="42377" y="946522"/>
                  <a:pt x="0" y="904145"/>
                  <a:pt x="0" y="851870"/>
                </a:cubicBezTo>
                <a:lnTo>
                  <a:pt x="0" y="94652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93" tIns="92493" rIns="92493" bIns="92493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Taille </a:t>
            </a:r>
            <a:r>
              <a:rPr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≤ 10mm</a:t>
            </a:r>
            <a:b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1700">
                <a:solidFill>
                  <a:prstClr val="black"/>
                </a:solidFill>
                <a:latin typeface="Arial" charset="0"/>
                <a:ea typeface="Arial" charset="0"/>
                <a:cs typeface="Arial" charset="0"/>
              </a:rPr>
              <a:t>Cytoponction ou surveillance active</a:t>
            </a:r>
            <a:endParaRPr sz="1700">
              <a:solidFill>
                <a:prstClr val="black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Forme libre 55"/>
          <p:cNvSpPr/>
          <p:nvPr/>
        </p:nvSpPr>
        <p:spPr>
          <a:xfrm>
            <a:off x="3320987" y="1925406"/>
            <a:ext cx="4510875" cy="4588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9164"/>
                </a:lnTo>
                <a:lnTo>
                  <a:pt x="4510875" y="359164"/>
                </a:lnTo>
                <a:lnTo>
                  <a:pt x="4510875" y="49725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7" name="Connecteur droit 56"/>
          <p:cNvCxnSpPr/>
          <p:nvPr/>
        </p:nvCxnSpPr>
        <p:spPr>
          <a:xfrm flipH="1" flipV="1">
            <a:off x="1399088" y="4946561"/>
            <a:ext cx="2304000" cy="798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-458382" y="664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0" y="1"/>
            <a:ext cx="12192000" cy="608940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>
                <a:latin typeface="Arial" charset="0"/>
                <a:ea typeface="Arial" charset="0"/>
                <a:cs typeface="Arial" charset="0"/>
              </a:rPr>
              <a:t>SCORE </a:t>
            </a:r>
            <a:r>
              <a:rPr sz="3600">
                <a:latin typeface="Arial" charset="0"/>
                <a:ea typeface="Arial" charset="0"/>
                <a:cs typeface="Arial" charset="0"/>
              </a:rPr>
              <a:t>EU-TIRADS</a:t>
            </a:r>
          </a:p>
        </p:txBody>
      </p:sp>
    </p:spTree>
    <p:extLst>
      <p:ext uri="{BB962C8B-B14F-4D97-AF65-F5344CB8AC3E}">
        <p14:creationId xmlns:p14="http://schemas.microsoft.com/office/powerpoint/2010/main" val="2143048814"/>
      </p:ext>
    </p:extLst>
  </p:cSld>
  <p:clrMapOvr>
    <a:masterClrMapping/>
  </p:clrMapOvr>
  <p:transition advTm="67605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r 15"/>
          <p:cNvGrpSpPr/>
          <p:nvPr/>
        </p:nvGrpSpPr>
        <p:grpSpPr>
          <a:xfrm>
            <a:off x="899248" y="1324961"/>
            <a:ext cx="10553132" cy="3805700"/>
            <a:chOff x="899248" y="1324961"/>
            <a:chExt cx="10553132" cy="3805700"/>
          </a:xfrm>
          <a:solidFill>
            <a:srgbClr val="0089BC"/>
          </a:solidFill>
        </p:grpSpPr>
        <p:grpSp>
          <p:nvGrpSpPr>
            <p:cNvPr id="15" name="Grouper 14"/>
            <p:cNvGrpSpPr>
              <a:grpSpLocks noChangeAspect="1"/>
            </p:cNvGrpSpPr>
            <p:nvPr/>
          </p:nvGrpSpPr>
          <p:grpSpPr>
            <a:xfrm>
              <a:off x="899248" y="1324961"/>
              <a:ext cx="10553132" cy="3805699"/>
              <a:chOff x="1680100" y="1983864"/>
              <a:chExt cx="8837587" cy="3187045"/>
            </a:xfrm>
            <a:grpFill/>
          </p:grpSpPr>
          <p:grpSp>
            <p:nvGrpSpPr>
              <p:cNvPr id="5" name="Grouper 4"/>
              <p:cNvGrpSpPr/>
              <p:nvPr/>
            </p:nvGrpSpPr>
            <p:grpSpPr>
              <a:xfrm>
                <a:off x="1703290" y="1983864"/>
                <a:ext cx="8814397" cy="3187045"/>
                <a:chOff x="179289" y="1963687"/>
                <a:chExt cx="8814397" cy="3187045"/>
              </a:xfrm>
              <a:grpFill/>
            </p:grpSpPr>
            <p:sp>
              <p:nvSpPr>
                <p:cNvPr id="6" name="ZoneTexte 5"/>
                <p:cNvSpPr txBox="1"/>
                <p:nvPr/>
              </p:nvSpPr>
              <p:spPr>
                <a:xfrm>
                  <a:off x="4653543" y="4790732"/>
                  <a:ext cx="4301855" cy="360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square" rtlCol="0">
                  <a:noAutofit/>
                </a:bodyPr>
                <a:lstStyle/>
                <a:p>
                  <a:pPr algn="ctr"/>
                  <a:r>
                    <a:rPr lang="fr-FR">
                      <a:solidFill>
                        <a:schemeClr val="tx1"/>
                      </a:solidFill>
                    </a:rPr>
                    <a:t>PLUS ÉPAIS QUE LONG - PLUS ÉPAIS QUE LARGE</a:t>
                  </a:r>
                </a:p>
              </p:txBody>
            </p:sp>
            <p:sp>
              <p:nvSpPr>
                <p:cNvPr id="7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179289" y="1963687"/>
                  <a:ext cx="2160463" cy="457200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0000" tIns="45000" rIns="90000" bIns="45000" anchor="ctr"/>
                <a:lstStyle/>
                <a:p>
                  <a:pPr algn="ctr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2000">
                      <a:solidFill>
                        <a:schemeClr val="tx1"/>
                      </a:solidFill>
                      <a:cs typeface="Calibri"/>
                    </a:rPr>
                    <a:t>LONGITUDINAL</a:t>
                  </a:r>
                  <a:endParaRPr lang="fr-FR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8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644008" y="1963687"/>
                  <a:ext cx="2160463" cy="457200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lIns="90000" tIns="45000" rIns="90000" bIns="45000" anchor="ctr"/>
                <a:lstStyle/>
                <a:p>
                  <a:pPr algn="ctr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2000">
                      <a:solidFill>
                        <a:schemeClr val="tx1"/>
                      </a:solidFill>
                      <a:cs typeface="Calibri"/>
                    </a:rPr>
                    <a:t>LONGITUDINAL</a:t>
                  </a:r>
                  <a:endParaRPr lang="fr-FR">
                    <a:solidFill>
                      <a:schemeClr val="tx1"/>
                    </a:solidFill>
                    <a:cs typeface="Calibri"/>
                  </a:endParaRPr>
                </a:p>
              </p:txBody>
            </p:sp>
            <p:sp>
              <p:nvSpPr>
                <p:cNvPr id="9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6840008" y="1970780"/>
                  <a:ext cx="2124000" cy="455612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none" lIns="90000" tIns="45000" rIns="90000" bIns="45000" anchor="ctr"/>
                <a:lstStyle/>
                <a:p>
                  <a:pPr algn="ctr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2000">
                      <a:solidFill>
                        <a:schemeClr val="tx1"/>
                      </a:solidFill>
                      <a:cs typeface="Calibri"/>
                    </a:rPr>
                    <a:t>TRANSVERSAL</a:t>
                  </a:r>
                </a:p>
              </p:txBody>
            </p:sp>
            <p:sp>
              <p:nvSpPr>
                <p:cNvPr id="10" name="Text Box 5"/>
                <p:cNvSpPr txBox="1">
                  <a:spLocks noChangeArrowheads="1"/>
                </p:cNvSpPr>
                <p:nvPr/>
              </p:nvSpPr>
              <p:spPr bwMode="auto">
                <a:xfrm>
                  <a:off x="2374907" y="1963687"/>
                  <a:ext cx="2124000" cy="455612"/>
                </a:xfrm>
                <a:prstGeom prst="rect">
                  <a:avLst/>
                </a:prstGeom>
                <a:grpFill/>
                <a:ln>
                  <a:noFill/>
                  <a:headEnd/>
                  <a:tailEnd/>
                </a:ln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wrap="none" lIns="90000" tIns="45000" rIns="90000" bIns="45000" anchor="ctr"/>
                <a:lstStyle/>
                <a:p>
                  <a:pPr algn="ctr">
                    <a:tabLst>
                      <a:tab pos="0" algn="l"/>
                      <a:tab pos="447675" algn="l"/>
                      <a:tab pos="896938" algn="l"/>
                      <a:tab pos="1346200" algn="l"/>
                      <a:tab pos="1795463" algn="l"/>
                      <a:tab pos="2244725" algn="l"/>
                      <a:tab pos="2693988" algn="l"/>
                      <a:tab pos="3143250" algn="l"/>
                      <a:tab pos="3592513" algn="l"/>
                      <a:tab pos="4041775" algn="l"/>
                      <a:tab pos="4491038" algn="l"/>
                      <a:tab pos="4940300" algn="l"/>
                      <a:tab pos="5389563" algn="l"/>
                      <a:tab pos="5838825" algn="l"/>
                      <a:tab pos="6288088" algn="l"/>
                      <a:tab pos="6737350" algn="l"/>
                      <a:tab pos="7186613" algn="l"/>
                      <a:tab pos="7635875" algn="l"/>
                      <a:tab pos="8085138" algn="l"/>
                      <a:tab pos="8534400" algn="l"/>
                      <a:tab pos="8983663" algn="l"/>
                    </a:tabLst>
                  </a:pPr>
                  <a:r>
                    <a:rPr lang="fr-FR" sz="2000">
                      <a:solidFill>
                        <a:schemeClr val="tx1"/>
                      </a:solidFill>
                      <a:cs typeface="Calibri"/>
                    </a:rPr>
                    <a:t>TRANSVERSAL</a:t>
                  </a:r>
                </a:p>
              </p:txBody>
            </p:sp>
            <p:grpSp>
              <p:nvGrpSpPr>
                <p:cNvPr id="11" name="Grouper 10"/>
                <p:cNvGrpSpPr>
                  <a:grpSpLocks noChangeAspect="1"/>
                </p:cNvGrpSpPr>
                <p:nvPr/>
              </p:nvGrpSpPr>
              <p:grpSpPr>
                <a:xfrm>
                  <a:off x="4644008" y="2597332"/>
                  <a:ext cx="4349678" cy="1839780"/>
                  <a:chOff x="1110349" y="2336800"/>
                  <a:chExt cx="6809035" cy="2880000"/>
                </a:xfrm>
                <a:grpFill/>
              </p:grpSpPr>
              <p:pic>
                <p:nvPicPr>
                  <p:cNvPr id="12" name="Image 11"/>
                  <p:cNvPicPr>
                    <a:picLocks noChangeAspect="1"/>
                  </p:cNvPicPr>
                  <p:nvPr/>
                </p:nvPicPr>
                <p:blipFill rotWithShape="1">
                  <a:blip r:embed="rId2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1110349" y="2336800"/>
                    <a:ext cx="3351724" cy="2880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  <p:pic>
                <p:nvPicPr>
                  <p:cNvPr id="13" name="Image 12"/>
                  <p:cNvPicPr>
                    <a:picLocks noChangeAspect="1"/>
                  </p:cNvPicPr>
                  <p:nvPr/>
                </p:nvPicPr>
                <p:blipFill rotWithShape="1">
                  <a:blip r:embed="rId3" cstate="hq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4567662" y="2336800"/>
                    <a:ext cx="3351722" cy="288000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</p:pic>
            </p:grpSp>
          </p:grpSp>
          <p:pic>
            <p:nvPicPr>
              <p:cNvPr id="19" name="Image 18"/>
              <p:cNvPicPr>
                <a:picLocks noChangeAspect="1"/>
              </p:cNvPicPr>
              <p:nvPr/>
            </p:nvPicPr>
            <p:blipFill rotWithShape="1">
              <a:blip r:embed="rId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680100" y="2621414"/>
                <a:ext cx="2178885" cy="1875567"/>
              </a:xfrm>
              <a:prstGeom prst="rect">
                <a:avLst/>
              </a:prstGeom>
              <a:grpFill/>
              <a:ln>
                <a:noFill/>
              </a:ln>
            </p:spPr>
          </p:pic>
          <p:pic>
            <p:nvPicPr>
              <p:cNvPr id="22" name="Image 21"/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913203" y="2617509"/>
                <a:ext cx="2100841" cy="1656000"/>
              </a:xfrm>
              <a:prstGeom prst="rect">
                <a:avLst/>
              </a:prstGeom>
              <a:grpFill/>
              <a:ln>
                <a:noFill/>
              </a:ln>
            </p:spPr>
          </p:pic>
        </p:grpSp>
        <p:sp>
          <p:nvSpPr>
            <p:cNvPr id="21" name="ZoneTexte 20"/>
            <p:cNvSpPr txBox="1"/>
            <p:nvPr/>
          </p:nvSpPr>
          <p:spPr>
            <a:xfrm>
              <a:off x="900812" y="4074809"/>
              <a:ext cx="518400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fr-FR" sz="1600" dirty="0">
                  <a:solidFill>
                    <a:schemeClr val="tx1"/>
                  </a:solidFill>
                </a:rPr>
                <a:t>Longueur 16mm, épaisseur 19mm, largeur 13mm </a:t>
              </a:r>
            </a:p>
          </p:txBody>
        </p:sp>
        <p:sp>
          <p:nvSpPr>
            <p:cNvPr id="24" name="ZoneTexte 23"/>
            <p:cNvSpPr txBox="1"/>
            <p:nvPr/>
          </p:nvSpPr>
          <p:spPr>
            <a:xfrm>
              <a:off x="980305" y="4700779"/>
              <a:ext cx="5136928" cy="429882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no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PLUS ÉPAIS QUE LONG - PLUS ÉPAIS QUE LARGE</a:t>
              </a:r>
            </a:p>
          </p:txBody>
        </p:sp>
      </p:grpSp>
      <p:sp>
        <p:nvSpPr>
          <p:cNvPr id="3" name="Titre 1"/>
          <p:cNvSpPr txBox="1">
            <a:spLocks/>
          </p:cNvSpPr>
          <p:nvPr/>
        </p:nvSpPr>
        <p:spPr>
          <a:xfrm>
            <a:off x="0" y="1"/>
            <a:ext cx="12192000" cy="864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fr-FR" sz="31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FORME - </a:t>
            </a:r>
            <a:r>
              <a:rPr lang="fr-FR" sz="2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Sensibilité: 14-76% Spécificité: 40-99%</a:t>
            </a:r>
            <a:endParaRPr lang="fr-FR" sz="31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Double flèche horizontale 1"/>
          <p:cNvSpPr/>
          <p:nvPr/>
        </p:nvSpPr>
        <p:spPr>
          <a:xfrm>
            <a:off x="6271846" y="2814713"/>
            <a:ext cx="199292" cy="45719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prstClr val="white"/>
              </a:solidFill>
            </a:endParaRPr>
          </a:p>
        </p:txBody>
      </p:sp>
      <p:sp>
        <p:nvSpPr>
          <p:cNvPr id="23" name="Double flèche horizontale 22"/>
          <p:cNvSpPr/>
          <p:nvPr/>
        </p:nvSpPr>
        <p:spPr>
          <a:xfrm>
            <a:off x="9045075" y="2140774"/>
            <a:ext cx="2454196" cy="361722"/>
          </a:xfrm>
          <a:prstGeom prst="leftRight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LARGEUR</a:t>
            </a:r>
          </a:p>
        </p:txBody>
      </p:sp>
      <p:sp>
        <p:nvSpPr>
          <p:cNvPr id="25" name="Double flèche horizontale 24"/>
          <p:cNvSpPr/>
          <p:nvPr/>
        </p:nvSpPr>
        <p:spPr>
          <a:xfrm>
            <a:off x="6209440" y="2151010"/>
            <a:ext cx="2470702" cy="361722"/>
          </a:xfrm>
          <a:prstGeom prst="leftRight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LONGUEUR</a:t>
            </a:r>
          </a:p>
        </p:txBody>
      </p:sp>
      <p:sp>
        <p:nvSpPr>
          <p:cNvPr id="26" name="Double flèche verticale 25"/>
          <p:cNvSpPr/>
          <p:nvPr/>
        </p:nvSpPr>
        <p:spPr>
          <a:xfrm>
            <a:off x="8534748" y="2046506"/>
            <a:ext cx="643081" cy="2331630"/>
          </a:xfrm>
          <a:prstGeom prst="upDown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tx1"/>
                </a:solidFill>
              </a:rPr>
              <a:t>ÉPAISSEUR</a:t>
            </a:r>
          </a:p>
        </p:txBody>
      </p:sp>
    </p:spTree>
    <p:extLst>
      <p:ext uri="{BB962C8B-B14F-4D97-AF65-F5344CB8AC3E}">
        <p14:creationId xmlns:p14="http://schemas.microsoft.com/office/powerpoint/2010/main" val="1226780790"/>
      </p:ext>
    </p:extLst>
  </p:cSld>
  <p:clrMapOvr>
    <a:masterClrMapping/>
  </p:clrMapOvr>
  <p:transition advTm="38105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3513" y="1674005"/>
            <a:ext cx="3957717" cy="446449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094179" y="5404639"/>
            <a:ext cx="3176382" cy="646331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FR">
                <a:solidFill>
                  <a:schemeClr val="tx1"/>
                </a:solidFill>
              </a:rPr>
              <a:t>Angles aigus, pointes</a:t>
            </a:r>
          </a:p>
          <a:p>
            <a:r>
              <a:rPr lang="fr-FR">
                <a:solidFill>
                  <a:schemeClr val="tx1"/>
                </a:solidFill>
              </a:rPr>
              <a:t>AU MOINS TROIS SPICULATIONS</a:t>
            </a:r>
          </a:p>
        </p:txBody>
      </p:sp>
      <p:pic>
        <p:nvPicPr>
          <p:cNvPr id="7" name="Picture 2" descr="C:\Users\Gilles Russ\Desktop\CONTOURS ANGULEUX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91455" y="1223022"/>
            <a:ext cx="3934643" cy="2751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Image 8" descr="1.png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142" y="4024745"/>
            <a:ext cx="4008645" cy="27643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0" y="2277"/>
            <a:ext cx="12192000" cy="994186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3200" dirty="0">
                <a:solidFill>
                  <a:schemeClr val="tx1"/>
                </a:solidFill>
              </a:rPr>
              <a:t>EU-</a:t>
            </a:r>
            <a:r>
              <a:rPr lang="fr-FR" sz="3200" dirty="0" err="1">
                <a:solidFill>
                  <a:schemeClr val="tx1"/>
                </a:solidFill>
              </a:rPr>
              <a:t>TIRADS</a:t>
            </a:r>
            <a:r>
              <a:rPr lang="fr-FR" sz="3200" dirty="0">
                <a:solidFill>
                  <a:schemeClr val="tx1"/>
                </a:solidFill>
              </a:rPr>
              <a:t> 5 - CONTOURS IRRÉGULIERS - </a:t>
            </a:r>
            <a:r>
              <a:rPr lang="fr-FR" sz="3200" dirty="0" err="1">
                <a:solidFill>
                  <a:schemeClr val="tx1"/>
                </a:solidFill>
              </a:rPr>
              <a:t>SPICULÉS</a:t>
            </a:r>
            <a:endParaRPr lang="fr-FR" sz="3200" dirty="0">
              <a:solidFill>
                <a:schemeClr val="tx1"/>
              </a:solidFill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</a:rPr>
              <a:t>Sensibilité: 22-55% Spécificité: 81-99%</a:t>
            </a:r>
            <a:endParaRPr lang="fr-FR" sz="3200" dirty="0">
              <a:solidFill>
                <a:schemeClr val="tx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D4B7FB5-8C1F-F441-8B54-59D78E07A985}"/>
              </a:ext>
            </a:extLst>
          </p:cNvPr>
          <p:cNvSpPr txBox="1"/>
          <p:nvPr/>
        </p:nvSpPr>
        <p:spPr>
          <a:xfrm>
            <a:off x="10329942" y="5727804"/>
            <a:ext cx="18190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>
                <a:solidFill>
                  <a:schemeClr val="bg1"/>
                </a:solidFill>
              </a:rPr>
              <a:t>Siebert</a:t>
            </a:r>
            <a:r>
              <a:rPr lang="fr-FR" dirty="0">
                <a:solidFill>
                  <a:schemeClr val="bg1"/>
                </a:solidFill>
              </a:rPr>
              <a:t>, </a:t>
            </a:r>
            <a:r>
              <a:rPr lang="fr-FR" dirty="0" err="1">
                <a:solidFill>
                  <a:schemeClr val="bg1"/>
                </a:solidFill>
              </a:rPr>
              <a:t>AJR</a:t>
            </a:r>
            <a:r>
              <a:rPr lang="fr-FR" dirty="0">
                <a:solidFill>
                  <a:schemeClr val="bg1"/>
                </a:solidFill>
              </a:rPr>
              <a:t> 2018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OR: 7,44</a:t>
            </a:r>
          </a:p>
          <a:p>
            <a:pPr algn="ctr"/>
            <a:r>
              <a:rPr lang="fr-FR" dirty="0">
                <a:solidFill>
                  <a:schemeClr val="bg1"/>
                </a:solidFill>
              </a:rPr>
              <a:t>Agressivité</a:t>
            </a:r>
          </a:p>
        </p:txBody>
      </p:sp>
    </p:spTree>
    <p:extLst>
      <p:ext uri="{BB962C8B-B14F-4D97-AF65-F5344CB8AC3E}">
        <p14:creationId xmlns:p14="http://schemas.microsoft.com/office/powerpoint/2010/main" val="514242683"/>
      </p:ext>
    </p:extLst>
  </p:cSld>
  <p:clrMapOvr>
    <a:masterClrMapping/>
  </p:clrMapOvr>
  <p:transition advTm="2594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444000" y="1581334"/>
            <a:ext cx="11304000" cy="4000452"/>
            <a:chOff x="1751708" y="2305481"/>
            <a:chExt cx="8750599" cy="3096818"/>
          </a:xfrm>
          <a:solidFill>
            <a:srgbClr val="0089BC"/>
          </a:solidFill>
        </p:grpSpPr>
        <p:pic>
          <p:nvPicPr>
            <p:cNvPr id="3" name="Image 2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51708" y="2305481"/>
              <a:ext cx="2843995" cy="252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5" name="Image 4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31992" y="2305481"/>
              <a:ext cx="2870315" cy="2520000"/>
            </a:xfrm>
            <a:prstGeom prst="rect">
              <a:avLst/>
            </a:prstGeom>
            <a:grpFill/>
            <a:ln>
              <a:noFill/>
            </a:ln>
          </p:spPr>
        </p:pic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45695" y="2308479"/>
              <a:ext cx="2736305" cy="2520280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7" name="ZoneTexte 6"/>
            <p:cNvSpPr txBox="1"/>
            <p:nvPr/>
          </p:nvSpPr>
          <p:spPr>
            <a:xfrm>
              <a:off x="4745695" y="4901963"/>
              <a:ext cx="2736305" cy="500336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Ondulations à rayon court</a:t>
              </a:r>
            </a:p>
            <a:p>
              <a:pPr algn="ctr"/>
              <a:r>
                <a:rPr lang="fr-FR">
                  <a:solidFill>
                    <a:schemeClr val="tx1"/>
                  </a:solidFill>
                </a:rPr>
                <a:t>AU MOINS TROIS LOBULATIONS</a:t>
              </a:r>
            </a:p>
          </p:txBody>
        </p:sp>
      </p:grpSp>
      <p:sp>
        <p:nvSpPr>
          <p:cNvPr id="8" name="ZoneTexte 7"/>
          <p:cNvSpPr txBox="1"/>
          <p:nvPr/>
        </p:nvSpPr>
        <p:spPr>
          <a:xfrm>
            <a:off x="0" y="-3938"/>
            <a:ext cx="12192000" cy="86399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3200">
                <a:solidFill>
                  <a:schemeClr val="tx1"/>
                </a:solidFill>
              </a:rPr>
              <a:t>EU-TIRADS 5 - CONTOURS IRRÉGULIERS - LOBULÉS</a:t>
            </a:r>
            <a:endParaRPr lang="fr-FR" sz="4400">
              <a:solidFill>
                <a:schemeClr val="tx1"/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9F15B50-DB0D-2D49-9298-0C8D7E6E928B}"/>
              </a:ext>
            </a:extLst>
          </p:cNvPr>
          <p:cNvSpPr txBox="1"/>
          <p:nvPr/>
        </p:nvSpPr>
        <p:spPr>
          <a:xfrm>
            <a:off x="131816" y="6232611"/>
            <a:ext cx="711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Siebert</a:t>
            </a:r>
            <a:r>
              <a:rPr lang="fr-FR" dirty="0">
                <a:solidFill>
                  <a:schemeClr val="bg1"/>
                </a:solidFill>
              </a:rPr>
              <a:t>, AJR 2018: les contours POLYLOBÉS n’ont pas de valeur péjorative. </a:t>
            </a: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66887FB-5DCC-EB48-B548-E029EBBD91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9698735"/>
              </p:ext>
            </p:extLst>
          </p:nvPr>
        </p:nvGraphicFramePr>
        <p:xfrm>
          <a:off x="7846375" y="5630171"/>
          <a:ext cx="4317957" cy="111252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439319">
                  <a:extLst>
                    <a:ext uri="{9D8B030D-6E8A-4147-A177-3AD203B41FA5}">
                      <a16:colId xmlns:a16="http://schemas.microsoft.com/office/drawing/2014/main" val="3479137885"/>
                    </a:ext>
                  </a:extLst>
                </a:gridCol>
                <a:gridCol w="1439319">
                  <a:extLst>
                    <a:ext uri="{9D8B030D-6E8A-4147-A177-3AD203B41FA5}">
                      <a16:colId xmlns:a16="http://schemas.microsoft.com/office/drawing/2014/main" val="233239548"/>
                    </a:ext>
                  </a:extLst>
                </a:gridCol>
                <a:gridCol w="1439319">
                  <a:extLst>
                    <a:ext uri="{9D8B030D-6E8A-4147-A177-3AD203B41FA5}">
                      <a16:colId xmlns:a16="http://schemas.microsoft.com/office/drawing/2014/main" val="4937011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fr-FR" sz="18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Sensibilité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Spécificité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9219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>
                          <a:solidFill>
                            <a:schemeClr val="bg1"/>
                          </a:solidFill>
                        </a:rPr>
                        <a:t>Spiculations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67%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78%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87852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800" noProof="0" dirty="0" err="1">
                          <a:solidFill>
                            <a:schemeClr val="bg1"/>
                          </a:solidFill>
                        </a:rPr>
                        <a:t>Lobulations</a:t>
                      </a:r>
                      <a:endParaRPr lang="fr-FR" sz="1800" noProof="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76%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</a:rPr>
                        <a:t>61%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44320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620852"/>
      </p:ext>
    </p:extLst>
  </p:cSld>
  <p:clrMapOvr>
    <a:masterClrMapping/>
  </p:clrMapOvr>
  <p:transition advTm="21626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/>
          <p:cNvSpPr txBox="1">
            <a:spLocks/>
          </p:cNvSpPr>
          <p:nvPr/>
        </p:nvSpPr>
        <p:spPr>
          <a:xfrm>
            <a:off x="0" y="0"/>
            <a:ext cx="12192000" cy="785446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3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fr-FR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EU-TIRADS 5: MICROCALCIFICATIONS</a:t>
            </a:r>
            <a:br>
              <a:rPr lang="fr-FR" sz="96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fr-FR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Sensibilité: 29-71% Spécificité: 67-99%</a:t>
            </a:r>
            <a:endParaRPr lang="fr-FR" sz="360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1328128" y="929279"/>
            <a:ext cx="9540000" cy="5627968"/>
            <a:chOff x="1703264" y="1415052"/>
            <a:chExt cx="8539966" cy="5038004"/>
          </a:xfrm>
          <a:solidFill>
            <a:srgbClr val="0089BC"/>
          </a:solidFill>
        </p:grpSpPr>
        <p:pic>
          <p:nvPicPr>
            <p:cNvPr id="5" name="Image 4" descr="I20100630132300812.jpg"/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0097" y="1415052"/>
              <a:ext cx="3240087" cy="2519363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/>
          </p:spPr>
        </p:pic>
        <p:pic>
          <p:nvPicPr>
            <p:cNvPr id="8" name="Image 5" descr="I20100630132300890.jpg"/>
            <p:cNvPicPr>
              <a:picLocks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230" y="3933056"/>
              <a:ext cx="3240000" cy="2520000"/>
            </a:xfrm>
            <a:prstGeom prst="roundRect">
              <a:avLst>
                <a:gd name="adj" fmla="val 8594"/>
              </a:avLst>
            </a:prstGeom>
            <a:grpFill/>
            <a:ln>
              <a:noFill/>
            </a:ln>
            <a:effectLst/>
          </p:spPr>
        </p:pic>
        <p:sp>
          <p:nvSpPr>
            <p:cNvPr id="7" name="ZoneTexte 6"/>
            <p:cNvSpPr txBox="1"/>
            <p:nvPr/>
          </p:nvSpPr>
          <p:spPr>
            <a:xfrm>
              <a:off x="1703264" y="1542271"/>
              <a:ext cx="4824784" cy="239696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>
                <a:defRPr/>
              </a:pPr>
              <a:r>
                <a:rPr lang="fr-FR" sz="2000">
                  <a:solidFill>
                    <a:schemeClr val="tx1"/>
                  </a:solidFill>
                </a:rPr>
                <a:t>Ponctuations hyperéchogènes, arrondies ou rarement linéaires mesurant moins de 1 mm de diamètre individuellement, </a:t>
              </a:r>
              <a:r>
                <a:rPr lang="fr-FR" sz="2400" b="1">
                  <a:solidFill>
                    <a:schemeClr val="tx1"/>
                  </a:solidFill>
                </a:rPr>
                <a:t>situées dans la partie solide du nodule</a:t>
              </a:r>
              <a:r>
                <a:rPr lang="fr-FR" sz="2000">
                  <a:solidFill>
                    <a:schemeClr val="tx1"/>
                  </a:solidFill>
                </a:rPr>
                <a:t>, sans cône d’ombre, sans artefact en queue de comète de taille &gt; 0,5mm.</a:t>
              </a:r>
            </a:p>
            <a:p>
              <a:pPr marL="0" lvl="1">
                <a:defRPr/>
              </a:pPr>
              <a:r>
                <a:rPr lang="fr-FR" sz="2000">
                  <a:solidFill>
                    <a:schemeClr val="tx1"/>
                  </a:solidFill>
                  <a:cs typeface="Calibri" pitchFamily="34" charset="0"/>
                </a:rPr>
                <a:t>Tenir compte de leur nombre et de leur groupement. AU MOINS CINQ.</a:t>
              </a:r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8954" y="4075149"/>
              <a:ext cx="4824000" cy="2282973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56026736"/>
      </p:ext>
    </p:extLst>
  </p:cSld>
  <p:clrMapOvr>
    <a:masterClrMapping/>
  </p:clrMapOvr>
  <p:transition advTm="32091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Image 6" descr="I20100503112429750.jpg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1985" y="1043583"/>
            <a:ext cx="4115320" cy="288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6" name="Flèche vers le bas 5"/>
          <p:cNvSpPr/>
          <p:nvPr/>
        </p:nvSpPr>
        <p:spPr>
          <a:xfrm>
            <a:off x="8256240" y="1279754"/>
            <a:ext cx="431800" cy="1223963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39938" name="ZoneTexte 3"/>
          <p:cNvSpPr txBox="1">
            <a:spLocks noChangeArrowheads="1"/>
          </p:cNvSpPr>
          <p:nvPr/>
        </p:nvSpPr>
        <p:spPr bwMode="auto">
          <a:xfrm>
            <a:off x="302144" y="1043583"/>
            <a:ext cx="5439454" cy="3046988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2400" dirty="0">
                <a:solidFill>
                  <a:schemeClr val="tx1"/>
                </a:solidFill>
              </a:rPr>
              <a:t>Ponctuations hyperéchogènes de taille comprise entre 0,5 et quelques mm, </a:t>
            </a:r>
            <a:r>
              <a:rPr lang="fr-FR" sz="2400" b="1" dirty="0">
                <a:solidFill>
                  <a:schemeClr val="tx1"/>
                </a:solidFill>
              </a:rPr>
              <a:t>situées dans la colloïde</a:t>
            </a:r>
            <a:r>
              <a:rPr lang="fr-FR" sz="2400" dirty="0">
                <a:solidFill>
                  <a:schemeClr val="tx1"/>
                </a:solidFill>
              </a:rPr>
              <a:t>, générant un</a:t>
            </a:r>
            <a:br>
              <a:rPr lang="fr-FR" sz="2400" dirty="0">
                <a:solidFill>
                  <a:schemeClr val="tx1"/>
                </a:solidFill>
              </a:rPr>
            </a:br>
            <a:r>
              <a:rPr lang="fr-FR" sz="2400" dirty="0">
                <a:solidFill>
                  <a:schemeClr val="tx1"/>
                </a:solidFill>
              </a:rPr>
              <a:t>artéfact en queue de comète, et/ou mobiles. </a:t>
            </a:r>
          </a:p>
          <a:p>
            <a:r>
              <a:rPr lang="fr-FR" sz="2400" dirty="0">
                <a:solidFill>
                  <a:schemeClr val="tx1"/>
                </a:solidFill>
              </a:rPr>
              <a:t>Elles ne sont pas pathognomoniques de bénignité, en particulier si petites et dans la composante solide.</a:t>
            </a:r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0" y="0"/>
            <a:ext cx="12192000" cy="899996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200"/>
              <a:t>AUTRES PONCTUATIONS HYPERÉCHOGÈNES </a:t>
            </a:r>
          </a:p>
          <a:p>
            <a:pPr>
              <a:defRPr/>
            </a:pPr>
            <a:r>
              <a:rPr lang="fr-FR" sz="3200"/>
              <a:t>GRANULATIONS COLLOIDALES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0403" y="4005376"/>
            <a:ext cx="3118485" cy="280800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342440" y="4541934"/>
            <a:ext cx="5439454" cy="1633397"/>
          </a:xfrm>
          <a:prstGeom prst="rect">
            <a:avLst/>
          </a:prstGeom>
          <a:solidFill>
            <a:srgbClr val="0089BC"/>
          </a:solidFill>
          <a:ln>
            <a:noFill/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0000" tIns="46800" rIns="90000" bIns="46800" anchor="ctr">
            <a:spAutoFit/>
          </a:bodyPr>
          <a:lstStyle/>
          <a:p>
            <a:pPr algn="ctr">
              <a:buClr>
                <a:srgbClr val="FFC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2000" b="1" dirty="0">
                <a:solidFill>
                  <a:schemeClr val="tx1"/>
                </a:solidFill>
                <a:cs typeface="Lucida Sans Unicode" pitchFamily="32" charset="0"/>
              </a:rPr>
              <a:t>EU-</a:t>
            </a:r>
            <a:r>
              <a:rPr lang="fr-FR" sz="2000" b="1" dirty="0" err="1">
                <a:solidFill>
                  <a:schemeClr val="tx1"/>
                </a:solidFill>
                <a:cs typeface="Lucida Sans Unicode" pitchFamily="32" charset="0"/>
              </a:rPr>
              <a:t>TIRADS</a:t>
            </a:r>
            <a:r>
              <a:rPr lang="fr-FR" sz="2000" b="1" dirty="0">
                <a:solidFill>
                  <a:schemeClr val="tx1"/>
                </a:solidFill>
                <a:cs typeface="Lucida Sans Unicode" pitchFamily="32" charset="0"/>
              </a:rPr>
              <a:t> - R8</a:t>
            </a:r>
          </a:p>
          <a:p>
            <a:pPr algn="just">
              <a:buClr>
                <a:srgbClr val="FFC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2000" b="1" dirty="0">
                <a:solidFill>
                  <a:schemeClr val="tx1"/>
                </a:solidFill>
                <a:cs typeface="Lucida Sans Unicode" pitchFamily="32" charset="0"/>
              </a:rPr>
              <a:t>Les </a:t>
            </a:r>
            <a:r>
              <a:rPr lang="fr-FR" sz="2000" b="1" dirty="0" err="1">
                <a:solidFill>
                  <a:schemeClr val="tx1"/>
                </a:solidFill>
                <a:cs typeface="Lucida Sans Unicode" pitchFamily="32" charset="0"/>
              </a:rPr>
              <a:t>microcalcifications</a:t>
            </a:r>
            <a:r>
              <a:rPr lang="fr-FR" sz="2000" b="1" dirty="0">
                <a:solidFill>
                  <a:schemeClr val="tx1"/>
                </a:solidFill>
                <a:cs typeface="Lucida Sans Unicode" pitchFamily="32" charset="0"/>
              </a:rPr>
              <a:t> doivent être différentiées des autres ponctuations hyperéchogènes. </a:t>
            </a:r>
          </a:p>
          <a:p>
            <a:pPr algn="just">
              <a:buClr>
                <a:srgbClr val="FFC000"/>
              </a:buCl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fr-FR" sz="2000" b="1" dirty="0">
                <a:solidFill>
                  <a:schemeClr val="tx1"/>
                </a:solidFill>
                <a:cs typeface="Lucida Sans Unicode" pitchFamily="32" charset="0"/>
              </a:rPr>
              <a:t>Les ponctuations avec artéfacts en queue de comète sont évocatrices de bénignité.</a:t>
            </a:r>
          </a:p>
        </p:txBody>
      </p:sp>
    </p:spTree>
    <p:extLst>
      <p:ext uri="{BB962C8B-B14F-4D97-AF65-F5344CB8AC3E}">
        <p14:creationId xmlns:p14="http://schemas.microsoft.com/office/powerpoint/2010/main" val="413851484"/>
      </p:ext>
    </p:extLst>
  </p:cSld>
  <p:clrMapOvr>
    <a:masterClrMapping/>
  </p:clrMapOvr>
  <p:transition advTm="22136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0" y="-27384"/>
            <a:ext cx="12192000" cy="95410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fr-FR" sz="3200">
                <a:solidFill>
                  <a:schemeClr val="tx1"/>
                </a:solidFill>
                <a:cs typeface="Calibri" pitchFamily="34" charset="0"/>
              </a:rPr>
              <a:t>EU-TIRADS 5: FORTEMENT HYPOECHOGÉNE</a:t>
            </a:r>
            <a:br>
              <a:rPr lang="fr-FR" sz="2800">
                <a:solidFill>
                  <a:schemeClr val="tx1"/>
                </a:solidFill>
                <a:cs typeface="Calibri" pitchFamily="34" charset="0"/>
              </a:rPr>
            </a:br>
            <a:r>
              <a:rPr lang="fr-FR" sz="2400">
                <a:solidFill>
                  <a:schemeClr val="tx1"/>
                </a:solidFill>
              </a:rPr>
              <a:t>Sensibilité: 17-41% Spécificité: 92-100%</a:t>
            </a:r>
            <a:r>
              <a:rPr lang="fr-FR" sz="2400">
                <a:solidFill>
                  <a:schemeClr val="tx1"/>
                </a:solidFill>
                <a:cs typeface="Calibri" pitchFamily="34" charset="0"/>
              </a:rPr>
              <a:t> </a:t>
            </a:r>
          </a:p>
        </p:txBody>
      </p:sp>
      <p:grpSp>
        <p:nvGrpSpPr>
          <p:cNvPr id="3" name="Grouper 2"/>
          <p:cNvGrpSpPr>
            <a:grpSpLocks noChangeAspect="1"/>
          </p:cNvGrpSpPr>
          <p:nvPr/>
        </p:nvGrpSpPr>
        <p:grpSpPr>
          <a:xfrm>
            <a:off x="248682" y="1359138"/>
            <a:ext cx="11484000" cy="4118930"/>
            <a:chOff x="1632000" y="2132857"/>
            <a:chExt cx="8833688" cy="3168351"/>
          </a:xfrm>
        </p:grpSpPr>
        <p:pic>
          <p:nvPicPr>
            <p:cNvPr id="2" name="Image 1" descr="1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32000" y="2474354"/>
              <a:ext cx="4319985" cy="2826854"/>
            </a:xfrm>
            <a:prstGeom prst="rect">
              <a:avLst/>
            </a:prstGeom>
          </p:spPr>
        </p:pic>
        <p:sp>
          <p:nvSpPr>
            <p:cNvPr id="6" name="Flèche vers le bas 5"/>
            <p:cNvSpPr/>
            <p:nvPr/>
          </p:nvSpPr>
          <p:spPr>
            <a:xfrm>
              <a:off x="2711625" y="2852937"/>
              <a:ext cx="250825" cy="720725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7" name="Flèche vers le bas 6"/>
            <p:cNvSpPr/>
            <p:nvPr/>
          </p:nvSpPr>
          <p:spPr>
            <a:xfrm>
              <a:off x="4295801" y="2420889"/>
              <a:ext cx="250825" cy="720725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pic>
          <p:nvPicPr>
            <p:cNvPr id="4" name="Image 3" descr="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68008" y="2448280"/>
              <a:ext cx="4297680" cy="2852928"/>
            </a:xfrm>
            <a:prstGeom prst="rect">
              <a:avLst/>
            </a:prstGeom>
          </p:spPr>
        </p:pic>
        <p:sp>
          <p:nvSpPr>
            <p:cNvPr id="9" name="Flèche vers le bas 8"/>
            <p:cNvSpPr/>
            <p:nvPr/>
          </p:nvSpPr>
          <p:spPr>
            <a:xfrm rot="10800000">
              <a:off x="7248129" y="3716388"/>
              <a:ext cx="250825" cy="720725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  <p:sp>
          <p:nvSpPr>
            <p:cNvPr id="11" name="Flèche vers le bas 10"/>
            <p:cNvSpPr/>
            <p:nvPr/>
          </p:nvSpPr>
          <p:spPr>
            <a:xfrm>
              <a:off x="8976321" y="2132857"/>
              <a:ext cx="250825" cy="720725"/>
            </a:xfrm>
            <a:prstGeom prst="downArrow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>
                <a:solidFill>
                  <a:prstClr val="white"/>
                </a:solidFill>
              </a:endParaRPr>
            </a:p>
          </p:txBody>
        </p:sp>
      </p:grpSp>
      <p:sp>
        <p:nvSpPr>
          <p:cNvPr id="5" name="ZoneTexte 4"/>
          <p:cNvSpPr txBox="1"/>
          <p:nvPr/>
        </p:nvSpPr>
        <p:spPr>
          <a:xfrm>
            <a:off x="2579508" y="5755448"/>
            <a:ext cx="6798523" cy="461665"/>
          </a:xfrm>
          <a:prstGeom prst="rect">
            <a:avLst/>
          </a:prstGeom>
          <a:solidFill>
            <a:srgbClr val="0089BC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>
                <a:cs typeface="Calibri" pitchFamily="34" charset="0"/>
              </a:rPr>
              <a:t>Plus </a:t>
            </a:r>
            <a:r>
              <a:rPr lang="fr-FR" sz="2400" err="1">
                <a:cs typeface="Calibri" pitchFamily="34" charset="0"/>
              </a:rPr>
              <a:t>hypoéchogène</a:t>
            </a:r>
            <a:r>
              <a:rPr lang="fr-FR" sz="2400">
                <a:cs typeface="Calibri" pitchFamily="34" charset="0"/>
              </a:rPr>
              <a:t> que les muscles superficiels</a:t>
            </a:r>
            <a:endParaRPr lang="fr-FR" sz="2400"/>
          </a:p>
        </p:txBody>
      </p:sp>
    </p:spTree>
    <p:extLst>
      <p:ext uri="{BB962C8B-B14F-4D97-AF65-F5344CB8AC3E}">
        <p14:creationId xmlns:p14="http://schemas.microsoft.com/office/powerpoint/2010/main" val="955316903"/>
      </p:ext>
    </p:extLst>
  </p:cSld>
  <p:clrMapOvr>
    <a:masterClrMapping/>
  </p:clrMapOvr>
  <p:transition advTm="38225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14" y="249781"/>
            <a:ext cx="11664000" cy="6380272"/>
          </a:xfrm>
          <a:prstGeom prst="rect">
            <a:avLst/>
          </a:prstGeom>
          <a:solidFill>
            <a:sysClr val="window" lastClr="FFFFFF"/>
          </a:solidFill>
        </p:spPr>
      </p:pic>
    </p:spTree>
    <p:extLst>
      <p:ext uri="{BB962C8B-B14F-4D97-AF65-F5344CB8AC3E}">
        <p14:creationId xmlns:p14="http://schemas.microsoft.com/office/powerpoint/2010/main" val="45887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612"/>
    </mc:Choice>
    <mc:Fallback xmlns="">
      <p:transition spd="slow" advTm="17612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Connecteur droit 61"/>
          <p:cNvCxnSpPr/>
          <p:nvPr/>
        </p:nvCxnSpPr>
        <p:spPr>
          <a:xfrm flipH="1">
            <a:off x="3685200" y="4951474"/>
            <a:ext cx="3268" cy="39599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60"/>
          <p:cNvCxnSpPr/>
          <p:nvPr/>
        </p:nvCxnSpPr>
        <p:spPr>
          <a:xfrm flipH="1">
            <a:off x="1394490" y="4933313"/>
            <a:ext cx="3268" cy="39599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59"/>
          <p:cNvCxnSpPr/>
          <p:nvPr/>
        </p:nvCxnSpPr>
        <p:spPr>
          <a:xfrm flipH="1">
            <a:off x="2511373" y="4549685"/>
            <a:ext cx="3268" cy="39599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/>
          <p:cNvGrpSpPr/>
          <p:nvPr/>
        </p:nvGrpSpPr>
        <p:grpSpPr>
          <a:xfrm>
            <a:off x="220336" y="685031"/>
            <a:ext cx="11611778" cy="6113174"/>
            <a:chOff x="106768" y="125451"/>
            <a:chExt cx="9009441" cy="6113174"/>
          </a:xfrm>
        </p:grpSpPr>
        <p:grpSp>
          <p:nvGrpSpPr>
            <p:cNvPr id="4" name="Grouper 3"/>
            <p:cNvGrpSpPr/>
            <p:nvPr/>
          </p:nvGrpSpPr>
          <p:grpSpPr>
            <a:xfrm>
              <a:off x="106768" y="125451"/>
              <a:ext cx="9009441" cy="5552335"/>
              <a:chOff x="-357840" y="880472"/>
              <a:chExt cx="9009441" cy="5552335"/>
            </a:xfrm>
          </p:grpSpPr>
          <p:cxnSp>
            <p:nvCxnSpPr>
              <p:cNvPr id="120" name="Connecteur droit 119"/>
              <p:cNvCxnSpPr/>
              <p:nvPr/>
            </p:nvCxnSpPr>
            <p:spPr>
              <a:xfrm flipH="1">
                <a:off x="4198575" y="5017449"/>
                <a:ext cx="3268" cy="3959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Forme libre 58"/>
              <p:cNvSpPr/>
              <p:nvPr/>
            </p:nvSpPr>
            <p:spPr>
              <a:xfrm>
                <a:off x="1340945" y="2138930"/>
                <a:ext cx="108000" cy="719999"/>
              </a:xfrm>
              <a:custGeom>
                <a:avLst/>
                <a:gdLst/>
                <a:ahLst/>
                <a:cxnLst/>
                <a:rect l="0" t="0" r="0" b="0"/>
                <a:pathLst>
                  <a:path>
                    <a:moveTo>
                      <a:pt x="45720" y="0"/>
                    </a:moveTo>
                    <a:lnTo>
                      <a:pt x="45720" y="584463"/>
                    </a:lnTo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sp>
          <p:cxnSp>
            <p:nvCxnSpPr>
              <p:cNvPr id="7" name="Connecteur droit 6"/>
              <p:cNvCxnSpPr/>
              <p:nvPr/>
            </p:nvCxnSpPr>
            <p:spPr>
              <a:xfrm flipH="1">
                <a:off x="3839962" y="1339933"/>
                <a:ext cx="3268" cy="395994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Connecteur droit 9"/>
              <p:cNvCxnSpPr/>
              <p:nvPr/>
            </p:nvCxnSpPr>
            <p:spPr>
              <a:xfrm>
                <a:off x="4201843" y="3389586"/>
                <a:ext cx="0" cy="539999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Connecteur droit 14"/>
              <p:cNvCxnSpPr/>
              <p:nvPr/>
            </p:nvCxnSpPr>
            <p:spPr>
              <a:xfrm flipH="1">
                <a:off x="2139786" y="1735317"/>
                <a:ext cx="3132000" cy="3618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" name="Grouper 2"/>
              <p:cNvGrpSpPr/>
              <p:nvPr/>
            </p:nvGrpSpPr>
            <p:grpSpPr>
              <a:xfrm>
                <a:off x="-357840" y="880472"/>
                <a:ext cx="9009441" cy="5552335"/>
                <a:chOff x="-357840" y="880472"/>
                <a:chExt cx="9009441" cy="5552335"/>
              </a:xfrm>
            </p:grpSpPr>
            <p:cxnSp>
              <p:nvCxnSpPr>
                <p:cNvPr id="18" name="Connecteur droit 17"/>
                <p:cNvCxnSpPr/>
                <p:nvPr/>
              </p:nvCxnSpPr>
              <p:spPr>
                <a:xfrm flipH="1">
                  <a:off x="6043571" y="2146225"/>
                  <a:ext cx="3268" cy="3960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Connecteur droit 19"/>
                <p:cNvCxnSpPr/>
                <p:nvPr/>
              </p:nvCxnSpPr>
              <p:spPr>
                <a:xfrm flipH="1">
                  <a:off x="4193201" y="2336350"/>
                  <a:ext cx="3268" cy="143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Connecteur droit 116"/>
                <p:cNvCxnSpPr/>
                <p:nvPr/>
              </p:nvCxnSpPr>
              <p:spPr>
                <a:xfrm flipH="1">
                  <a:off x="7800453" y="2325647"/>
                  <a:ext cx="3268" cy="17999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Connecteur droit 117"/>
                <p:cNvCxnSpPr/>
                <p:nvPr/>
              </p:nvCxnSpPr>
              <p:spPr>
                <a:xfrm flipH="1">
                  <a:off x="4192352" y="2334633"/>
                  <a:ext cx="3600000" cy="361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8" name="Grouper 67"/>
                <p:cNvGrpSpPr/>
                <p:nvPr/>
              </p:nvGrpSpPr>
              <p:grpSpPr>
                <a:xfrm>
                  <a:off x="-357840" y="880472"/>
                  <a:ext cx="9009441" cy="5552335"/>
                  <a:chOff x="65485" y="879334"/>
                  <a:chExt cx="9009441" cy="6017560"/>
                </a:xfrm>
              </p:grpSpPr>
              <p:sp>
                <p:nvSpPr>
                  <p:cNvPr id="69" name="Rectangle 68"/>
                  <p:cNvSpPr/>
                  <p:nvPr/>
                </p:nvSpPr>
                <p:spPr>
                  <a:xfrm>
                    <a:off x="65485" y="956880"/>
                    <a:ext cx="8949637" cy="5770654"/>
                  </a:xfrm>
                  <a:prstGeom prst="rect">
                    <a:avLst/>
                  </a:prstGeom>
                  <a:ln>
                    <a:noFill/>
                  </a:ln>
                </p:spPr>
              </p:sp>
              <p:sp>
                <p:nvSpPr>
                  <p:cNvPr id="70" name="Forme libre 69"/>
                  <p:cNvSpPr/>
                  <p:nvPr/>
                </p:nvSpPr>
                <p:spPr>
                  <a:xfrm>
                    <a:off x="8199979" y="5203512"/>
                    <a:ext cx="91440" cy="545911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45911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1" name="Forme libre 70"/>
                  <p:cNvSpPr/>
                  <p:nvPr/>
                </p:nvSpPr>
                <p:spPr>
                  <a:xfrm>
                    <a:off x="8189654" y="3571930"/>
                    <a:ext cx="108000" cy="611999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71884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</p:sp>
              <p:sp>
                <p:nvSpPr>
                  <p:cNvPr id="73" name="Forme libre 72"/>
                  <p:cNvSpPr/>
                  <p:nvPr/>
                </p:nvSpPr>
                <p:spPr>
                  <a:xfrm>
                    <a:off x="6391741" y="5241249"/>
                    <a:ext cx="91440" cy="520747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20746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74" name="Forme libre 73"/>
                  <p:cNvSpPr/>
                  <p:nvPr/>
                </p:nvSpPr>
                <p:spPr>
                  <a:xfrm>
                    <a:off x="6402066" y="3546781"/>
                    <a:ext cx="91440" cy="609622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609622"/>
                        </a:lnTo>
                      </a:path>
                    </a:pathLst>
                  </a:cu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80000"/>
                      <a:hueOff val="0"/>
                      <a:satOff val="0"/>
                      <a:lumOff val="0"/>
                      <a:alphaOff val="0"/>
                    </a:schemeClr>
                  </a:lnRef>
                  <a:fillRef idx="0">
                    <a:scrgbClr r="0" g="0" b="0"/>
                  </a:fillRef>
                  <a:effectRef idx="0">
                    <a:schemeClr val="accent1"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tx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/>
                  <a:lstStyle/>
                  <a:p>
                    <a:endParaRPr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1" name="Forme libre 80"/>
                  <p:cNvSpPr/>
                  <p:nvPr/>
                </p:nvSpPr>
                <p:spPr>
                  <a:xfrm>
                    <a:off x="1771715" y="3569050"/>
                    <a:ext cx="91440" cy="780328"/>
                  </a:xfrm>
                  <a:custGeom>
                    <a:avLst/>
                    <a:gdLst/>
                    <a:ahLst/>
                    <a:cxnLst/>
                    <a:rect l="0" t="0" r="0" b="0"/>
                    <a:pathLst>
                      <a:path>
                        <a:moveTo>
                          <a:pt x="45720" y="0"/>
                        </a:moveTo>
                        <a:lnTo>
                          <a:pt x="45720" y="584463"/>
                        </a:lnTo>
                      </a:path>
                    </a:pathLst>
                  </a:custGeom>
                  <a:ln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/>
                  <a:lstStyle/>
                  <a:p>
                    <a:endParaRPr lang="en-US">
                      <a:solidFill>
                        <a:prstClr val="white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</a:endParaRPr>
                  </a:p>
                </p:txBody>
              </p:sp>
              <p:sp>
                <p:nvSpPr>
                  <p:cNvPr id="84" name="Forme libre 83"/>
                  <p:cNvSpPr/>
                  <p:nvPr/>
                </p:nvSpPr>
                <p:spPr>
                  <a:xfrm>
                    <a:off x="3336655" y="879334"/>
                    <a:ext cx="1882814" cy="702295"/>
                  </a:xfrm>
                  <a:custGeom>
                    <a:avLst/>
                    <a:gdLst>
                      <a:gd name="connsiteX0" fmla="*/ 0 w 1490586"/>
                      <a:gd name="connsiteY0" fmla="*/ 48461 h 484610"/>
                      <a:gd name="connsiteX1" fmla="*/ 48461 w 1490586"/>
                      <a:gd name="connsiteY1" fmla="*/ 0 h 484610"/>
                      <a:gd name="connsiteX2" fmla="*/ 1442125 w 1490586"/>
                      <a:gd name="connsiteY2" fmla="*/ 0 h 484610"/>
                      <a:gd name="connsiteX3" fmla="*/ 1490586 w 1490586"/>
                      <a:gd name="connsiteY3" fmla="*/ 48461 h 484610"/>
                      <a:gd name="connsiteX4" fmla="*/ 1490586 w 1490586"/>
                      <a:gd name="connsiteY4" fmla="*/ 436149 h 484610"/>
                      <a:gd name="connsiteX5" fmla="*/ 1442125 w 1490586"/>
                      <a:gd name="connsiteY5" fmla="*/ 484610 h 484610"/>
                      <a:gd name="connsiteX6" fmla="*/ 48461 w 1490586"/>
                      <a:gd name="connsiteY6" fmla="*/ 484610 h 484610"/>
                      <a:gd name="connsiteX7" fmla="*/ 0 w 1490586"/>
                      <a:gd name="connsiteY7" fmla="*/ 436149 h 484610"/>
                      <a:gd name="connsiteX8" fmla="*/ 0 w 1490586"/>
                      <a:gd name="connsiteY8" fmla="*/ 48461 h 4846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484610">
                        <a:moveTo>
                          <a:pt x="0" y="48461"/>
                        </a:moveTo>
                        <a:cubicBezTo>
                          <a:pt x="0" y="21697"/>
                          <a:pt x="21697" y="0"/>
                          <a:pt x="48461" y="0"/>
                        </a:cubicBezTo>
                        <a:lnTo>
                          <a:pt x="1442125" y="0"/>
                        </a:lnTo>
                        <a:cubicBezTo>
                          <a:pt x="1468889" y="0"/>
                          <a:pt x="1490586" y="21697"/>
                          <a:pt x="1490586" y="48461"/>
                        </a:cubicBezTo>
                        <a:lnTo>
                          <a:pt x="1490586" y="436149"/>
                        </a:lnTo>
                        <a:cubicBezTo>
                          <a:pt x="1490586" y="462913"/>
                          <a:pt x="1468889" y="484610"/>
                          <a:pt x="1442125" y="484610"/>
                        </a:cubicBezTo>
                        <a:lnTo>
                          <a:pt x="48461" y="484610"/>
                        </a:lnTo>
                        <a:cubicBezTo>
                          <a:pt x="21697" y="484610"/>
                          <a:pt x="0" y="462913"/>
                          <a:pt x="0" y="436149"/>
                        </a:cubicBezTo>
                        <a:lnTo>
                          <a:pt x="0" y="48461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78964" tIns="78964" rIns="78964" bIns="78964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Nodule thyroïdien*</a:t>
                    </a:r>
                  </a:p>
                </p:txBody>
              </p:sp>
              <p:sp>
                <p:nvSpPr>
                  <p:cNvPr id="86" name="Forme libre 85"/>
                  <p:cNvSpPr/>
                  <p:nvPr/>
                </p:nvSpPr>
                <p:spPr>
                  <a:xfrm>
                    <a:off x="964191" y="1325014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 moins un signe de forte suspicion</a:t>
                    </a:r>
                  </a:p>
                </p:txBody>
              </p:sp>
              <p:sp>
                <p:nvSpPr>
                  <p:cNvPr id="92" name="Forme libre 91"/>
                  <p:cNvSpPr/>
                  <p:nvPr/>
                </p:nvSpPr>
                <p:spPr>
                  <a:xfrm>
                    <a:off x="1912498" y="5789540"/>
                    <a:ext cx="1620000" cy="1107354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24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10mm </a:t>
                    </a:r>
                    <a:r>
                      <a:rPr lang="fr-FR" sz="1700" err="1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lang="fr-FR" sz="1700">
                      <a:solidFill>
                        <a:schemeClr val="bg1"/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96" name="Forme libre 95"/>
                  <p:cNvSpPr/>
                  <p:nvPr/>
                </p:nvSpPr>
                <p:spPr>
                  <a:xfrm>
                    <a:off x="3744720" y="4162837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intermédiaire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4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6-17%</a:t>
                    </a:r>
                  </a:p>
                </p:txBody>
              </p:sp>
              <p:sp>
                <p:nvSpPr>
                  <p:cNvPr id="98" name="Forme libre 97"/>
                  <p:cNvSpPr/>
                  <p:nvPr/>
                </p:nvSpPr>
                <p:spPr>
                  <a:xfrm>
                    <a:off x="3725570" y="5781012"/>
                    <a:ext cx="1692000" cy="111588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15mm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0" name="Forme libre 99"/>
                  <p:cNvSpPr/>
                  <p:nvPr/>
                </p:nvSpPr>
                <p:spPr>
                  <a:xfrm>
                    <a:off x="373801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DA247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Modérément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hypoéchogène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6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(même en partie)</a:t>
                    </a:r>
                  </a:p>
                </p:txBody>
              </p:sp>
              <p:sp>
                <p:nvSpPr>
                  <p:cNvPr id="102" name="Forme libre 101"/>
                  <p:cNvSpPr/>
                  <p:nvPr/>
                </p:nvSpPr>
                <p:spPr>
                  <a:xfrm>
                    <a:off x="5561097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 </a:t>
                    </a: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isoéchogène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 hyperéchogène</a:t>
                    </a:r>
                    <a:endParaRPr lang="en-US"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4" name="Forme libre 103"/>
                  <p:cNvSpPr/>
                  <p:nvPr/>
                </p:nvSpPr>
                <p:spPr>
                  <a:xfrm>
                    <a:off x="5574953" y="4162841"/>
                    <a:ext cx="1692000" cy="1187997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faible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3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2-4%</a:t>
                    </a:r>
                  </a:p>
                </p:txBody>
              </p:sp>
              <p:sp>
                <p:nvSpPr>
                  <p:cNvPr id="106" name="Forme libre 105"/>
                  <p:cNvSpPr/>
                  <p:nvPr/>
                </p:nvSpPr>
                <p:spPr>
                  <a:xfrm>
                    <a:off x="5561098" y="5766996"/>
                    <a:ext cx="1692000" cy="1129898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chemeClr val="accent1">
                      <a:lumMod val="60000"/>
                      <a:lumOff val="40000"/>
                    </a:scheme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Taille &gt; 20mm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endParaRPr sz="1700">
                      <a:solidFill>
                        <a:prstClr val="black">
                          <a:hueOff val="0"/>
                          <a:satOff val="0"/>
                          <a:lumOff val="0"/>
                          <a:alphaOff val="0"/>
                        </a:prstClr>
                      </a:solidFill>
                      <a:latin typeface="Arial" charset="0"/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108" name="Forme libre 107"/>
                  <p:cNvSpPr/>
                  <p:nvPr/>
                </p:nvSpPr>
                <p:spPr>
                  <a:xfrm>
                    <a:off x="7382926" y="2619271"/>
                    <a:ext cx="1692000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Anéchogène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ou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Entièrement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Spongiforme</a:t>
                    </a:r>
                  </a:p>
                </p:txBody>
              </p:sp>
              <p:sp>
                <p:nvSpPr>
                  <p:cNvPr id="110" name="Forme libre 109"/>
                  <p:cNvSpPr/>
                  <p:nvPr/>
                </p:nvSpPr>
                <p:spPr>
                  <a:xfrm>
                    <a:off x="7369071" y="4162828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Bénin</a:t>
                    </a:r>
                    <a:b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2</a:t>
                    </a:r>
                    <a:br>
                      <a:rPr lang="fr-FR" sz="2000" b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≈ 0%</a:t>
                    </a:r>
                  </a:p>
                </p:txBody>
              </p:sp>
              <p:sp>
                <p:nvSpPr>
                  <p:cNvPr id="112" name="Forme libre 111"/>
                  <p:cNvSpPr/>
                  <p:nvPr/>
                </p:nvSpPr>
                <p:spPr>
                  <a:xfrm>
                    <a:off x="7369071" y="5768438"/>
                    <a:ext cx="1692000" cy="112845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CCFFCC"/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Pas de </a:t>
                    </a:r>
                    <a:r>
                      <a:rPr lang="fr-FR" sz="1700" err="1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cytoponction</a:t>
                    </a:r>
                    <a:r>
                      <a:rPr lang="fr-FR" sz="170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sauf compression</a:t>
                    </a:r>
                  </a:p>
                </p:txBody>
              </p:sp>
              <p:sp>
                <p:nvSpPr>
                  <p:cNvPr id="114" name="Forme libre 113"/>
                  <p:cNvSpPr/>
                  <p:nvPr/>
                </p:nvSpPr>
                <p:spPr>
                  <a:xfrm>
                    <a:off x="5629585" y="1288666"/>
                    <a:ext cx="1692000" cy="94652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dirty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Aucun signe de forte suspicion</a:t>
                    </a:r>
                    <a:br>
                      <a:rPr lang="fr-FR" sz="1700" dirty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b="1" dirty="0">
                        <a:solidFill>
                          <a:prstClr val="black">
                            <a:hueOff val="0"/>
                            <a:satOff val="0"/>
                            <a:lumOff val="0"/>
                            <a:alphaOff val="0"/>
                          </a:prstClr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PARTIE SOLIDE</a:t>
                    </a:r>
                  </a:p>
                </p:txBody>
              </p:sp>
              <p:sp>
                <p:nvSpPr>
                  <p:cNvPr id="88" name="Forme libre 87"/>
                  <p:cNvSpPr/>
                  <p:nvPr/>
                </p:nvSpPr>
                <p:spPr>
                  <a:xfrm>
                    <a:off x="483685" y="2634287"/>
                    <a:ext cx="2647552" cy="1170492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25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Forme: plus épais que large/long</a:t>
                    </a:r>
                    <a:b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Contours irréguliers</a:t>
                    </a:r>
                    <a:b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Microcalcifications</a:t>
                    </a:r>
                    <a:b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 dirty="0" err="1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Hypoéchogénicité</a:t>
                    </a:r>
                    <a:r>
                      <a:rPr lang="fr-FR" sz="1700" dirty="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 marquée</a:t>
                    </a:r>
                  </a:p>
                </p:txBody>
              </p:sp>
              <p:sp>
                <p:nvSpPr>
                  <p:cNvPr id="90" name="Forme libre 89"/>
                  <p:cNvSpPr/>
                  <p:nvPr/>
                </p:nvSpPr>
                <p:spPr>
                  <a:xfrm>
                    <a:off x="964526" y="4179979"/>
                    <a:ext cx="1692000" cy="1187996"/>
                  </a:xfrm>
                  <a:custGeom>
                    <a:avLst/>
                    <a:gdLst>
                      <a:gd name="connsiteX0" fmla="*/ 0 w 1490586"/>
                      <a:gd name="connsiteY0" fmla="*/ 94652 h 946522"/>
                      <a:gd name="connsiteX1" fmla="*/ 94652 w 1490586"/>
                      <a:gd name="connsiteY1" fmla="*/ 0 h 946522"/>
                      <a:gd name="connsiteX2" fmla="*/ 1395934 w 1490586"/>
                      <a:gd name="connsiteY2" fmla="*/ 0 h 946522"/>
                      <a:gd name="connsiteX3" fmla="*/ 1490586 w 1490586"/>
                      <a:gd name="connsiteY3" fmla="*/ 94652 h 946522"/>
                      <a:gd name="connsiteX4" fmla="*/ 1490586 w 1490586"/>
                      <a:gd name="connsiteY4" fmla="*/ 851870 h 946522"/>
                      <a:gd name="connsiteX5" fmla="*/ 1395934 w 1490586"/>
                      <a:gd name="connsiteY5" fmla="*/ 946522 h 946522"/>
                      <a:gd name="connsiteX6" fmla="*/ 94652 w 1490586"/>
                      <a:gd name="connsiteY6" fmla="*/ 946522 h 946522"/>
                      <a:gd name="connsiteX7" fmla="*/ 0 w 1490586"/>
                      <a:gd name="connsiteY7" fmla="*/ 851870 h 946522"/>
                      <a:gd name="connsiteX8" fmla="*/ 0 w 1490586"/>
                      <a:gd name="connsiteY8" fmla="*/ 94652 h 9465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90586" h="946522">
                        <a:moveTo>
                          <a:pt x="0" y="94652"/>
                        </a:moveTo>
                        <a:cubicBezTo>
                          <a:pt x="0" y="42377"/>
                          <a:pt x="42377" y="0"/>
                          <a:pt x="94652" y="0"/>
                        </a:cubicBezTo>
                        <a:lnTo>
                          <a:pt x="1395934" y="0"/>
                        </a:lnTo>
                        <a:cubicBezTo>
                          <a:pt x="1448209" y="0"/>
                          <a:pt x="1490586" y="42377"/>
                          <a:pt x="1490586" y="94652"/>
                        </a:cubicBezTo>
                        <a:lnTo>
                          <a:pt x="1490586" y="851870"/>
                        </a:lnTo>
                        <a:cubicBezTo>
                          <a:pt x="1490586" y="904145"/>
                          <a:pt x="1448209" y="946522"/>
                          <a:pt x="1395934" y="946522"/>
                        </a:cubicBezTo>
                        <a:lnTo>
                          <a:pt x="94652" y="946522"/>
                        </a:lnTo>
                        <a:cubicBezTo>
                          <a:pt x="42377" y="946522"/>
                          <a:pt x="0" y="904145"/>
                          <a:pt x="0" y="851870"/>
                        </a:cubicBezTo>
                        <a:lnTo>
                          <a:pt x="0" y="94652"/>
                        </a:lnTo>
                        <a:close/>
                      </a:path>
                    </a:pathLst>
                  </a:custGeom>
                  <a:solidFill>
                    <a:srgbClr val="FF0000">
                      <a:alpha val="25000"/>
                    </a:srgbClr>
                  </a:solidFill>
                </p:spPr>
                <p:style>
                  <a:lnRef idx="1">
                    <a:schemeClr val="accent1">
                      <a:hueOff val="0"/>
                      <a:satOff val="0"/>
                      <a:lumOff val="0"/>
                      <a:alphaOff val="0"/>
                    </a:schemeClr>
                  </a:lnRef>
                  <a:fillRef idx="1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fillRef>
                  <a:effectRef idx="2">
                    <a:schemeClr val="lt1">
                      <a:alpha val="90000"/>
                      <a:hueOff val="0"/>
                      <a:satOff val="0"/>
                      <a:lumOff val="0"/>
                      <a:alphaOff val="0"/>
                    </a:schemeClr>
                  </a:effectRef>
                  <a:fontRef idx="minor">
                    <a:schemeClr val="dk1">
                      <a:hueOff val="0"/>
                      <a:satOff val="0"/>
                      <a:lumOff val="0"/>
                      <a:alphaOff val="0"/>
                    </a:schemeClr>
                  </a:fontRef>
                </p:style>
                <p:txBody>
                  <a:bodyPr spcFirstLastPara="0" vert="horz" wrap="square" lIns="92493" tIns="92493" rIns="92493" bIns="92493" numCol="1" spcCol="1270" anchor="ctr" anchorCtr="0">
                    <a:noAutofit/>
                  </a:bodyPr>
                  <a:lstStyle/>
                  <a:p>
                    <a:pPr algn="ctr" defTabSz="755650">
                      <a:lnSpc>
                        <a:spcPct val="90000"/>
                      </a:lnSpc>
                      <a:spcBef>
                        <a:spcPct val="0"/>
                      </a:spcBef>
                      <a:spcAft>
                        <a:spcPct val="35000"/>
                      </a:spcAft>
                    </a:pPr>
                    <a:r>
                      <a:rPr lang="fr-FR" sz="17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 élevé</a:t>
                    </a:r>
                    <a:br>
                      <a:rPr lang="fr-FR" sz="17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2000" b="1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EU-TIRADS 5</a:t>
                    </a:r>
                    <a:br>
                      <a:rPr lang="fr-FR" sz="2000" b="1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</a:br>
                    <a:r>
                      <a:rPr lang="fr-FR" sz="1700">
                        <a:solidFill>
                          <a:schemeClr val="bg1"/>
                        </a:solidFill>
                        <a:latin typeface="Arial" charset="0"/>
                        <a:ea typeface="Arial" charset="0"/>
                        <a:cs typeface="Arial" charset="0"/>
                      </a:rPr>
                      <a:t>Risque: 26-87%</a:t>
                    </a:r>
                  </a:p>
                </p:txBody>
              </p:sp>
            </p:grpSp>
          </p:grpSp>
        </p:grpSp>
        <p:sp>
          <p:nvSpPr>
            <p:cNvPr id="2" name="ZoneTexte 1"/>
            <p:cNvSpPr txBox="1"/>
            <p:nvPr/>
          </p:nvSpPr>
          <p:spPr>
            <a:xfrm>
              <a:off x="605972" y="5869293"/>
              <a:ext cx="81730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solidFill>
                    <a:prstClr val="black"/>
                  </a:solidFill>
                </a:rPr>
                <a:t>*</a:t>
              </a:r>
              <a:r>
                <a:rPr lang="fr-FR" err="1">
                  <a:solidFill>
                    <a:prstClr val="black"/>
                  </a:solidFill>
                </a:rPr>
                <a:t>Cytoponction</a:t>
              </a:r>
              <a:r>
                <a:rPr lang="fr-FR">
                  <a:solidFill>
                    <a:prstClr val="black"/>
                  </a:solidFill>
                </a:rPr>
                <a:t> obligatoire si ganglion suspect associé (ganglion + nodule)</a:t>
              </a:r>
            </a:p>
          </p:txBody>
        </p:sp>
      </p:grpSp>
      <p:sp>
        <p:nvSpPr>
          <p:cNvPr id="55" name="Forme libre 54"/>
          <p:cNvSpPr/>
          <p:nvPr/>
        </p:nvSpPr>
        <p:spPr>
          <a:xfrm>
            <a:off x="379242" y="5215625"/>
            <a:ext cx="2088000" cy="1021743"/>
          </a:xfrm>
          <a:custGeom>
            <a:avLst/>
            <a:gdLst>
              <a:gd name="connsiteX0" fmla="*/ 0 w 1490586"/>
              <a:gd name="connsiteY0" fmla="*/ 94652 h 946522"/>
              <a:gd name="connsiteX1" fmla="*/ 94652 w 1490586"/>
              <a:gd name="connsiteY1" fmla="*/ 0 h 946522"/>
              <a:gd name="connsiteX2" fmla="*/ 1395934 w 1490586"/>
              <a:gd name="connsiteY2" fmla="*/ 0 h 946522"/>
              <a:gd name="connsiteX3" fmla="*/ 1490586 w 1490586"/>
              <a:gd name="connsiteY3" fmla="*/ 94652 h 946522"/>
              <a:gd name="connsiteX4" fmla="*/ 1490586 w 1490586"/>
              <a:gd name="connsiteY4" fmla="*/ 851870 h 946522"/>
              <a:gd name="connsiteX5" fmla="*/ 1395934 w 1490586"/>
              <a:gd name="connsiteY5" fmla="*/ 946522 h 946522"/>
              <a:gd name="connsiteX6" fmla="*/ 94652 w 1490586"/>
              <a:gd name="connsiteY6" fmla="*/ 946522 h 946522"/>
              <a:gd name="connsiteX7" fmla="*/ 0 w 1490586"/>
              <a:gd name="connsiteY7" fmla="*/ 851870 h 946522"/>
              <a:gd name="connsiteX8" fmla="*/ 0 w 1490586"/>
              <a:gd name="connsiteY8" fmla="*/ 94652 h 94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90586" h="946522">
                <a:moveTo>
                  <a:pt x="0" y="94652"/>
                </a:moveTo>
                <a:cubicBezTo>
                  <a:pt x="0" y="42377"/>
                  <a:pt x="42377" y="0"/>
                  <a:pt x="94652" y="0"/>
                </a:cubicBezTo>
                <a:lnTo>
                  <a:pt x="1395934" y="0"/>
                </a:lnTo>
                <a:cubicBezTo>
                  <a:pt x="1448209" y="0"/>
                  <a:pt x="1490586" y="42377"/>
                  <a:pt x="1490586" y="94652"/>
                </a:cubicBezTo>
                <a:lnTo>
                  <a:pt x="1490586" y="851870"/>
                </a:lnTo>
                <a:cubicBezTo>
                  <a:pt x="1490586" y="904145"/>
                  <a:pt x="1448209" y="946522"/>
                  <a:pt x="1395934" y="946522"/>
                </a:cubicBezTo>
                <a:lnTo>
                  <a:pt x="94652" y="946522"/>
                </a:lnTo>
                <a:cubicBezTo>
                  <a:pt x="42377" y="946522"/>
                  <a:pt x="0" y="904145"/>
                  <a:pt x="0" y="851870"/>
                </a:cubicBezTo>
                <a:lnTo>
                  <a:pt x="0" y="94652"/>
                </a:lnTo>
                <a:close/>
              </a:path>
            </a:pathLst>
          </a:custGeom>
          <a:solidFill>
            <a:srgbClr val="FF0000">
              <a:alpha val="25000"/>
            </a:srgbClr>
          </a:solidFill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2493" tIns="92493" rIns="92493" bIns="92493" numCol="1" spcCol="1270" anchor="ctr" anchorCtr="0">
            <a:noAutofit/>
          </a:bodyPr>
          <a:lstStyle/>
          <a:p>
            <a:pPr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fr-FR" sz="1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Taille </a:t>
            </a:r>
            <a:r>
              <a:rPr sz="1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≤ 10mm</a:t>
            </a:r>
            <a:br>
              <a:rPr lang="fr-FR" sz="1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fr-FR" sz="17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Cytoponction ou surveillance active</a:t>
            </a:r>
            <a:endParaRPr sz="170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6" name="Forme libre 55"/>
          <p:cNvSpPr/>
          <p:nvPr/>
        </p:nvSpPr>
        <p:spPr>
          <a:xfrm>
            <a:off x="3320987" y="1925406"/>
            <a:ext cx="4510875" cy="45880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359164"/>
                </a:lnTo>
                <a:lnTo>
                  <a:pt x="4510875" y="359164"/>
                </a:lnTo>
                <a:lnTo>
                  <a:pt x="4510875" y="49725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cxnSp>
        <p:nvCxnSpPr>
          <p:cNvPr id="57" name="Connecteur droit 56"/>
          <p:cNvCxnSpPr/>
          <p:nvPr/>
        </p:nvCxnSpPr>
        <p:spPr>
          <a:xfrm flipH="1" flipV="1">
            <a:off x="1399088" y="4946561"/>
            <a:ext cx="2304000" cy="7982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-458382" y="664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7" name="Titre 1"/>
          <p:cNvSpPr txBox="1">
            <a:spLocks/>
          </p:cNvSpPr>
          <p:nvPr/>
        </p:nvSpPr>
        <p:spPr>
          <a:xfrm>
            <a:off x="0" y="1"/>
            <a:ext cx="12192000" cy="546459"/>
          </a:xfrm>
          <a:prstGeom prst="rect">
            <a:avLst/>
          </a:prstGeom>
          <a:solidFill>
            <a:srgbClr val="0089BC"/>
          </a:solidFill>
          <a:ln w="9525" cap="flat" cmpd="sng" algn="ctr">
            <a:noFill/>
            <a:prstDash val="soli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36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SCORE </a:t>
            </a:r>
            <a:r>
              <a:rPr sz="3600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EU-TIRADS</a:t>
            </a:r>
          </a:p>
        </p:txBody>
      </p:sp>
    </p:spTree>
    <p:extLst>
      <p:ext uri="{BB962C8B-B14F-4D97-AF65-F5344CB8AC3E}">
        <p14:creationId xmlns:p14="http://schemas.microsoft.com/office/powerpoint/2010/main" val="163536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20"/>
    </mc:Choice>
    <mc:Fallback xmlns="">
      <p:transition spd="slow" advTm="5742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1.png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594" y="1412776"/>
            <a:ext cx="5040000" cy="4037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4579" name="Picture 3" descr="J:\12C1159BR\I20120302104019031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275" y="1412768"/>
            <a:ext cx="5040000" cy="4073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cxnSp>
        <p:nvCxnSpPr>
          <p:cNvPr id="3" name="Connecteur droit 2"/>
          <p:cNvCxnSpPr/>
          <p:nvPr/>
        </p:nvCxnSpPr>
        <p:spPr>
          <a:xfrm>
            <a:off x="3863752" y="2492896"/>
            <a:ext cx="72008" cy="1152128"/>
          </a:xfrm>
          <a:prstGeom prst="line">
            <a:avLst/>
          </a:prstGeom>
          <a:ln w="254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2211362" y="5596255"/>
            <a:ext cx="2160463" cy="457200"/>
          </a:xfrm>
          <a:prstGeom prst="rect">
            <a:avLst/>
          </a:prstGeom>
          <a:solidFill>
            <a:srgbClr val="0089BC"/>
          </a:solidFill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cs typeface="Calibri"/>
              </a:rPr>
              <a:t>LONGITUDINAL</a:t>
            </a:r>
            <a:endParaRPr lang="fr-FR">
              <a:cs typeface="Calibri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7452362" y="5584207"/>
            <a:ext cx="2409825" cy="455612"/>
          </a:xfrm>
          <a:prstGeom prst="rect">
            <a:avLst/>
          </a:prstGeom>
          <a:solidFill>
            <a:srgbClr val="0089BC"/>
          </a:solidFill>
          <a:ln w="9525">
            <a:noFill/>
            <a:round/>
            <a:headEnd/>
            <a:tailEnd/>
          </a:ln>
        </p:spPr>
        <p:txBody>
          <a:bodyPr wrap="none" lIns="90000" tIns="45000" rIns="90000" bIns="45000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2000">
                <a:cs typeface="Calibri"/>
              </a:rPr>
              <a:t>TRANSVERSAL</a:t>
            </a:r>
          </a:p>
        </p:txBody>
      </p:sp>
      <p:sp>
        <p:nvSpPr>
          <p:cNvPr id="10" name="Titre 1"/>
          <p:cNvSpPr txBox="1">
            <a:spLocks/>
          </p:cNvSpPr>
          <p:nvPr/>
        </p:nvSpPr>
        <p:spPr>
          <a:xfrm>
            <a:off x="0" y="1"/>
            <a:ext cx="12192000" cy="106268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>
              <a:defRPr/>
            </a:pPr>
            <a:r>
              <a:rPr lang="fr-FR" sz="3600">
                <a:solidFill>
                  <a:schemeClr val="tx1"/>
                </a:solidFill>
              </a:rPr>
              <a:t>EU-TIRADS 2, 3 et 4: FORME HARMONIEUSE, RÉGULIÈRE</a:t>
            </a:r>
          </a:p>
          <a:p>
            <a:pPr marL="0" lvl="1" algn="ctr">
              <a:defRPr/>
            </a:pPr>
            <a:r>
              <a:rPr lang="fr-FR" sz="3600">
                <a:solidFill>
                  <a:schemeClr val="tx1"/>
                </a:solidFill>
              </a:rPr>
              <a:t>Plus long et large qu’épais</a:t>
            </a:r>
            <a:endParaRPr lang="fr-FR" sz="3200">
              <a:solidFill>
                <a:schemeClr val="tx1"/>
              </a:solidFill>
            </a:endParaRPr>
          </a:p>
        </p:txBody>
      </p:sp>
      <p:sp>
        <p:nvSpPr>
          <p:cNvPr id="11" name="Double flèche horizontale 10"/>
          <p:cNvSpPr/>
          <p:nvPr/>
        </p:nvSpPr>
        <p:spPr>
          <a:xfrm>
            <a:off x="1923530" y="3995111"/>
            <a:ext cx="3077095" cy="552460"/>
          </a:xfrm>
          <a:prstGeom prst="leftRight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LONGUEUR</a:t>
            </a:r>
          </a:p>
        </p:txBody>
      </p:sp>
      <p:sp>
        <p:nvSpPr>
          <p:cNvPr id="12" name="Double flèche horizontale 11"/>
          <p:cNvSpPr/>
          <p:nvPr/>
        </p:nvSpPr>
        <p:spPr>
          <a:xfrm rot="20130484">
            <a:off x="7147376" y="1802201"/>
            <a:ext cx="2535940" cy="525161"/>
          </a:xfrm>
          <a:prstGeom prst="leftRight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tx1"/>
                </a:solidFill>
              </a:rPr>
              <a:t>LARGEUR</a:t>
            </a:r>
          </a:p>
        </p:txBody>
      </p:sp>
      <p:sp>
        <p:nvSpPr>
          <p:cNvPr id="14" name="Double flèche verticale 13"/>
          <p:cNvSpPr/>
          <p:nvPr/>
        </p:nvSpPr>
        <p:spPr>
          <a:xfrm>
            <a:off x="1357280" y="2371729"/>
            <a:ext cx="484632" cy="2126994"/>
          </a:xfrm>
          <a:prstGeom prst="upDown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tx1"/>
                </a:solidFill>
              </a:rPr>
              <a:t>EPAISSEUR</a:t>
            </a:r>
          </a:p>
        </p:txBody>
      </p:sp>
      <p:sp>
        <p:nvSpPr>
          <p:cNvPr id="15" name="Double flèche verticale 14"/>
          <p:cNvSpPr/>
          <p:nvPr/>
        </p:nvSpPr>
        <p:spPr>
          <a:xfrm rot="20347477">
            <a:off x="6981804" y="2743209"/>
            <a:ext cx="484632" cy="2193669"/>
          </a:xfrm>
          <a:prstGeom prst="upDownArrow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>
                <a:solidFill>
                  <a:schemeClr val="tx1"/>
                </a:solidFill>
              </a:rPr>
              <a:t>EPAISSEUR</a:t>
            </a:r>
          </a:p>
        </p:txBody>
      </p:sp>
    </p:spTree>
    <p:extLst>
      <p:ext uri="{BB962C8B-B14F-4D97-AF65-F5344CB8AC3E}">
        <p14:creationId xmlns:p14="http://schemas.microsoft.com/office/powerpoint/2010/main" val="123888583"/>
      </p:ext>
    </p:extLst>
  </p:cSld>
  <p:clrMapOvr>
    <a:masterClrMapping/>
  </p:clrMapOvr>
  <p:transition advTm="24909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-27384"/>
            <a:ext cx="12192000" cy="828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algn="ctr"/>
            <a:r>
              <a:rPr lang="fr-FR" sz="4000">
                <a:solidFill>
                  <a:schemeClr val="tx1"/>
                </a:solidFill>
              </a:rPr>
              <a:t>EU-TIRADS 2, 3 et 4: CONTOURS RÉGULIERS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64508" y="1184031"/>
            <a:ext cx="8064000" cy="535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5526"/>
      </p:ext>
    </p:extLst>
  </p:cSld>
  <p:clrMapOvr>
    <a:masterClrMapping/>
  </p:clrMapOvr>
  <p:transition advTm="6045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 txBox="1">
            <a:spLocks/>
          </p:cNvSpPr>
          <p:nvPr/>
        </p:nvSpPr>
        <p:spPr>
          <a:xfrm>
            <a:off x="0" y="-3"/>
            <a:ext cx="12192000" cy="1340771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defRPr/>
            </a:pPr>
            <a:r>
              <a:rPr lang="fr-FR" sz="3500" b="1"/>
              <a:t>EU-TIRADS 4: RISQUE INTERMÉDIAIRE</a:t>
            </a:r>
          </a:p>
          <a:p>
            <a:pPr>
              <a:spcBef>
                <a:spcPts val="0"/>
              </a:spcBef>
              <a:defRPr/>
            </a:pPr>
            <a:r>
              <a:rPr lang="fr-FR" sz="3100"/>
              <a:t>MODÉRÉMENT HYPOÉCHOGÈNE, MÊME PARTIELLEMENT</a:t>
            </a:r>
            <a:endParaRPr lang="fr-FR" sz="2200"/>
          </a:p>
        </p:txBody>
      </p:sp>
      <p:pic>
        <p:nvPicPr>
          <p:cNvPr id="12" name="Image 11" descr="1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009" y="1479554"/>
            <a:ext cx="4247997" cy="2415368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00" y="3970729"/>
            <a:ext cx="6372000" cy="2799730"/>
          </a:xfrm>
          <a:prstGeom prst="rect">
            <a:avLst/>
          </a:prstGeom>
        </p:spPr>
      </p:pic>
      <p:sp>
        <p:nvSpPr>
          <p:cNvPr id="13" name="Flèche vers le bas 12"/>
          <p:cNvSpPr/>
          <p:nvPr/>
        </p:nvSpPr>
        <p:spPr>
          <a:xfrm flipV="1">
            <a:off x="3856086" y="4997878"/>
            <a:ext cx="250825" cy="720725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sp>
        <p:nvSpPr>
          <p:cNvPr id="14" name="Flèche vers le bas 13"/>
          <p:cNvSpPr/>
          <p:nvPr/>
        </p:nvSpPr>
        <p:spPr>
          <a:xfrm flipV="1">
            <a:off x="7464153" y="5032491"/>
            <a:ext cx="250825" cy="720725"/>
          </a:xfrm>
          <a:prstGeom prst="downArrow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solidFill>
                <a:prstClr val="white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0927" y="1491278"/>
            <a:ext cx="4248000" cy="240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167902"/>
      </p:ext>
    </p:extLst>
  </p:cSld>
  <p:clrMapOvr>
    <a:masterClrMapping/>
  </p:clrMapOvr>
  <p:transition advTm="19441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0" y="-5146"/>
            <a:ext cx="12192000" cy="113156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4100" b="1">
                <a:cs typeface="Calibri" pitchFamily="34" charset="0"/>
              </a:rPr>
              <a:t>EU-TIRADS 3: RISQUE FAIBLE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400">
                <a:cs typeface="Calibri" pitchFamily="34" charset="0"/>
              </a:rPr>
              <a:t>ISOECHOGENE ou HYPERÉCHOGÈNE en TOTALITE</a:t>
            </a:r>
          </a:p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fr-FR" sz="3400">
                <a:cs typeface="Calibri" pitchFamily="34" charset="0"/>
              </a:rPr>
              <a:t>DEUX SOUS-CATEGORIES: NODULE ET AMAS NODULAIRE</a:t>
            </a:r>
          </a:p>
        </p:txBody>
      </p:sp>
      <p:pic>
        <p:nvPicPr>
          <p:cNvPr id="1026" name="Picture 2" descr="E:\EPU\2016\2016 ETA GUIDELINES\DRAFTS\FINAL PICTURES\FIGURE 4.jpg"/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73450" y="1242436"/>
            <a:ext cx="7888287" cy="27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Convert\17C130BR\I201701061238099930001.jpg"/>
          <p:cNvPicPr>
            <a:picLocks noChangeAspect="1" noChangeArrowheads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554" y="4239987"/>
            <a:ext cx="4320000" cy="226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3099" y="4239987"/>
            <a:ext cx="4320000" cy="2268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45898"/>
      </p:ext>
    </p:extLst>
  </p:cSld>
  <p:clrMapOvr>
    <a:masterClrMapping/>
  </p:clrMapOvr>
  <p:transition advTm="15171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0" y="1"/>
            <a:ext cx="12192000" cy="96035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>
                <a:latin typeface="Calibri" pitchFamily="34" charset="0"/>
              </a:rPr>
              <a:t>EU-TIRADS 3: AMAS NODULAIRE ISOECHOGÈNE</a:t>
            </a:r>
          </a:p>
        </p:txBody>
      </p:sp>
      <p:pic>
        <p:nvPicPr>
          <p:cNvPr id="4" name="Image 3" descr="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9498" y="1316868"/>
            <a:ext cx="9071999" cy="506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627910"/>
      </p:ext>
    </p:extLst>
  </p:cSld>
  <p:clrMapOvr>
    <a:masterClrMapping/>
  </p:clrMapOvr>
  <p:transition advTm="10356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1703512" y="851568"/>
            <a:ext cx="4478400" cy="3096344"/>
            <a:chOff x="397952" y="1124743"/>
            <a:chExt cx="3662952" cy="2532550"/>
          </a:xfrm>
        </p:grpSpPr>
        <p:pic>
          <p:nvPicPr>
            <p:cNvPr id="9" name="Image 8" descr="1.png"/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7952" y="1124743"/>
              <a:ext cx="3662952" cy="252148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5" name="ZoneTexte 4"/>
            <p:cNvSpPr txBox="1"/>
            <p:nvPr/>
          </p:nvSpPr>
          <p:spPr>
            <a:xfrm>
              <a:off x="1634464" y="3355210"/>
              <a:ext cx="1215619" cy="302083"/>
            </a:xfrm>
            <a:prstGeom prst="rect">
              <a:avLst/>
            </a:prstGeom>
            <a:solidFill>
              <a:srgbClr val="0089B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KYSTE SIMPLE</a:t>
              </a:r>
            </a:p>
          </p:txBody>
        </p:sp>
      </p:grpSp>
      <p:grpSp>
        <p:nvGrpSpPr>
          <p:cNvPr id="3" name="Grouper 2"/>
          <p:cNvGrpSpPr>
            <a:grpSpLocks noChangeAspect="1"/>
          </p:cNvGrpSpPr>
          <p:nvPr/>
        </p:nvGrpSpPr>
        <p:grpSpPr>
          <a:xfrm>
            <a:off x="6343774" y="1952074"/>
            <a:ext cx="4320000" cy="4044819"/>
            <a:chOff x="4885510" y="1936098"/>
            <a:chExt cx="3430906" cy="3212364"/>
          </a:xfrm>
        </p:grpSpPr>
        <p:pic>
          <p:nvPicPr>
            <p:cNvPr id="10" name="Image 9" descr="1.png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5510" y="1936098"/>
              <a:ext cx="3430906" cy="2448000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4970519" y="4415160"/>
              <a:ext cx="3260895" cy="733302"/>
            </a:xfrm>
            <a:prstGeom prst="rect">
              <a:avLst/>
            </a:prstGeom>
            <a:solidFill>
              <a:srgbClr val="0089BC"/>
            </a:solidFill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NODULE SPONGIFORME</a:t>
              </a:r>
              <a:br>
                <a:rPr lang="fr-FR">
                  <a:solidFill>
                    <a:schemeClr val="tx1"/>
                  </a:solidFill>
                </a:rPr>
              </a:br>
              <a:r>
                <a:rPr lang="fr-FR">
                  <a:solidFill>
                    <a:schemeClr val="tx1"/>
                  </a:solidFill>
                </a:rPr>
                <a:t>Logettes </a:t>
              </a:r>
              <a:r>
                <a:rPr lang="fr-FR" err="1">
                  <a:solidFill>
                    <a:schemeClr val="tx1"/>
                  </a:solidFill>
                </a:rPr>
                <a:t>microkystiques</a:t>
              </a:r>
              <a:r>
                <a:rPr lang="fr-FR">
                  <a:solidFill>
                    <a:schemeClr val="tx1"/>
                  </a:solidFill>
                </a:rPr>
                <a:t> &gt; 75% du volume</a:t>
              </a:r>
              <a:br>
                <a:rPr lang="fr-FR">
                  <a:solidFill>
                    <a:schemeClr val="tx1"/>
                  </a:solidFill>
                </a:rPr>
              </a:br>
              <a:r>
                <a:rPr lang="fr-FR" sz="1600">
                  <a:solidFill>
                    <a:schemeClr val="tx1"/>
                  </a:solidFill>
                </a:rPr>
                <a:t>Kim JY, </a:t>
              </a:r>
              <a:r>
                <a:rPr lang="fr-FR" sz="1600" err="1">
                  <a:solidFill>
                    <a:schemeClr val="tx1"/>
                  </a:solidFill>
                </a:rPr>
                <a:t>Ultrasonography</a:t>
              </a:r>
              <a:r>
                <a:rPr lang="fr-FR" sz="1600">
                  <a:solidFill>
                    <a:schemeClr val="tx1"/>
                  </a:solidFill>
                </a:rPr>
                <a:t> 2015</a:t>
              </a:r>
            </a:p>
          </p:txBody>
        </p:sp>
      </p:grpSp>
      <p:sp>
        <p:nvSpPr>
          <p:cNvPr id="12" name="Titre 1"/>
          <p:cNvSpPr txBox="1">
            <a:spLocks/>
          </p:cNvSpPr>
          <p:nvPr/>
        </p:nvSpPr>
        <p:spPr>
          <a:xfrm>
            <a:off x="0" y="-27384"/>
            <a:ext cx="12192000" cy="859973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500" b="1">
                <a:latin typeface="Calibri" pitchFamily="34" charset="0"/>
              </a:rPr>
              <a:t>EU-TIRADS 2: BÉNIN</a:t>
            </a:r>
          </a:p>
          <a:p>
            <a:r>
              <a:rPr lang="fr-FR" sz="3000">
                <a:latin typeface="Calibri" pitchFamily="34" charset="0"/>
              </a:rPr>
              <a:t>2 SOUS-CATEGORIES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4417" y="3962768"/>
            <a:ext cx="4428000" cy="2719838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744417" y="6427578"/>
            <a:ext cx="4428000" cy="369332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chemeClr val="tx1"/>
                </a:solidFill>
              </a:rPr>
              <a:t>KYSTE SIMPLE  AVEC SEDIMENT AVASCULAIRE</a:t>
            </a:r>
          </a:p>
        </p:txBody>
      </p:sp>
    </p:spTree>
    <p:extLst>
      <p:ext uri="{BB962C8B-B14F-4D97-AF65-F5344CB8AC3E}">
        <p14:creationId xmlns:p14="http://schemas.microsoft.com/office/powerpoint/2010/main" val="168768548"/>
      </p:ext>
    </p:extLst>
  </p:cSld>
  <p:clrMapOvr>
    <a:masterClrMapping/>
  </p:clrMapOvr>
  <p:transition advTm="4588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2D73C7-65D9-344D-8CE5-837AFAC84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fr-FR" dirty="0">
                <a:solidFill>
                  <a:schemeClr val="bg1"/>
                </a:solidFill>
              </a:rPr>
              <a:t>CAS CLINIQUES</a:t>
            </a:r>
          </a:p>
        </p:txBody>
      </p:sp>
    </p:spTree>
    <p:extLst>
      <p:ext uri="{BB962C8B-B14F-4D97-AF65-F5344CB8AC3E}">
        <p14:creationId xmlns:p14="http://schemas.microsoft.com/office/powerpoint/2010/main" val="2396903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_202201050905319270006.mp4" descr="7_202201050905319270006.mp4">
            <a:hlinkClick r:id="" action="ppaction://media"/>
            <a:extLst>
              <a:ext uri="{FF2B5EF4-FFF2-40B4-BE49-F238E27FC236}">
                <a16:creationId xmlns:a16="http://schemas.microsoft.com/office/drawing/2014/main" id="{26EF7137-F19C-634B-BFB5-E8F9BA3F72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479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_202107271657352180008.mp4" descr="4_202107271657352180008.mp4">
            <a:hlinkClick r:id="" action="ppaction://media"/>
            <a:extLst>
              <a:ext uri="{FF2B5EF4-FFF2-40B4-BE49-F238E27FC236}">
                <a16:creationId xmlns:a16="http://schemas.microsoft.com/office/drawing/2014/main" id="{30D6F385-7ACC-CA42-A7B2-444B63EB6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227091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166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1475" y="1212056"/>
            <a:ext cx="11401425" cy="5328592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Acronyme de </a:t>
            </a:r>
            <a:r>
              <a:rPr lang="en-US" dirty="0">
                <a:solidFill>
                  <a:schemeClr val="bg1"/>
                </a:solidFill>
              </a:rPr>
              <a:t>European Thyroid Imaging-Reporting and Data System</a:t>
            </a:r>
          </a:p>
          <a:p>
            <a:r>
              <a:rPr lang="en-US" dirty="0">
                <a:solidFill>
                  <a:schemeClr val="bg1"/>
                </a:solidFill>
              </a:rPr>
              <a:t>Guidelines 2017 de </a:t>
            </a:r>
            <a:r>
              <a:rPr lang="en-US" dirty="0" err="1">
                <a:solidFill>
                  <a:schemeClr val="bg1"/>
                </a:solidFill>
              </a:rPr>
              <a:t>l’European</a:t>
            </a:r>
            <a:r>
              <a:rPr lang="en-US" dirty="0">
                <a:solidFill>
                  <a:schemeClr val="bg1"/>
                </a:solidFill>
              </a:rPr>
              <a:t> Thyroid Association</a:t>
            </a:r>
            <a:br>
              <a:rPr lang="en-US" dirty="0">
                <a:solidFill>
                  <a:schemeClr val="bg1"/>
                </a:solidFill>
              </a:rPr>
            </a:br>
            <a:endParaRPr lang="en-US" sz="1600" dirty="0">
              <a:solidFill>
                <a:schemeClr val="bg1"/>
              </a:solidFill>
            </a:endParaRPr>
          </a:p>
          <a:p>
            <a:r>
              <a:rPr lang="fr-FR" sz="3200" dirty="0">
                <a:solidFill>
                  <a:schemeClr val="bg1"/>
                </a:solidFill>
              </a:rPr>
              <a:t>Un système intégré comportant</a:t>
            </a:r>
            <a:r>
              <a:rPr lang="fr-FR" sz="2800" dirty="0">
                <a:solidFill>
                  <a:schemeClr val="bg1"/>
                </a:solidFill>
              </a:rPr>
              <a:t>: 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Un lexique illustré 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Un compte-rendu standardisé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Un score pour  la stratification  du risque de malignité</a:t>
            </a:r>
          </a:p>
          <a:p>
            <a:pPr lvl="1"/>
            <a:r>
              <a:rPr lang="fr-FR" sz="2800" dirty="0">
                <a:solidFill>
                  <a:schemeClr val="bg1"/>
                </a:solidFill>
              </a:rPr>
              <a:t>Des recommandations de prise en charge</a:t>
            </a:r>
          </a:p>
        </p:txBody>
      </p:sp>
      <p:sp>
        <p:nvSpPr>
          <p:cNvPr id="4" name="Titre 1"/>
          <p:cNvSpPr txBox="1">
            <a:spLocks/>
          </p:cNvSpPr>
          <p:nvPr/>
        </p:nvSpPr>
        <p:spPr>
          <a:xfrm>
            <a:off x="0" y="10350"/>
            <a:ext cx="12192000" cy="828000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/>
              <a:t>QU’EST CE QUE LE EU-TIRADS ?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514349" y="5661248"/>
            <a:ext cx="11358563" cy="707886"/>
          </a:xfrm>
          <a:prstGeom prst="rect">
            <a:avLst/>
          </a:prstGeom>
          <a:solidFill>
            <a:srgbClr val="0089BC"/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000" b="1">
                <a:solidFill>
                  <a:schemeClr val="tx1"/>
                </a:solidFill>
              </a:rPr>
              <a:t>EU-TIRADS </a:t>
            </a:r>
            <a:r>
              <a:rPr lang="mr-IN" sz="2000" b="1">
                <a:solidFill>
                  <a:schemeClr val="tx1"/>
                </a:solidFill>
              </a:rPr>
              <a:t>–</a:t>
            </a:r>
            <a:r>
              <a:rPr lang="fr-FR" sz="2000" b="1">
                <a:solidFill>
                  <a:schemeClr val="tx1"/>
                </a:solidFill>
              </a:rPr>
              <a:t> R1: L’étude échographique des nodules thyroïdiens doit inclure une stratification du risque de malignité reposant sur le score et doit utiliser le vocabulaire et le compte-rendu standardisés.</a:t>
            </a:r>
          </a:p>
        </p:txBody>
      </p:sp>
    </p:spTree>
    <p:extLst>
      <p:ext uri="{BB962C8B-B14F-4D97-AF65-F5344CB8AC3E}">
        <p14:creationId xmlns:p14="http://schemas.microsoft.com/office/powerpoint/2010/main" val="357929985"/>
      </p:ext>
    </p:extLst>
  </p:cSld>
  <p:clrMapOvr>
    <a:masterClrMapping/>
  </p:clrMapOvr>
  <p:transition advTm="22451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202107161009592960008.mp4" descr="1_202107161009592960008.mp4">
            <a:hlinkClick r:id="" action="ppaction://media"/>
            <a:extLst>
              <a:ext uri="{FF2B5EF4-FFF2-40B4-BE49-F238E27FC236}">
                <a16:creationId xmlns:a16="http://schemas.microsoft.com/office/drawing/2014/main" id="{C3B11A5F-C57F-A54E-96F7-AE03F3FFA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381000"/>
            <a:ext cx="8128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574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592381751"/>
              </p:ext>
            </p:extLst>
          </p:nvPr>
        </p:nvGraphicFramePr>
        <p:xfrm>
          <a:off x="242662" y="528201"/>
          <a:ext cx="11821313" cy="6135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3800572" y="15707"/>
            <a:ext cx="4516621" cy="50276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defTabSz="609585"/>
            <a:r>
              <a:rPr lang="fr-FR" sz="2667" dirty="0">
                <a:solidFill>
                  <a:srgbClr val="000000"/>
                </a:solidFill>
                <a:latin typeface="Calibri"/>
              </a:rPr>
              <a:t>PLAN DE COMPTE-RENDU TYPE</a:t>
            </a:r>
          </a:p>
        </p:txBody>
      </p:sp>
    </p:spTree>
    <p:extLst>
      <p:ext uri="{BB962C8B-B14F-4D97-AF65-F5344CB8AC3E}">
        <p14:creationId xmlns:p14="http://schemas.microsoft.com/office/powerpoint/2010/main" val="944112628"/>
      </p:ext>
    </p:extLst>
  </p:cSld>
  <p:clrMapOvr>
    <a:masterClrMapping/>
  </p:clrMapOvr>
  <p:transition spd="slow" advTm="5518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2116" y="0"/>
            <a:ext cx="12192000" cy="953522"/>
          </a:xfrm>
          <a:solidFill>
            <a:srgbClr val="0089BC"/>
          </a:solidFill>
        </p:spPr>
        <p:txBody>
          <a:bodyPr anchor="ctr"/>
          <a:lstStyle/>
          <a:p>
            <a:r>
              <a:rPr lang="fr-FR" sz="3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Thyroïdite lymphocytaire chronique - Hashimoto</a:t>
            </a:r>
          </a:p>
        </p:txBody>
      </p:sp>
      <p:pic>
        <p:nvPicPr>
          <p:cNvPr id="5" name="Espace réservé du contenu 4" descr="I20110927180737640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367" y="1295401"/>
            <a:ext cx="10723035" cy="4343400"/>
          </a:xfrm>
        </p:spPr>
      </p:pic>
      <p:sp>
        <p:nvSpPr>
          <p:cNvPr id="4" name="ZoneTexte 3"/>
          <p:cNvSpPr txBox="1"/>
          <p:nvPr/>
        </p:nvSpPr>
        <p:spPr>
          <a:xfrm>
            <a:off x="2303302" y="6172197"/>
            <a:ext cx="7188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ews Gothic MT"/>
                <a:ea typeface="+mn-ea"/>
                <a:cs typeface="+mn-cs"/>
              </a:rPr>
              <a:t>HYPERVASCULARISATION PARENCHYMATEUSE MODEREE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CEB4E7C-8080-0647-ABFB-09B635B3CDD8}"/>
              </a:ext>
            </a:extLst>
          </p:cNvPr>
          <p:cNvSpPr txBox="1"/>
          <p:nvPr/>
        </p:nvSpPr>
        <p:spPr>
          <a:xfrm>
            <a:off x="402840" y="5879809"/>
            <a:ext cx="115794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L’</a:t>
            </a:r>
            <a:r>
              <a:rPr kumimoji="0" lang="fr-FR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hypoéchogénicité</a:t>
            </a: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peut masquer un nodule par défaut de contraste</a:t>
            </a:r>
          </a:p>
        </p:txBody>
      </p:sp>
    </p:spTree>
    <p:extLst>
      <p:ext uri="{BB962C8B-B14F-4D97-AF65-F5344CB8AC3E}">
        <p14:creationId xmlns:p14="http://schemas.microsoft.com/office/powerpoint/2010/main" val="328317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01"/>
    </mc:Choice>
    <mc:Fallback xmlns="">
      <p:transition spd="slow" advTm="2920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4666041" y="6103917"/>
            <a:ext cx="31261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PSEUDO-NODULE</a:t>
            </a:r>
          </a:p>
        </p:txBody>
      </p:sp>
      <p:pic>
        <p:nvPicPr>
          <p:cNvPr id="4" name="Espace réservé du contenu 3" descr="I20111130090914937.jpg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2367" y="1223158"/>
            <a:ext cx="10723035" cy="4880759"/>
          </a:xfr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AEB64B0C-9289-824C-8511-956DF5CE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16" y="0"/>
            <a:ext cx="12192000" cy="953522"/>
          </a:xfrm>
          <a:solidFill>
            <a:srgbClr val="0089BC"/>
          </a:solidFill>
        </p:spPr>
        <p:txBody>
          <a:bodyPr anchor="ctr"/>
          <a:lstStyle/>
          <a:p>
            <a:r>
              <a:rPr lang="fr-FR" sz="4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Thyroïdite lymphocytaire chronique - Hashimoto</a:t>
            </a:r>
            <a:endParaRPr lang="fr-FR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8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50"/>
    </mc:Choice>
    <mc:Fallback xmlns="">
      <p:transition spd="slow" advTm="271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79380" y="240126"/>
            <a:ext cx="11611515" cy="533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r-FR" sz="4000" b="1" cap="none" spc="0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charset="0"/>
                <a:ea typeface="+mj-ea"/>
                <a:cs typeface="+mj-cs"/>
              </a:rPr>
              <a:t>ICONOGRAPHIE ET MESURE DES NODULES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79380" y="1133475"/>
            <a:ext cx="11478638" cy="400050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Les clichés rendus doivent être un reflet fidèle de ce qui est vu sur l</a:t>
            </a:r>
            <a:r>
              <a:rPr kumimoji="0" lang="ja-JP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’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écran.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739187" y="2413161"/>
            <a:ext cx="3581400" cy="110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Chaque nodule doit être photographié avec son numéro sur le cliché.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379380" y="4592360"/>
            <a:ext cx="11478638" cy="6613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TOUTE FORMATION PATHOLOGIQUE DOIT ÊTRE PHOTOGRAPHIÉE SUR 2 COUPES PERPENDICULAIRES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802043B-8173-E942-93A2-C63430936E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8292" y="1830765"/>
            <a:ext cx="3600000" cy="217790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2025B8D7-318A-3746-B473-8FD38CD74512}"/>
              </a:ext>
            </a:extLst>
          </p:cNvPr>
          <p:cNvSpPr txBox="1"/>
          <p:nvPr/>
        </p:nvSpPr>
        <p:spPr>
          <a:xfrm>
            <a:off x="4778010" y="3548130"/>
            <a:ext cx="131799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Nodule 1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76A960F7-0C1C-1443-9BEB-C56895CCED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1480" y="1812499"/>
            <a:ext cx="3600000" cy="2182594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7879E6A-C9DE-604B-A9C7-C35E0F38B1CF}"/>
              </a:ext>
            </a:extLst>
          </p:cNvPr>
          <p:cNvSpPr txBox="1"/>
          <p:nvPr/>
        </p:nvSpPr>
        <p:spPr>
          <a:xfrm>
            <a:off x="8545085" y="3521236"/>
            <a:ext cx="1317990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highlight>
                  <a:srgbClr val="000000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Nodule 1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4978961-5178-AB47-A8CC-8B94C89827FB}"/>
              </a:ext>
            </a:extLst>
          </p:cNvPr>
          <p:cNvSpPr txBox="1"/>
          <p:nvPr/>
        </p:nvSpPr>
        <p:spPr>
          <a:xfrm>
            <a:off x="5259121" y="4042102"/>
            <a:ext cx="2696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Coupe longitudinale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29BE8112-44CD-7E43-8664-DAD9F3FEA85B}"/>
              </a:ext>
            </a:extLst>
          </p:cNvPr>
          <p:cNvSpPr txBox="1"/>
          <p:nvPr/>
        </p:nvSpPr>
        <p:spPr>
          <a:xfrm>
            <a:off x="9115517" y="4068115"/>
            <a:ext cx="2351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Coupe transverse</a:t>
            </a:r>
          </a:p>
        </p:txBody>
      </p: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296189ED-E08F-294B-B6A1-447C5A263C34}"/>
              </a:ext>
            </a:extLst>
          </p:cNvPr>
          <p:cNvCxnSpPr/>
          <p:nvPr/>
        </p:nvCxnSpPr>
        <p:spPr>
          <a:xfrm>
            <a:off x="5583936" y="2694432"/>
            <a:ext cx="1731264" cy="0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8171046-882F-DA43-A710-B5DB1C187AD6}"/>
              </a:ext>
            </a:extLst>
          </p:cNvPr>
          <p:cNvCxnSpPr/>
          <p:nvPr/>
        </p:nvCxnSpPr>
        <p:spPr>
          <a:xfrm>
            <a:off x="9460992" y="2474976"/>
            <a:ext cx="1377696" cy="451104"/>
          </a:xfrm>
          <a:prstGeom prst="line">
            <a:avLst/>
          </a:pr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8C8CFC78-12AD-634D-B2E5-6513331FFBF7}"/>
              </a:ext>
            </a:extLst>
          </p:cNvPr>
          <p:cNvCxnSpPr/>
          <p:nvPr/>
        </p:nvCxnSpPr>
        <p:spPr>
          <a:xfrm flipH="1">
            <a:off x="9863075" y="2316480"/>
            <a:ext cx="439165" cy="95097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2221176F-7209-1240-A1A1-004734AEEEAB}"/>
              </a:ext>
            </a:extLst>
          </p:cNvPr>
          <p:cNvSpPr txBox="1"/>
          <p:nvPr/>
        </p:nvSpPr>
        <p:spPr>
          <a:xfrm>
            <a:off x="379380" y="5299074"/>
            <a:ext cx="11478638" cy="6613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UN NODULE DOIT ETRE MESURE DANS 3 DIAMETRES AVEC UN VOLUME (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RECO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  <a:r>
              <a:rPr kumimoji="0" lang="fr-FR" sz="2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ACR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)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68FFE4-41B2-A645-AD4E-CCFE12899B2A}"/>
              </a:ext>
            </a:extLst>
          </p:cNvPr>
          <p:cNvSpPr txBox="1"/>
          <p:nvPr/>
        </p:nvSpPr>
        <p:spPr>
          <a:xfrm>
            <a:off x="365525" y="6014894"/>
            <a:ext cx="11478638" cy="66138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dirty="0">
                <a:solidFill>
                  <a:srgbClr val="000000"/>
                </a:solidFill>
                <a:latin typeface="Calibri"/>
              </a:rPr>
              <a:t>Une variation significative de taille correspond à 2mm dans 2 diamètres distincts et/ou 50% en volume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380411"/>
      </p:ext>
    </p:extLst>
  </p:cSld>
  <p:clrMapOvr>
    <a:masterClrMapping/>
  </p:clrMapOvr>
  <p:transition spd="slow" advTm="222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9" grpId="0"/>
      <p:bldP spid="4" grpId="0" animBg="1"/>
      <p:bldP spid="19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ZoneTexte 43"/>
          <p:cNvSpPr txBox="1"/>
          <p:nvPr/>
        </p:nvSpPr>
        <p:spPr>
          <a:xfrm>
            <a:off x="900960" y="111909"/>
            <a:ext cx="10435785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609585"/>
            <a:r>
              <a:rPr lang="fr-FR" sz="3200" b="1" dirty="0">
                <a:ln w="11430"/>
                <a:solidFill>
                  <a:srgbClr val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 Gothic"/>
              </a:rPr>
              <a:t>LOCALISATION ANATOMIQUE DES NODULES</a:t>
            </a:r>
          </a:p>
        </p:txBody>
      </p:sp>
      <p:pic>
        <p:nvPicPr>
          <p:cNvPr id="43" name="Picture 2" descr="face avec laryn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9" b="95683" l="635" r="99048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33504" y="1257733"/>
            <a:ext cx="4069691" cy="4339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0" name="Connecteur droit 9"/>
          <p:cNvCxnSpPr/>
          <p:nvPr/>
        </p:nvCxnSpPr>
        <p:spPr>
          <a:xfrm flipV="1">
            <a:off x="776248" y="3398179"/>
            <a:ext cx="1943579" cy="202495"/>
          </a:xfrm>
          <a:prstGeom prst="line">
            <a:avLst/>
          </a:prstGeom>
          <a:ln w="762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ZoneTexte 20"/>
          <p:cNvSpPr txBox="1"/>
          <p:nvPr/>
        </p:nvSpPr>
        <p:spPr>
          <a:xfrm rot="21163149">
            <a:off x="676108" y="2778232"/>
            <a:ext cx="239719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fr-FR" sz="3733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supérieur</a:t>
            </a:r>
          </a:p>
        </p:txBody>
      </p:sp>
      <p:sp>
        <p:nvSpPr>
          <p:cNvPr id="22" name="ZoneTexte 21"/>
          <p:cNvSpPr txBox="1"/>
          <p:nvPr/>
        </p:nvSpPr>
        <p:spPr>
          <a:xfrm rot="21111804">
            <a:off x="1056626" y="3491168"/>
            <a:ext cx="185467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fr-FR" sz="3733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moyen</a:t>
            </a:r>
          </a:p>
        </p:txBody>
      </p:sp>
      <p:sp>
        <p:nvSpPr>
          <p:cNvPr id="23" name="ZoneTexte 22"/>
          <p:cNvSpPr txBox="1"/>
          <p:nvPr/>
        </p:nvSpPr>
        <p:spPr>
          <a:xfrm rot="21056878">
            <a:off x="964197" y="4283566"/>
            <a:ext cx="2121478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85"/>
            <a:r>
              <a:rPr lang="fr-FR" sz="3733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inférieur</a:t>
            </a:r>
          </a:p>
        </p:txBody>
      </p:sp>
      <p:cxnSp>
        <p:nvCxnSpPr>
          <p:cNvPr id="40" name="Connecteur droit avec flèche 39"/>
          <p:cNvCxnSpPr/>
          <p:nvPr/>
        </p:nvCxnSpPr>
        <p:spPr>
          <a:xfrm flipH="1">
            <a:off x="4097796" y="2076266"/>
            <a:ext cx="658091" cy="3521393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 rot="567434">
            <a:off x="3560731" y="1165742"/>
            <a:ext cx="680123" cy="5600764"/>
          </a:xfrm>
          <a:prstGeom prst="rect">
            <a:avLst/>
          </a:prstGeom>
          <a:noFill/>
        </p:spPr>
        <p:txBody>
          <a:bodyPr vert="wordArtVert" wrap="none" lIns="121920" tIns="60960" rIns="121920" bIns="60960">
            <a:spAutoFit/>
          </a:bodyPr>
          <a:lstStyle/>
          <a:p>
            <a:pPr algn="ctr" defTabSz="609585">
              <a:lnSpc>
                <a:spcPts val="2533"/>
              </a:lnSpc>
            </a:pPr>
            <a:r>
              <a:rPr lang="fr-FR" sz="4267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interne</a:t>
            </a:r>
          </a:p>
        </p:txBody>
      </p:sp>
      <p:cxnSp>
        <p:nvCxnSpPr>
          <p:cNvPr id="47" name="Connecteur droit 46"/>
          <p:cNvCxnSpPr/>
          <p:nvPr/>
        </p:nvCxnSpPr>
        <p:spPr>
          <a:xfrm flipV="1">
            <a:off x="964571" y="4101128"/>
            <a:ext cx="1943579" cy="238827"/>
          </a:xfrm>
          <a:prstGeom prst="line">
            <a:avLst/>
          </a:prstGeom>
          <a:ln w="762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9" descr="long 3D blan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30" b="93870" l="2326" r="95543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350177" y="2591995"/>
            <a:ext cx="5270627" cy="1948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20" name="Connecteur droit avec flèche 19"/>
          <p:cNvCxnSpPr/>
          <p:nvPr/>
        </p:nvCxnSpPr>
        <p:spPr>
          <a:xfrm flipH="1">
            <a:off x="6018125" y="3294881"/>
            <a:ext cx="5795808" cy="430219"/>
          </a:xfrm>
          <a:prstGeom prst="straightConnector1">
            <a:avLst/>
          </a:prstGeom>
          <a:ln w="76200">
            <a:solidFill>
              <a:srgbClr val="FFFF00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23"/>
          <p:cNvSpPr txBox="1"/>
          <p:nvPr/>
        </p:nvSpPr>
        <p:spPr>
          <a:xfrm rot="21288916">
            <a:off x="7335681" y="2749345"/>
            <a:ext cx="2921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fr-FR" sz="48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antérieur</a:t>
            </a:r>
          </a:p>
        </p:txBody>
      </p:sp>
      <p:sp>
        <p:nvSpPr>
          <p:cNvPr id="25" name="ZoneTexte 24"/>
          <p:cNvSpPr txBox="1"/>
          <p:nvPr/>
        </p:nvSpPr>
        <p:spPr>
          <a:xfrm rot="21288916">
            <a:off x="7399853" y="3337985"/>
            <a:ext cx="32265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fr-FR" sz="4800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postérieur</a:t>
            </a:r>
          </a:p>
        </p:txBody>
      </p:sp>
      <p:sp>
        <p:nvSpPr>
          <p:cNvPr id="16" name="Rectangle 15"/>
          <p:cNvSpPr/>
          <p:nvPr/>
        </p:nvSpPr>
        <p:spPr>
          <a:xfrm rot="567434">
            <a:off x="4317791" y="1160044"/>
            <a:ext cx="680123" cy="5600764"/>
          </a:xfrm>
          <a:prstGeom prst="rect">
            <a:avLst/>
          </a:prstGeom>
          <a:noFill/>
        </p:spPr>
        <p:txBody>
          <a:bodyPr vert="wordArtVert" wrap="none" lIns="121920" tIns="60960" rIns="121920" bIns="60960">
            <a:spAutoFit/>
          </a:bodyPr>
          <a:lstStyle/>
          <a:p>
            <a:pPr algn="ctr" defTabSz="609585">
              <a:lnSpc>
                <a:spcPts val="2533"/>
              </a:lnSpc>
            </a:pPr>
            <a:r>
              <a:rPr lang="fr-FR" sz="4267" b="1" spc="67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Century Gothic"/>
              </a:rPr>
              <a:t>externe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341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97"/>
    </mc:Choice>
    <mc:Fallback xmlns="">
      <p:transition spd="slow" advTm="14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4" grpId="0"/>
      <p:bldP spid="2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1BBB34EE-94A2-614E-886D-A7B8FCB68C73}"/>
              </a:ext>
            </a:extLst>
          </p:cNvPr>
          <p:cNvSpPr txBox="1"/>
          <p:nvPr/>
        </p:nvSpPr>
        <p:spPr>
          <a:xfrm>
            <a:off x="73022" y="6007750"/>
            <a:ext cx="11582400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Échographie des nodules thyroïdiens : ce qu'en attend le clinicien. 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Tramalloni J, Leenhardt L.  J </a:t>
            </a:r>
            <a:r>
              <a:rPr kumimoji="0" lang="fr-FR" sz="2133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Radiol</a:t>
            </a:r>
            <a:r>
              <a:rPr kumimoji="0" lang="fr-FR" sz="2133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., 1994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B47FC96-3A56-524E-83D5-3F8E11CD6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12" y="850250"/>
            <a:ext cx="7417508" cy="478564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D11E03ED-CAA7-7B4C-AC6D-C058DD873FB2}"/>
              </a:ext>
            </a:extLst>
          </p:cNvPr>
          <p:cNvSpPr/>
          <p:nvPr/>
        </p:nvSpPr>
        <p:spPr>
          <a:xfrm>
            <a:off x="850412" y="3138178"/>
            <a:ext cx="1072896" cy="44196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E285F12A-B035-934E-9F98-5EBA49EED848}"/>
              </a:ext>
            </a:extLst>
          </p:cNvPr>
          <p:cNvSpPr/>
          <p:nvPr/>
        </p:nvSpPr>
        <p:spPr>
          <a:xfrm rot="5400000">
            <a:off x="2536767" y="2115417"/>
            <a:ext cx="1060704" cy="5395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BA12C47-D22C-6C4E-9AE4-5486560304AD}"/>
              </a:ext>
            </a:extLst>
          </p:cNvPr>
          <p:cNvSpPr txBox="1"/>
          <p:nvPr/>
        </p:nvSpPr>
        <p:spPr>
          <a:xfrm>
            <a:off x="2916276" y="214503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C51E704E-2A93-904D-9521-6E626A2052FE}"/>
              </a:ext>
            </a:extLst>
          </p:cNvPr>
          <p:cNvSpPr/>
          <p:nvPr/>
        </p:nvSpPr>
        <p:spPr>
          <a:xfrm>
            <a:off x="5217450" y="2877312"/>
            <a:ext cx="676656" cy="44196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8413A32-69D1-004B-B052-AC157F37E745}"/>
              </a:ext>
            </a:extLst>
          </p:cNvPr>
          <p:cNvSpPr/>
          <p:nvPr/>
        </p:nvSpPr>
        <p:spPr>
          <a:xfrm rot="5400000">
            <a:off x="4173510" y="1409835"/>
            <a:ext cx="679704" cy="3718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2B861B8-6EAD-8E47-88EC-8C0F132D3C4C}"/>
              </a:ext>
            </a:extLst>
          </p:cNvPr>
          <p:cNvSpPr txBox="1"/>
          <p:nvPr/>
        </p:nvSpPr>
        <p:spPr>
          <a:xfrm>
            <a:off x="4362519" y="14110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DDC838A-B46B-BC48-96C7-0937D406474C}"/>
              </a:ext>
            </a:extLst>
          </p:cNvPr>
          <p:cNvSpPr txBox="1"/>
          <p:nvPr/>
        </p:nvSpPr>
        <p:spPr>
          <a:xfrm>
            <a:off x="0" y="14121"/>
            <a:ext cx="12192000" cy="899997"/>
          </a:xfrm>
          <a:prstGeom prst="rect">
            <a:avLst/>
          </a:prstGeom>
          <a:solidFill>
            <a:srgbClr val="0089B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Cartographie nodulaire avec numérotation des nodules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E8CB4F0-F145-064C-938A-3A566F448438}"/>
              </a:ext>
            </a:extLst>
          </p:cNvPr>
          <p:cNvSpPr txBox="1"/>
          <p:nvPr/>
        </p:nvSpPr>
        <p:spPr>
          <a:xfrm>
            <a:off x="7252130" y="3750144"/>
            <a:ext cx="49202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dirty="0"/>
              <a:t>Règles d’or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1 seul numéro par nodule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A ne jamais modifier lors de la surveillance</a:t>
            </a:r>
          </a:p>
          <a:p>
            <a:pPr marL="285750" indent="-285750">
              <a:buFontTx/>
              <a:buChar char="-"/>
            </a:pPr>
            <a:r>
              <a:rPr lang="fr-FR" sz="2000" dirty="0"/>
              <a:t>Nouveau nodule = nouveau numéro</a:t>
            </a:r>
          </a:p>
        </p:txBody>
      </p:sp>
    </p:spTree>
    <p:extLst>
      <p:ext uri="{BB962C8B-B14F-4D97-AF65-F5344CB8AC3E}">
        <p14:creationId xmlns:p14="http://schemas.microsoft.com/office/powerpoint/2010/main" val="348058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8516"/>
    </mc:Choice>
    <mc:Fallback xmlns="">
      <p:transition advTm="18516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8|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2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04B07852-6D39-C549-84E3-98EA7907596F}"/>
    </a:ext>
  </a:extLst>
</a:theme>
</file>

<file path=ppt/theme/theme10.xml><?xml version="1.0" encoding="utf-8"?>
<a:theme xmlns:a="http://schemas.openxmlformats.org/drawingml/2006/main" name="2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8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3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1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1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16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17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ésentation1" id="{B1F2BC08-7789-1A48-A1C8-0A60D3BF6FAA}" vid="{928A01D7-10BA-2949-94B6-4B80E9671CCB}"/>
    </a:ext>
  </a:extLst>
</a:theme>
</file>

<file path=ppt/theme/theme19.xml><?xml version="1.0" encoding="utf-8"?>
<a:theme xmlns:a="http://schemas.openxmlformats.org/drawingml/2006/main" name="25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 16:9" id="{3F18A281-086E-3242-9D57-69F8BDA9FCC2}" vid="{98040694-4F06-2D4F-B026-A411F87FB94B}"/>
    </a:ext>
  </a:extLst>
</a:theme>
</file>

<file path=ppt/theme/theme2.xml><?xml version="1.0" encoding="utf-8"?>
<a:theme xmlns:a="http://schemas.openxmlformats.org/drawingml/2006/main" name="1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5EB6490D-4675-B540-8DCE-CB2F8FB44B72}"/>
    </a:ext>
  </a:extLst>
</a:theme>
</file>

<file path=ppt/theme/theme20.xml><?xml version="1.0" encoding="utf-8"?>
<a:theme xmlns:a="http://schemas.openxmlformats.org/drawingml/2006/main" name="2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3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A84A1C52-6F78-744F-802D-20BC7A6A26FB}"/>
    </a:ext>
  </a:extLst>
</a:theme>
</file>

<file path=ppt/theme/theme4.xml><?xml version="1.0" encoding="utf-8"?>
<a:theme xmlns:a="http://schemas.openxmlformats.org/drawingml/2006/main" name="3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D6D348CF-B56C-CE4D-B4AF-234569A16F9D}"/>
    </a:ext>
  </a:extLst>
</a:theme>
</file>

<file path=ppt/theme/theme5.xml><?xml version="1.0" encoding="utf-8"?>
<a:theme xmlns:a="http://schemas.openxmlformats.org/drawingml/2006/main" name="4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3D840041-08FB-AC46-9478-30A9678BF48F}"/>
    </a:ext>
  </a:extLst>
</a:theme>
</file>

<file path=ppt/theme/theme6.xml><?xml version="1.0" encoding="utf-8"?>
<a:theme xmlns:a="http://schemas.openxmlformats.org/drawingml/2006/main" name="5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9" id="{3EA178A9-284F-644F-902A-8C4174462610}" vid="{C8C15FBA-6B99-B043-96AD-C18A233F5D97}"/>
    </a:ext>
  </a:extLst>
</a:theme>
</file>

<file path=ppt/theme/theme7.xml><?xml version="1.0" encoding="utf-8"?>
<a:theme xmlns:a="http://schemas.openxmlformats.org/drawingml/2006/main" name="6_DARK BL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Randonnée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" id="{3EA178A9-284F-644F-902A-8C4174462610}" vid="{38AA4E68-4A9A-DA44-B5C1-7D79BC0D5DBD}"/>
    </a:ext>
  </a:extLst>
</a:theme>
</file>

<file path=ppt/theme/theme8.xml><?xml version="1.0" encoding="utf-8"?>
<a:theme xmlns:a="http://schemas.openxmlformats.org/drawingml/2006/main" name="7_DARK BLUE">
  <a:themeElements>
    <a:clrScheme name="Ciel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_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</Template>
  <TotalTime>35541</TotalTime>
  <Words>1433</Words>
  <Application>Microsoft Macintosh PowerPoint</Application>
  <PresentationFormat>Grand écran</PresentationFormat>
  <Paragraphs>262</Paragraphs>
  <Slides>30</Slides>
  <Notes>5</Notes>
  <HiddenSlides>0</HiddenSlides>
  <MMClips>3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23</vt:i4>
      </vt:variant>
      <vt:variant>
        <vt:lpstr>Titres des diapositives</vt:lpstr>
      </vt:variant>
      <vt:variant>
        <vt:i4>30</vt:i4>
      </vt:variant>
    </vt:vector>
  </HeadingPairs>
  <TitlesOfParts>
    <vt:vector size="60" baseType="lpstr">
      <vt:lpstr>Arial</vt:lpstr>
      <vt:lpstr>Arial Narrow</vt:lpstr>
      <vt:lpstr>Calibri</vt:lpstr>
      <vt:lpstr>Century Gothic</vt:lpstr>
      <vt:lpstr>Century Schoolbook</vt:lpstr>
      <vt:lpstr>News Gothic MT</vt:lpstr>
      <vt:lpstr>Wingdings 2</vt:lpstr>
      <vt:lpstr>DARK BLUE</vt:lpstr>
      <vt:lpstr>1_DARK BLUE</vt:lpstr>
      <vt:lpstr>2_DARK BLUE</vt:lpstr>
      <vt:lpstr>3_DARK BLUE</vt:lpstr>
      <vt:lpstr>4_DARK BLUE</vt:lpstr>
      <vt:lpstr>5_DARK BLUE</vt:lpstr>
      <vt:lpstr>6_DARK BLUE</vt:lpstr>
      <vt:lpstr>7_DARK BLUE</vt:lpstr>
      <vt:lpstr>1_Thème Office</vt:lpstr>
      <vt:lpstr>2_Thème Office</vt:lpstr>
      <vt:lpstr>8_DARK BLUE</vt:lpstr>
      <vt:lpstr>11_DARK BLUE</vt:lpstr>
      <vt:lpstr>12_DARK BLUE</vt:lpstr>
      <vt:lpstr>13_DARK BLUE</vt:lpstr>
      <vt:lpstr>14_DARK BLUE</vt:lpstr>
      <vt:lpstr>15_DARK BLUE</vt:lpstr>
      <vt:lpstr>16_DARK BLUE</vt:lpstr>
      <vt:lpstr>17_DARK BLUE</vt:lpstr>
      <vt:lpstr>25_DARK BLUE</vt:lpstr>
      <vt:lpstr>27_DARK BLUE</vt:lpstr>
      <vt:lpstr>3_Thème Office</vt:lpstr>
      <vt:lpstr>Horizon</vt:lpstr>
      <vt:lpstr>Brise</vt:lpstr>
      <vt:lpstr>EU-TIRADS : Connaissances fondamentales</vt:lpstr>
      <vt:lpstr>Présentation PowerPoint</vt:lpstr>
      <vt:lpstr>Présentation PowerPoint</vt:lpstr>
      <vt:lpstr>Présentation PowerPoint</vt:lpstr>
      <vt:lpstr>Thyroïdite lymphocytaire chronique - Hashimoto</vt:lpstr>
      <vt:lpstr>Thyroïdite lymphocytaire chronique - Hashimoto</vt:lpstr>
      <vt:lpstr>ICONOGRAPHIE ET MESURE DES NODULES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CAS CLINIQUES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GILLES RUSS</dc:creator>
  <cp:lastModifiedBy>emmanuel lagarrigue</cp:lastModifiedBy>
  <cp:revision>202</cp:revision>
  <dcterms:created xsi:type="dcterms:W3CDTF">2018-11-03T12:50:04Z</dcterms:created>
  <dcterms:modified xsi:type="dcterms:W3CDTF">2022-06-19T12:20:24Z</dcterms:modified>
</cp:coreProperties>
</file>