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5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6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7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8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9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0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1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2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13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9" r:id="rId2"/>
    <p:sldMasterId id="2147483703" r:id="rId3"/>
    <p:sldMasterId id="2147483718" r:id="rId4"/>
    <p:sldMasterId id="2147483747" r:id="rId5"/>
    <p:sldMasterId id="2147483762" r:id="rId6"/>
    <p:sldMasterId id="2147483777" r:id="rId7"/>
    <p:sldMasterId id="2147483818" r:id="rId8"/>
    <p:sldMasterId id="2147483832" r:id="rId9"/>
    <p:sldMasterId id="2147483894" r:id="rId10"/>
    <p:sldMasterId id="2147483908" r:id="rId11"/>
    <p:sldMasterId id="2147483934" r:id="rId12"/>
    <p:sldMasterId id="2147484056" r:id="rId13"/>
    <p:sldMasterId id="2147484357" r:id="rId14"/>
  </p:sldMasterIdLst>
  <p:notesMasterIdLst>
    <p:notesMasterId r:id="rId22"/>
  </p:notesMasterIdLst>
  <p:sldIdLst>
    <p:sldId id="1185" r:id="rId15"/>
    <p:sldId id="277" r:id="rId16"/>
    <p:sldId id="278" r:id="rId17"/>
    <p:sldId id="374" r:id="rId18"/>
    <p:sldId id="389" r:id="rId19"/>
    <p:sldId id="390" r:id="rId20"/>
    <p:sldId id="268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9BC"/>
    <a:srgbClr val="639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Style foncé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60"/>
    <p:restoredTop sz="94611"/>
  </p:normalViewPr>
  <p:slideViewPr>
    <p:cSldViewPr snapToGrid="0" snapToObjects="1">
      <p:cViewPr varScale="1">
        <p:scale>
          <a:sx n="124" d="100"/>
          <a:sy n="124" d="100"/>
        </p:scale>
        <p:origin x="68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8005B9-B9CC-7D47-9B8D-6DBB29CAAE89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8D0CAB-DBC5-5F48-97CD-9D4132A703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256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938767D-8EFF-4EAD-8AE4-276204F856D2}" type="slidenum">
              <a:rPr lang="fr-FR" smtClean="0">
                <a:solidFill>
                  <a:prstClr val="black"/>
                </a:solidFill>
              </a:rPr>
              <a:pPr eaLnBrk="1" hangingPunct="1"/>
              <a:t>2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5665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/>
            <a:fld id="{CADCF664-EB50-4127-B518-025BC0794BFF}" type="slidenum">
              <a:rPr lang="fr-FR" sz="1200" smtClean="0">
                <a:solidFill>
                  <a:prstClr val="black"/>
                </a:solidFill>
              </a:rPr>
              <a:pPr eaLnBrk="1" hangingPunct="1"/>
              <a:t>3</a:t>
            </a:fld>
            <a:endParaRPr lang="fr-FR" sz="1200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365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NOTE:</a:t>
            </a:r>
            <a:r>
              <a:rPr lang="fr-FR" baseline="0"/>
              <a:t> RISQUE DES TIRADS 5 VIENT DE RUSS JDR 2011 POUR BORNE BASSE ET UN SEUL SIGNE FORT (TALLER THAN LARGE) ET KWAK 2011 POUR 4 SIGNES PRESENTS</a:t>
            </a:r>
          </a:p>
          <a:p>
            <a:r>
              <a:rPr lang="fr-FR" baseline="0"/>
              <a:t>RISQUE TIRADS 4A VIENT DE RUSS EJE 2013 POUR BORNE BASSE ET YOON RADIOLOGY 2015 POUR BORNE HAUTE</a:t>
            </a:r>
          </a:p>
          <a:p>
            <a:r>
              <a:rPr lang="fr-FR" baseline="0"/>
              <a:t>RIQUE TIRADS 3 VIENT DE KWAK POUR POUR BORNE BASSE ET POUR BORNE HAUTE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D9300-B624-D04E-AFD2-6CF52325DB9E}" type="slidenum">
              <a:rPr lang="fr-FR" smtClean="0">
                <a:solidFill>
                  <a:prstClr val="black"/>
                </a:solidFill>
              </a:rPr>
              <a:pPr/>
              <a:t>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700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604981" y="5181600"/>
            <a:ext cx="10972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FR"/>
            </a:pPr>
            <a:endParaRPr kumimoji="0" lang="fr-FR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fr-FR" sz="180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28600"/>
            <a:ext cx="536448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384048"/>
            <a:ext cx="59436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3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604981" y="5181600"/>
            <a:ext cx="10972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FR"/>
            </a:pPr>
            <a:endParaRPr kumimoji="0" lang="fr-FR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fr-FR" sz="180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019800"/>
            <a:ext cx="99568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559167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048000"/>
            <a:ext cx="46736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1003560" y="4572000"/>
            <a:ext cx="1037564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80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6296064" y="609601"/>
            <a:ext cx="4575137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422400" y="609600"/>
            <a:ext cx="4572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4224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2992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0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69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3048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42672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2672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28600"/>
            <a:ext cx="536448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384048"/>
            <a:ext cx="59436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3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1235762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20320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6062134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313208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8986889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24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914400" y="257665"/>
            <a:ext cx="615696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7718464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7718464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7718464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4045131" y="228600"/>
            <a:ext cx="74168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7924801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4045131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067031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6607032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524001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1235762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eaLnBrk="1" latinLnBrk="0" hangingPunct="1"/>
            <a:r>
              <a:rPr lang="fr-FR"/>
              <a:t>Cliquez et modifiez le titre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9581"/>
            <a:ext cx="12192000" cy="933676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20320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6062134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313208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8986889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24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914400" y="257665"/>
            <a:ext cx="615696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7718464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7718464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7718464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57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72875-3021-174E-A7C7-68237ABCF6B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A9B-7176-5D4E-AFCA-54322A9D853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72875-3021-174E-A7C7-68237ABCF6B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A9B-7176-5D4E-AFCA-54322A9D853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72875-3021-174E-A7C7-68237ABCF6B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A9B-7176-5D4E-AFCA-54322A9D853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72875-3021-174E-A7C7-68237ABCF6B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A9B-7176-5D4E-AFCA-54322A9D853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406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40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72875-3021-174E-A7C7-68237ABCF6B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A9B-7176-5D4E-AFCA-54322A9D853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72875-3021-174E-A7C7-68237ABCF6B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A9B-7176-5D4E-AFCA-54322A9D853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72875-3021-174E-A7C7-68237ABCF6B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A9B-7176-5D4E-AFCA-54322A9D853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8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72875-3021-174E-A7C7-68237ABCF6B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A9B-7176-5D4E-AFCA-54322A9D853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6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72875-3021-174E-A7C7-68237ABCF6B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A9B-7176-5D4E-AFCA-54322A9D853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4045131" y="228600"/>
            <a:ext cx="74168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7924801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4045131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72875-3021-174E-A7C7-68237ABCF6B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A9B-7176-5D4E-AFCA-54322A9D853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72875-3021-174E-A7C7-68237ABCF6B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A9B-7176-5D4E-AFCA-54322A9D853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9581"/>
            <a:ext cx="12192000" cy="933676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9581"/>
            <a:ext cx="12192000" cy="933676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067031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3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604981" y="5181600"/>
            <a:ext cx="10972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algn="ctr" defTabSz="685800">
              <a:spcBef>
                <a:spcPct val="0"/>
              </a:spcBef>
              <a:defRPr kumimoji="0" lang="fr-FR"/>
            </a:pPr>
            <a:endParaRPr lang="fr-FR" sz="2400" i="1" kern="0">
              <a:solidFill>
                <a:prstClr val="white"/>
              </a:solidFill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019800"/>
            <a:ext cx="99568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6607032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524001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559169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048000"/>
            <a:ext cx="46736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</p:cSld>
  <p:clrMapOvr>
    <a:masterClrMapping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1003560" y="4572000"/>
            <a:ext cx="1037564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35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6296065" y="609603"/>
            <a:ext cx="4575137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422400" y="609600"/>
            <a:ext cx="4572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4224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2992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0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70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3048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42672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2672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28600"/>
            <a:ext cx="536448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384048"/>
            <a:ext cx="59436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4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019800"/>
            <a:ext cx="99568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1235763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203202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6062135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3132082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8986890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8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914400" y="257665"/>
            <a:ext cx="615696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7718465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7718465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7718465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4045131" y="228600"/>
            <a:ext cx="74168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7924802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4045132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067033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6607033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524002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eaLnBrk="1" latinLnBrk="0" hangingPunct="1"/>
            <a:r>
              <a:rPr lang="fr-FR" dirty="0"/>
              <a:t>Cliquez et modifiez le titre</a:t>
            </a:r>
            <a:endParaRPr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4143"/>
          </a:xfrm>
        </p:spPr>
        <p:txBody>
          <a:bodyPr anchor="ctr"/>
          <a:lstStyle>
            <a:lvl1pPr algn="ctr">
              <a:defRPr>
                <a:latin typeface="Calibri" charset="0"/>
                <a:ea typeface="Calibri" charset="0"/>
                <a:cs typeface="Calibri" charset="0"/>
              </a:defRPr>
            </a:lvl1pPr>
            <a:extLst/>
          </a:lstStyle>
          <a:p>
            <a:pPr eaLnBrk="1" latinLnBrk="0" hangingPunct="1"/>
            <a:r>
              <a:rPr lang="fr-FR"/>
              <a:t>Cliquez et modifiez le titre</a:t>
            </a:r>
            <a:endParaRPr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latin typeface="Calibri" charset="0"/>
                <a:ea typeface="Calibri" charset="0"/>
                <a:cs typeface="Calibri" charset="0"/>
              </a:defRPr>
            </a:lvl2pPr>
            <a:lvl3pPr>
              <a:defRPr>
                <a:latin typeface="Calibri" charset="0"/>
                <a:ea typeface="Calibri" charset="0"/>
                <a:cs typeface="Calibri" charset="0"/>
              </a:defRPr>
            </a:lvl3pPr>
            <a:lvl4pPr>
              <a:defRPr>
                <a:latin typeface="Calibri" charset="0"/>
                <a:ea typeface="Calibri" charset="0"/>
                <a:cs typeface="Calibri" charset="0"/>
              </a:defRPr>
            </a:lvl4pPr>
            <a:lvl5pPr>
              <a:defRPr>
                <a:latin typeface="Calibri" charset="0"/>
                <a:ea typeface="Calibri" charset="0"/>
                <a:cs typeface="Calibri" charset="0"/>
              </a:defRPr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dirty="0"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604981" y="5181600"/>
            <a:ext cx="10972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algn="ctr">
              <a:spcBef>
                <a:spcPct val="0"/>
              </a:spcBef>
              <a:defRPr kumimoji="0" lang="fr-FR"/>
            </a:pPr>
            <a:endParaRPr lang="fr-FR" sz="3200" i="1" kern="0">
              <a:solidFill>
                <a:prstClr val="white"/>
              </a:solidFill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019800"/>
            <a:ext cx="99568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559167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048000"/>
            <a:ext cx="46736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</p:cSld>
  <p:clrMapOvr>
    <a:masterClrMapping/>
  </p:clrMapOvr>
  <p:transition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1003560" y="4572000"/>
            <a:ext cx="1037564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80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6296064" y="609601"/>
            <a:ext cx="4575137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422400" y="609600"/>
            <a:ext cx="4572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4224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2992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0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69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3048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42672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2672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28600"/>
            <a:ext cx="536448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384048"/>
            <a:ext cx="59436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3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1235762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20320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6062134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313208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8986889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24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914400" y="257665"/>
            <a:ext cx="615696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7718464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7718464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7718464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4045131" y="228600"/>
            <a:ext cx="74168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7924801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4045131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067031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6607032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524001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4143"/>
          </a:xfrm>
        </p:spPr>
        <p:txBody>
          <a:bodyPr anchor="ctr"/>
          <a:lstStyle>
            <a:lvl1pPr algn="ctr">
              <a:defRPr>
                <a:latin typeface="Calibri" charset="0"/>
                <a:ea typeface="Calibri" charset="0"/>
                <a:cs typeface="Calibri" charset="0"/>
              </a:defRPr>
            </a:lvl1pPr>
            <a:extLst/>
          </a:lstStyle>
          <a:p>
            <a:pPr eaLnBrk="1" latinLnBrk="0" hangingPunct="1"/>
            <a:r>
              <a:rPr lang="fr-FR"/>
              <a:t>Cliquez et modifiez le titre</a:t>
            </a:r>
            <a:endParaRPr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latin typeface="Calibri" charset="0"/>
                <a:ea typeface="Calibri" charset="0"/>
                <a:cs typeface="Calibri" charset="0"/>
              </a:defRPr>
            </a:lvl2pPr>
            <a:lvl3pPr>
              <a:defRPr>
                <a:latin typeface="Calibri" charset="0"/>
                <a:ea typeface="Calibri" charset="0"/>
                <a:cs typeface="Calibri" charset="0"/>
              </a:defRPr>
            </a:lvl3pPr>
            <a:lvl4pPr>
              <a:defRPr>
                <a:latin typeface="Calibri" charset="0"/>
                <a:ea typeface="Calibri" charset="0"/>
                <a:cs typeface="Calibri" charset="0"/>
              </a:defRPr>
            </a:lvl4pPr>
            <a:lvl5pPr>
              <a:defRPr>
                <a:latin typeface="Calibri" charset="0"/>
                <a:ea typeface="Calibri" charset="0"/>
                <a:cs typeface="Calibri" charset="0"/>
              </a:defRPr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dirty="0"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3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604981" y="5181600"/>
            <a:ext cx="10972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algn="ctr" defTabSz="685800">
              <a:spcBef>
                <a:spcPct val="0"/>
              </a:spcBef>
              <a:defRPr kumimoji="0" lang="fr-FR"/>
            </a:pPr>
            <a:endParaRPr lang="fr-FR" sz="2400" i="1" kern="0">
              <a:solidFill>
                <a:prstClr val="white"/>
              </a:solidFill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019800"/>
            <a:ext cx="99568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559169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048000"/>
            <a:ext cx="46736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</p:cSld>
  <p:clrMapOvr>
    <a:masterClrMapping/>
  </p:clrMapOvr>
  <p:transition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1003560" y="4572000"/>
            <a:ext cx="1037564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35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6296065" y="609603"/>
            <a:ext cx="4575137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422400" y="609600"/>
            <a:ext cx="4572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4224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2992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0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70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3048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42672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2672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28600"/>
            <a:ext cx="536448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384048"/>
            <a:ext cx="59436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4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1235763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203202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6062135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3132082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8986890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8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914400" y="257665"/>
            <a:ext cx="615696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7718465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7718465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7718465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4045131" y="228600"/>
            <a:ext cx="74168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7924802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4045132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067033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6607033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524002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eaLnBrk="1" latinLnBrk="0" hangingPunct="1"/>
            <a:r>
              <a:rPr lang="fr-FR"/>
              <a:t>Cliquez et modifiez le titre</a:t>
            </a:r>
            <a:endParaRPr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DFEB3-EFEC-4FB7-9F49-3904EB85F13B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E607C-4A3B-4E2D-B76B-4E3E34235D34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559167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048000"/>
            <a:ext cx="46736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1003560" y="4572000"/>
            <a:ext cx="1037564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80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604981" y="5181600"/>
            <a:ext cx="10972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FR"/>
            </a:pPr>
            <a:endParaRPr kumimoji="0" lang="fr-FR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fr-FR" sz="180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019800"/>
            <a:ext cx="99568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559167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048000"/>
            <a:ext cx="46736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1003560" y="4572000"/>
            <a:ext cx="1037564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80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6296064" y="609601"/>
            <a:ext cx="4575137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422400" y="609600"/>
            <a:ext cx="4572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4224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2992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6296064" y="609601"/>
            <a:ext cx="4575137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422400" y="609600"/>
            <a:ext cx="4572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4224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2992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0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69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3048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42672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2672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28600"/>
            <a:ext cx="536448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384048"/>
            <a:ext cx="59436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3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1235762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20320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6062134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313208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8986889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24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914400" y="257665"/>
            <a:ext cx="615696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7718464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7718464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7718464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4045131" y="228600"/>
            <a:ext cx="74168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7924801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4045131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067031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6607032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524001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eaLnBrk="1" latinLnBrk="0" hangingPunct="1"/>
            <a:r>
              <a:rPr lang="fr-FR"/>
              <a:t>Cliquez et modifiez le titre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0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69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3048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42672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2672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slideLayout" Target="../slideLayouts/slideLayout200.xml"/><Relationship Id="rId18" Type="http://schemas.openxmlformats.org/officeDocument/2006/relationships/slideLayout" Target="../slideLayouts/slideLayout205.xml"/><Relationship Id="rId26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190.xml"/><Relationship Id="rId21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194.xml"/><Relationship Id="rId12" Type="http://schemas.openxmlformats.org/officeDocument/2006/relationships/slideLayout" Target="../slideLayouts/slideLayout199.xml"/><Relationship Id="rId17" Type="http://schemas.openxmlformats.org/officeDocument/2006/relationships/slideLayout" Target="../slideLayouts/slideLayout204.xml"/><Relationship Id="rId25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189.xml"/><Relationship Id="rId16" Type="http://schemas.openxmlformats.org/officeDocument/2006/relationships/slideLayout" Target="../slideLayouts/slideLayout203.xml"/><Relationship Id="rId20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24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192.xml"/><Relationship Id="rId15" Type="http://schemas.openxmlformats.org/officeDocument/2006/relationships/slideLayout" Target="../slideLayouts/slideLayout202.xml"/><Relationship Id="rId23" Type="http://schemas.openxmlformats.org/officeDocument/2006/relationships/slideLayout" Target="../slideLayouts/slideLayout210.xml"/><Relationship Id="rId28" Type="http://schemas.openxmlformats.org/officeDocument/2006/relationships/theme" Target="../theme/theme12.xml"/><Relationship Id="rId10" Type="http://schemas.openxmlformats.org/officeDocument/2006/relationships/slideLayout" Target="../slideLayouts/slideLayout197.xml"/><Relationship Id="rId19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slideLayout" Target="../slideLayouts/slideLayout201.xml"/><Relationship Id="rId22" Type="http://schemas.openxmlformats.org/officeDocument/2006/relationships/slideLayout" Target="../slideLayouts/slideLayout209.xml"/><Relationship Id="rId27" Type="http://schemas.openxmlformats.org/officeDocument/2006/relationships/slideLayout" Target="../slideLayouts/slideLayout21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13" Type="http://schemas.openxmlformats.org/officeDocument/2006/relationships/slideLayout" Target="../slideLayouts/slideLayout227.xml"/><Relationship Id="rId18" Type="http://schemas.openxmlformats.org/officeDocument/2006/relationships/slideLayout" Target="../slideLayouts/slideLayout232.xml"/><Relationship Id="rId26" Type="http://schemas.openxmlformats.org/officeDocument/2006/relationships/slideLayout" Target="../slideLayouts/slideLayout240.xml"/><Relationship Id="rId3" Type="http://schemas.openxmlformats.org/officeDocument/2006/relationships/slideLayout" Target="../slideLayouts/slideLayout217.xml"/><Relationship Id="rId21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21.xml"/><Relationship Id="rId12" Type="http://schemas.openxmlformats.org/officeDocument/2006/relationships/slideLayout" Target="../slideLayouts/slideLayout226.xml"/><Relationship Id="rId17" Type="http://schemas.openxmlformats.org/officeDocument/2006/relationships/slideLayout" Target="../slideLayouts/slideLayout231.xml"/><Relationship Id="rId25" Type="http://schemas.openxmlformats.org/officeDocument/2006/relationships/slideLayout" Target="../slideLayouts/slideLayout239.xml"/><Relationship Id="rId2" Type="http://schemas.openxmlformats.org/officeDocument/2006/relationships/slideLayout" Target="../slideLayouts/slideLayout216.xml"/><Relationship Id="rId16" Type="http://schemas.openxmlformats.org/officeDocument/2006/relationships/slideLayout" Target="../slideLayouts/slideLayout230.xml"/><Relationship Id="rId20" Type="http://schemas.openxmlformats.org/officeDocument/2006/relationships/slideLayout" Target="../slideLayouts/slideLayout234.xml"/><Relationship Id="rId29" Type="http://schemas.openxmlformats.org/officeDocument/2006/relationships/theme" Target="../theme/theme13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24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19.xml"/><Relationship Id="rId15" Type="http://schemas.openxmlformats.org/officeDocument/2006/relationships/slideLayout" Target="../slideLayouts/slideLayout229.xml"/><Relationship Id="rId23" Type="http://schemas.openxmlformats.org/officeDocument/2006/relationships/slideLayout" Target="../slideLayouts/slideLayout237.xml"/><Relationship Id="rId28" Type="http://schemas.openxmlformats.org/officeDocument/2006/relationships/slideLayout" Target="../slideLayouts/slideLayout242.xml"/><Relationship Id="rId10" Type="http://schemas.openxmlformats.org/officeDocument/2006/relationships/slideLayout" Target="../slideLayouts/slideLayout224.xml"/><Relationship Id="rId19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Relationship Id="rId14" Type="http://schemas.openxmlformats.org/officeDocument/2006/relationships/slideLayout" Target="../slideLayouts/slideLayout228.xml"/><Relationship Id="rId22" Type="http://schemas.openxmlformats.org/officeDocument/2006/relationships/slideLayout" Target="../slideLayouts/slideLayout236.xml"/><Relationship Id="rId27" Type="http://schemas.openxmlformats.org/officeDocument/2006/relationships/slideLayout" Target="../slideLayouts/slideLayout2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slideLayout" Target="../slideLayouts/slideLayout255.xml"/><Relationship Id="rId18" Type="http://schemas.openxmlformats.org/officeDocument/2006/relationships/slideLayout" Target="../slideLayouts/slideLayout260.xml"/><Relationship Id="rId26" Type="http://schemas.openxmlformats.org/officeDocument/2006/relationships/slideLayout" Target="../slideLayouts/slideLayout268.xml"/><Relationship Id="rId3" Type="http://schemas.openxmlformats.org/officeDocument/2006/relationships/slideLayout" Target="../slideLayouts/slideLayout245.xml"/><Relationship Id="rId21" Type="http://schemas.openxmlformats.org/officeDocument/2006/relationships/slideLayout" Target="../slideLayouts/slideLayout263.xml"/><Relationship Id="rId7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4.xml"/><Relationship Id="rId17" Type="http://schemas.openxmlformats.org/officeDocument/2006/relationships/slideLayout" Target="../slideLayouts/slideLayout259.xml"/><Relationship Id="rId25" Type="http://schemas.openxmlformats.org/officeDocument/2006/relationships/slideLayout" Target="../slideLayouts/slideLayout267.xml"/><Relationship Id="rId2" Type="http://schemas.openxmlformats.org/officeDocument/2006/relationships/slideLayout" Target="../slideLayouts/slideLayout244.xml"/><Relationship Id="rId16" Type="http://schemas.openxmlformats.org/officeDocument/2006/relationships/slideLayout" Target="../slideLayouts/slideLayout258.xml"/><Relationship Id="rId20" Type="http://schemas.openxmlformats.org/officeDocument/2006/relationships/slideLayout" Target="../slideLayouts/slideLayout262.xml"/><Relationship Id="rId29" Type="http://schemas.openxmlformats.org/officeDocument/2006/relationships/theme" Target="../theme/theme1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24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47.xml"/><Relationship Id="rId15" Type="http://schemas.openxmlformats.org/officeDocument/2006/relationships/slideLayout" Target="../slideLayouts/slideLayout257.xml"/><Relationship Id="rId23" Type="http://schemas.openxmlformats.org/officeDocument/2006/relationships/slideLayout" Target="../slideLayouts/slideLayout265.xml"/><Relationship Id="rId28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52.xml"/><Relationship Id="rId19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4" Type="http://schemas.openxmlformats.org/officeDocument/2006/relationships/slideLayout" Target="../slideLayouts/slideLayout256.xml"/><Relationship Id="rId22" Type="http://schemas.openxmlformats.org/officeDocument/2006/relationships/slideLayout" Target="../slideLayouts/slideLayout264.xml"/><Relationship Id="rId27" Type="http://schemas.openxmlformats.org/officeDocument/2006/relationships/slideLayout" Target="../slideLayouts/slideLayout26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79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8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18" Type="http://schemas.openxmlformats.org/officeDocument/2006/relationships/slideLayout" Target="../slideLayouts/slideLayout127.xml"/><Relationship Id="rId26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12.xml"/><Relationship Id="rId21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6.xml"/><Relationship Id="rId25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25.xml"/><Relationship Id="rId20" Type="http://schemas.openxmlformats.org/officeDocument/2006/relationships/slideLayout" Target="../slideLayouts/slideLayout129.xml"/><Relationship Id="rId29" Type="http://schemas.openxmlformats.org/officeDocument/2006/relationships/theme" Target="../theme/theme7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24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23" Type="http://schemas.openxmlformats.org/officeDocument/2006/relationships/slideLayout" Target="../slideLayouts/slideLayout132.xml"/><Relationship Id="rId28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19.xml"/><Relationship Id="rId19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Relationship Id="rId22" Type="http://schemas.openxmlformats.org/officeDocument/2006/relationships/slideLayout" Target="../slideLayouts/slideLayout131.xml"/><Relationship Id="rId27" Type="http://schemas.openxmlformats.org/officeDocument/2006/relationships/slideLayout" Target="../slideLayouts/slideLayout13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1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1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9320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5" r:id="rId23"/>
    <p:sldLayoutId id="2147483686" r:id="rId24"/>
    <p:sldLayoutId id="2147483687" r:id="rId25"/>
    <p:sldLayoutId id="2147483688" r:id="rId26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fr-FR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fr-FR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32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6063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</p:sldLayoutIdLst>
  <p:transition>
    <p:fade/>
  </p:transition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32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8504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</p:sldLayoutIdLst>
  <p:transition>
    <p:fade/>
  </p:transition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32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3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900">
                <a:solidFill>
                  <a:schemeClr val="tx2"/>
                </a:solidFill>
              </a:defRPr>
            </a:lvl1pPr>
            <a:extLst/>
          </a:lstStyle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900">
                <a:solidFill>
                  <a:schemeClr val="tx2"/>
                </a:solidFill>
              </a:defRPr>
            </a:lvl1pPr>
            <a:extLst/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3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900">
                <a:solidFill>
                  <a:schemeClr val="tx2"/>
                </a:solidFill>
              </a:defRPr>
            </a:lvl1pPr>
            <a:extLst/>
          </a:lstStyle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292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  <p:sldLayoutId id="2147483951" r:id="rId17"/>
    <p:sldLayoutId id="2147483952" r:id="rId18"/>
    <p:sldLayoutId id="2147483953" r:id="rId19"/>
    <p:sldLayoutId id="2147483954" r:id="rId20"/>
    <p:sldLayoutId id="2147483955" r:id="rId21"/>
    <p:sldLayoutId id="2147483956" r:id="rId22"/>
    <p:sldLayoutId id="2147483957" r:id="rId23"/>
    <p:sldLayoutId id="2147483958" r:id="rId24"/>
    <p:sldLayoutId id="2147483959" r:id="rId25"/>
    <p:sldLayoutId id="2147483960" r:id="rId26"/>
    <p:sldLayoutId id="2147483961" r:id="rId27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fr-FR" sz="24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257175" indent="-257175" algn="l" rtl="0" eaLnBrk="1" latinLnBrk="0" hangingPunct="1">
        <a:spcBef>
          <a:spcPct val="20000"/>
        </a:spcBef>
        <a:buChar char="•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latinLnBrk="0" hangingPunct="1">
        <a:spcBef>
          <a:spcPct val="20000"/>
        </a:spcBef>
        <a:buChar char="–"/>
        <a:defRPr kumimoji="0" lang="fr-FR"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latinLnBrk="0" hangingPunct="1">
        <a:spcBef>
          <a:spcPct val="20000"/>
        </a:spcBef>
        <a:buChar char="»"/>
        <a:defRPr kumimoji="0" lang="fr-FR" sz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1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1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6472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  <p:sldLayoutId id="2147484069" r:id="rId13"/>
    <p:sldLayoutId id="2147484070" r:id="rId14"/>
    <p:sldLayoutId id="2147484071" r:id="rId15"/>
    <p:sldLayoutId id="2147484072" r:id="rId16"/>
    <p:sldLayoutId id="2147484073" r:id="rId17"/>
    <p:sldLayoutId id="2147484074" r:id="rId18"/>
    <p:sldLayoutId id="2147484075" r:id="rId19"/>
    <p:sldLayoutId id="2147484076" r:id="rId20"/>
    <p:sldLayoutId id="2147484077" r:id="rId21"/>
    <p:sldLayoutId id="2147484078" r:id="rId22"/>
    <p:sldLayoutId id="2147484079" r:id="rId23"/>
    <p:sldLayoutId id="2147484080" r:id="rId24"/>
    <p:sldLayoutId id="2147484081" r:id="rId25"/>
    <p:sldLayoutId id="2147484082" r:id="rId26"/>
    <p:sldLayoutId id="2147484083" r:id="rId27"/>
    <p:sldLayoutId id="2147484084" r:id="rId28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fr-FR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fr-FR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32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3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900">
                <a:solidFill>
                  <a:schemeClr val="tx2"/>
                </a:solidFill>
              </a:defRPr>
            </a:lvl1pPr>
            <a:extLst/>
          </a:lstStyle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900">
                <a:solidFill>
                  <a:schemeClr val="tx2"/>
                </a:solidFill>
              </a:defRPr>
            </a:lvl1pPr>
            <a:extLst/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3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900">
                <a:solidFill>
                  <a:schemeClr val="tx2"/>
                </a:solidFill>
              </a:defRPr>
            </a:lvl1pPr>
            <a:extLst/>
          </a:lstStyle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7337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58" r:id="rId1"/>
    <p:sldLayoutId id="2147484359" r:id="rId2"/>
    <p:sldLayoutId id="2147484360" r:id="rId3"/>
    <p:sldLayoutId id="2147484361" r:id="rId4"/>
    <p:sldLayoutId id="2147484362" r:id="rId5"/>
    <p:sldLayoutId id="2147484363" r:id="rId6"/>
    <p:sldLayoutId id="2147484364" r:id="rId7"/>
    <p:sldLayoutId id="2147484365" r:id="rId8"/>
    <p:sldLayoutId id="2147484366" r:id="rId9"/>
    <p:sldLayoutId id="2147484367" r:id="rId10"/>
    <p:sldLayoutId id="2147484368" r:id="rId11"/>
    <p:sldLayoutId id="2147484369" r:id="rId12"/>
    <p:sldLayoutId id="2147484370" r:id="rId13"/>
    <p:sldLayoutId id="2147484371" r:id="rId14"/>
    <p:sldLayoutId id="2147484372" r:id="rId15"/>
    <p:sldLayoutId id="2147484373" r:id="rId16"/>
    <p:sldLayoutId id="2147484374" r:id="rId17"/>
    <p:sldLayoutId id="2147484375" r:id="rId18"/>
    <p:sldLayoutId id="2147484376" r:id="rId19"/>
    <p:sldLayoutId id="2147484377" r:id="rId20"/>
    <p:sldLayoutId id="2147484378" r:id="rId21"/>
    <p:sldLayoutId id="2147484379" r:id="rId22"/>
    <p:sldLayoutId id="2147484380" r:id="rId23"/>
    <p:sldLayoutId id="2147484381" r:id="rId24"/>
    <p:sldLayoutId id="2147484382" r:id="rId25"/>
    <p:sldLayoutId id="2147484383" r:id="rId26"/>
    <p:sldLayoutId id="2147484384" r:id="rId27"/>
    <p:sldLayoutId id="2147484385" r:id="rId28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fr-FR" sz="24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257175" indent="-257175" algn="l" rtl="0" eaLnBrk="1" latinLnBrk="0" hangingPunct="1">
        <a:spcBef>
          <a:spcPct val="20000"/>
        </a:spcBef>
        <a:buChar char="•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latinLnBrk="0" hangingPunct="1">
        <a:spcBef>
          <a:spcPct val="20000"/>
        </a:spcBef>
        <a:buChar char="–"/>
        <a:defRPr kumimoji="0" lang="fr-FR"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latinLnBrk="0" hangingPunct="1">
        <a:spcBef>
          <a:spcPct val="20000"/>
        </a:spcBef>
        <a:buChar char="»"/>
        <a:defRPr kumimoji="0" lang="fr-FR" sz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19647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ransition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78237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</p:sldLayoutIdLst>
  <p:transition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1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1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91782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  <p:sldLayoutId id="2147483741" r:id="rId23"/>
    <p:sldLayoutId id="2147483742" r:id="rId24"/>
    <p:sldLayoutId id="2147483743" r:id="rId25"/>
    <p:sldLayoutId id="2147483744" r:id="rId26"/>
    <p:sldLayoutId id="2147483745" r:id="rId27"/>
    <p:sldLayoutId id="2147483746" r:id="rId28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fr-FR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fr-FR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16274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</p:sldLayoutIdLst>
  <p:transition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30904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</p:sldLayoutIdLst>
  <p:transition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1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1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92602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  <p:sldLayoutId id="2147483800" r:id="rId23"/>
    <p:sldLayoutId id="2147483801" r:id="rId24"/>
    <p:sldLayoutId id="2147483802" r:id="rId25"/>
    <p:sldLayoutId id="2147483803" r:id="rId26"/>
    <p:sldLayoutId id="2147483804" r:id="rId27"/>
    <p:sldLayoutId id="2147483805" r:id="rId28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fr-FR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fr-FR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32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875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</p:sldLayoutIdLst>
  <p:transition>
    <p:fade/>
  </p:transition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FD6">
            <a:alpha val="4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70"/>
            <a:fld id="{4CA72875-3021-174E-A7C7-68237ABCF6B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09570"/>
              <a:t>19/06/2022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7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70"/>
            <a:fld id="{BF22EA9B-7176-5D4E-AFCA-54322A9D853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09570"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413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ctr" defTabSz="6095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609570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609570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60957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609570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609570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8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1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1_202109140917333900018.mp4" descr="11_202109140917333900018.mp4">
            <a:hlinkClick r:id="" action="ppaction://media"/>
            <a:extLst>
              <a:ext uri="{FF2B5EF4-FFF2-40B4-BE49-F238E27FC236}">
                <a16:creationId xmlns:a16="http://schemas.microsoft.com/office/drawing/2014/main" id="{089C94CA-60B9-4D4A-BA70-3B0CEB18F2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685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2995"/>
            <a:ext cx="12192000" cy="864000"/>
          </a:xfrm>
          <a:prstGeom prst="rect">
            <a:avLst/>
          </a:prstGeom>
          <a:solidFill>
            <a:srgbClr val="0089B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>
                <a:cs typeface="Calibri" pitchFamily="34" charset="0"/>
              </a:rPr>
              <a:t>ÉTUDIER LES GANGLIONS RESTE INDISPENSABLE </a:t>
            </a:r>
            <a:r>
              <a:rPr lang="fr-FR" sz="2000" dirty="0">
                <a:cs typeface="Calibri" pitchFamily="34" charset="0"/>
              </a:rPr>
              <a:t>(au moins les secteurs III, IV et VI)</a:t>
            </a:r>
            <a:br>
              <a:rPr lang="fr-FR" sz="2000" dirty="0">
                <a:cs typeface="Calibri" pitchFamily="34" charset="0"/>
              </a:rPr>
            </a:br>
            <a:r>
              <a:rPr lang="fr-FR" sz="2000" dirty="0">
                <a:cs typeface="Calibri" pitchFamily="34" charset="0"/>
              </a:rPr>
              <a:t>Guidelines ETA 2013, Leenhardt et al. </a:t>
            </a:r>
            <a:r>
              <a:rPr lang="fr-FR" sz="2000" dirty="0" err="1">
                <a:cs typeface="Calibri" pitchFamily="34" charset="0"/>
              </a:rPr>
              <a:t>Eur</a:t>
            </a:r>
            <a:r>
              <a:rPr lang="fr-FR" sz="2000" dirty="0">
                <a:cs typeface="Calibri" pitchFamily="34" charset="0"/>
              </a:rPr>
              <a:t> </a:t>
            </a:r>
            <a:r>
              <a:rPr lang="fr-FR" sz="2000" dirty="0" err="1">
                <a:cs typeface="Calibri" pitchFamily="34" charset="0"/>
              </a:rPr>
              <a:t>Thyr</a:t>
            </a:r>
            <a:r>
              <a:rPr lang="fr-FR" sz="2000" dirty="0">
                <a:cs typeface="Calibri" pitchFamily="34" charset="0"/>
              </a:rPr>
              <a:t> J 2013</a:t>
            </a:r>
          </a:p>
        </p:txBody>
      </p:sp>
      <p:pic>
        <p:nvPicPr>
          <p:cNvPr id="2" name="Image 1" descr="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905" y="994121"/>
            <a:ext cx="4200144" cy="2737104"/>
          </a:xfrm>
          <a:prstGeom prst="rect">
            <a:avLst/>
          </a:prstGeom>
        </p:spPr>
      </p:pic>
      <p:pic>
        <p:nvPicPr>
          <p:cNvPr id="7" name="Image 6" descr="1.pn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9905" y="3848620"/>
            <a:ext cx="4200144" cy="2484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2" descr="J:\Aixplorer\2012_03_06\2012_03_06_105449_499.jpg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53560" y="3802434"/>
            <a:ext cx="4211451" cy="25306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Espace réservé du contenu 7" descr="11.png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8"/>
          <a:stretch/>
        </p:blipFill>
        <p:spPr>
          <a:xfrm>
            <a:off x="6276490" y="994122"/>
            <a:ext cx="4211999" cy="2737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ZoneTexte 9"/>
          <p:cNvSpPr txBox="1"/>
          <p:nvPr/>
        </p:nvSpPr>
        <p:spPr>
          <a:xfrm>
            <a:off x="2855641" y="3313067"/>
            <a:ext cx="2220117" cy="369332"/>
          </a:xfrm>
          <a:prstGeom prst="rect">
            <a:avLst/>
          </a:prstGeom>
          <a:solidFill>
            <a:srgbClr val="0089BC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>
                <a:solidFill>
                  <a:schemeClr val="tx1"/>
                </a:solidFill>
              </a:rPr>
              <a:t>LOGETTES KYSTIQUES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384032" y="3336513"/>
            <a:ext cx="4045812" cy="369332"/>
          </a:xfrm>
          <a:prstGeom prst="rect">
            <a:avLst/>
          </a:prstGeom>
          <a:solidFill>
            <a:srgbClr val="0089BC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>
                <a:solidFill>
                  <a:schemeClr val="tx1"/>
                </a:solidFill>
              </a:rPr>
              <a:t>TISSU RESSEMBLANT A DE LA THYROIDE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782322" y="5780052"/>
            <a:ext cx="2377574" cy="369332"/>
          </a:xfrm>
          <a:prstGeom prst="rect">
            <a:avLst/>
          </a:prstGeom>
          <a:solidFill>
            <a:srgbClr val="0089BC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>
                <a:solidFill>
                  <a:schemeClr val="tx1"/>
                </a:solidFill>
              </a:rPr>
              <a:t>MICROCALCIFICATIONS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768950" y="5780052"/>
            <a:ext cx="3287491" cy="369332"/>
          </a:xfrm>
          <a:prstGeom prst="rect">
            <a:avLst/>
          </a:prstGeom>
          <a:solidFill>
            <a:srgbClr val="0089BC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>
                <a:solidFill>
                  <a:schemeClr val="tx1"/>
                </a:solidFill>
              </a:rPr>
              <a:t>VASCULARISATION ANARCHIQUE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508057" y="6177122"/>
            <a:ext cx="9189695" cy="646331"/>
          </a:xfrm>
          <a:prstGeom prst="rect">
            <a:avLst/>
          </a:prstGeom>
          <a:solidFill>
            <a:srgbClr val="0089BC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b="1">
                <a:solidFill>
                  <a:schemeClr val="tx1"/>
                </a:solidFill>
              </a:rPr>
              <a:t>EU-TIRADS - R6: Une échographie des ganglions cervicaux est obligatoire dès lors qu’un nodule</a:t>
            </a:r>
            <a:br>
              <a:rPr lang="fr-FR" b="1">
                <a:solidFill>
                  <a:schemeClr val="tx1"/>
                </a:solidFill>
              </a:rPr>
            </a:br>
            <a:r>
              <a:rPr lang="fr-FR" b="1">
                <a:solidFill>
                  <a:schemeClr val="tx1"/>
                </a:solidFill>
              </a:rPr>
              <a:t>de score 4 ou 5 est détecté et elle est conseillée dans les nodules de score 3.</a:t>
            </a:r>
          </a:p>
        </p:txBody>
      </p:sp>
    </p:spTree>
    <p:extLst>
      <p:ext uri="{BB962C8B-B14F-4D97-AF65-F5344CB8AC3E}">
        <p14:creationId xmlns:p14="http://schemas.microsoft.com/office/powerpoint/2010/main" val="2117052105"/>
      </p:ext>
    </p:extLst>
  </p:cSld>
  <p:clrMapOvr>
    <a:masterClrMapping/>
  </p:clrMapOvr>
  <p:transition advTm="19723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95867" y="1052860"/>
            <a:ext cx="10668000" cy="936000"/>
          </a:xfrm>
          <a:prstGeom prst="rect">
            <a:avLst/>
          </a:prstGeom>
          <a:solidFill>
            <a:srgbClr val="0089BC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342900" indent="-342900">
              <a:buFontTx/>
              <a:buAutoNum type="arabicPeriod"/>
            </a:pPr>
            <a:r>
              <a:rPr lang="fr-FR" sz="2800" u="sng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Recherche des nodules à risque élevé</a:t>
            </a:r>
            <a:r>
              <a:rPr lang="fr-FR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(EU-TIRADS 5)</a:t>
            </a:r>
            <a:br>
              <a:rPr lang="fr-FR" sz="2400">
                <a:solidFill>
                  <a:schemeClr val="tx1"/>
                </a:solidFill>
              </a:rPr>
            </a:br>
            <a:r>
              <a:rPr lang="fr-FR" sz="2400">
                <a:solidFill>
                  <a:schemeClr val="tx1"/>
                </a:solidFill>
              </a:rPr>
              <a:t>Décrire quelle que soit la taille</a:t>
            </a:r>
            <a:endParaRPr lang="fr-FR" sz="28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95867" y="2348880"/>
            <a:ext cx="10668000" cy="936000"/>
          </a:xfrm>
          <a:prstGeom prst="rect">
            <a:avLst/>
          </a:prstGeom>
          <a:solidFill>
            <a:srgbClr val="0089BC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fr-FR" sz="2800" u="sng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Recherche des nodules à risque intermédiaire</a:t>
            </a:r>
            <a:r>
              <a:rPr lang="fr-FR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(EU-TIRADS 4)</a:t>
            </a:r>
            <a:br>
              <a:rPr lang="fr-FR" sz="2800" u="sng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Décrire si &gt; 5mm</a:t>
            </a:r>
            <a:endParaRPr lang="fr-FR" sz="2400">
              <a:solidFill>
                <a:schemeClr val="tx1"/>
              </a:solidFill>
            </a:endParaRPr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0" y="-27383"/>
            <a:ext cx="12192000" cy="864116"/>
          </a:xfrm>
          <a:prstGeom prst="rect">
            <a:avLst/>
          </a:prstGeom>
          <a:solidFill>
            <a:srgbClr val="0089BC"/>
          </a:solid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sz="3200">
                <a:solidFill>
                  <a:schemeClr val="tx1"/>
                </a:solidFill>
                <a:cs typeface="Calibri" pitchFamily="34" charset="0"/>
              </a:rPr>
              <a:t>THYROIDE MULTINODULAIRE ET EU-TIRADS</a:t>
            </a:r>
            <a:endParaRPr lang="fr-FR" sz="2800">
              <a:solidFill>
                <a:schemeClr val="tx1"/>
              </a:solidFill>
              <a:cs typeface="Calibri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95867" y="3789041"/>
            <a:ext cx="10668000" cy="954107"/>
          </a:xfrm>
          <a:prstGeom prst="rect">
            <a:avLst/>
          </a:prstGeom>
          <a:solidFill>
            <a:srgbClr val="0089BC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absence de nodules à risque élevé ou intermédiaire: 96-98% des cancers éliminés</a:t>
            </a:r>
            <a:endParaRPr lang="fr-FR" sz="2400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95867" y="5157192"/>
            <a:ext cx="10668000" cy="936000"/>
          </a:xfrm>
          <a:prstGeom prst="rect">
            <a:avLst/>
          </a:prstGeom>
          <a:solidFill>
            <a:srgbClr val="0089BC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fr-FR" sz="2800" u="sng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Recherche des nodules à faible risque</a:t>
            </a:r>
            <a:r>
              <a:rPr lang="fr-FR" sz="2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(EU-TIRADS 3)</a:t>
            </a:r>
            <a:br>
              <a:rPr lang="fr-FR" sz="4000" u="sng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Décrire si &gt; 10mm</a:t>
            </a:r>
            <a:endParaRPr lang="fr-FR" sz="28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917410" y="6309320"/>
            <a:ext cx="8357183" cy="369332"/>
          </a:xfrm>
          <a:prstGeom prst="rect">
            <a:avLst/>
          </a:prstGeom>
          <a:solidFill>
            <a:srgbClr val="0089BC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>
                <a:solidFill>
                  <a:schemeClr val="tx1"/>
                </a:solidFill>
              </a:rPr>
              <a:t>LA RECHERCHE D’ADENOPATHIES DES SECTEURS III, IV ET VI EST OBLIGATOIRE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938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997">
        <p:fade/>
      </p:transition>
    </mc:Choice>
    <mc:Fallback xmlns="">
      <p:transition spd="med" advTm="709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0000"/>
          </a:xfrm>
          <a:solidFill>
            <a:srgbClr val="0089B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MODE DE SURVEILLANCE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599" y="1112520"/>
            <a:ext cx="11344507" cy="5379719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fr-FR" b="1" dirty="0">
                <a:solidFill>
                  <a:schemeClr val="bg1"/>
                </a:solidFill>
              </a:rPr>
              <a:t>Cas général : </a:t>
            </a:r>
          </a:p>
          <a:p>
            <a:pPr lvl="1">
              <a:buFont typeface="Arial" charset="0"/>
              <a:buChar char="•"/>
            </a:pPr>
            <a:r>
              <a:rPr lang="fr-FR" b="1" dirty="0">
                <a:solidFill>
                  <a:schemeClr val="bg1"/>
                </a:solidFill>
              </a:rPr>
              <a:t>nodules EU-</a:t>
            </a:r>
            <a:r>
              <a:rPr lang="fr-FR" b="1" dirty="0" err="1">
                <a:solidFill>
                  <a:schemeClr val="bg1"/>
                </a:solidFill>
              </a:rPr>
              <a:t>TIRADS</a:t>
            </a:r>
            <a:r>
              <a:rPr lang="fr-FR" b="1" dirty="0">
                <a:solidFill>
                  <a:schemeClr val="bg1"/>
                </a:solidFill>
              </a:rPr>
              <a:t> 3 ≤ 20 mm et EU-</a:t>
            </a:r>
            <a:r>
              <a:rPr lang="fr-FR" b="1" dirty="0" err="1">
                <a:solidFill>
                  <a:schemeClr val="bg1"/>
                </a:solidFill>
              </a:rPr>
              <a:t>TIRADS</a:t>
            </a:r>
            <a:r>
              <a:rPr lang="fr-FR" b="1" dirty="0">
                <a:solidFill>
                  <a:schemeClr val="bg1"/>
                </a:solidFill>
              </a:rPr>
              <a:t> 4 ≤ 15 mm</a:t>
            </a:r>
          </a:p>
          <a:p>
            <a:pPr lvl="1">
              <a:buFont typeface="Arial" charset="0"/>
              <a:buChar char="•"/>
            </a:pPr>
            <a:r>
              <a:rPr lang="fr-FR" b="1" dirty="0">
                <a:solidFill>
                  <a:schemeClr val="bg1"/>
                </a:solidFill>
              </a:rPr>
              <a:t>nodules ponctionnés bénins ≤ 40 mm</a:t>
            </a:r>
            <a:br>
              <a:rPr lang="fr-FR" b="1" dirty="0">
                <a:solidFill>
                  <a:schemeClr val="bg1"/>
                </a:solidFill>
              </a:rPr>
            </a:br>
            <a:r>
              <a:rPr lang="fr-FR" b="1" dirty="0">
                <a:solidFill>
                  <a:schemeClr val="bg1"/>
                </a:solidFill>
              </a:rPr>
              <a:t>- </a:t>
            </a:r>
            <a:r>
              <a:rPr lang="fr-FR" dirty="0">
                <a:solidFill>
                  <a:schemeClr val="bg1"/>
                </a:solidFill>
              </a:rPr>
              <a:t>Première échographie de contrôle un an plus tard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- Deuxième échographie 2 à 3 ans plus tard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- Par la suite, si absence d’évolution notable: 4 à 5 ans plus tard</a:t>
            </a:r>
            <a:br>
              <a:rPr lang="fr-FR" dirty="0">
                <a:solidFill>
                  <a:schemeClr val="bg1"/>
                </a:solidFill>
              </a:rPr>
            </a:br>
            <a:endParaRPr lang="fr-FR" dirty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r>
              <a:rPr lang="fr-FR" b="1" dirty="0">
                <a:solidFill>
                  <a:schemeClr val="bg1"/>
                </a:solidFill>
              </a:rPr>
              <a:t>Cas des goitres </a:t>
            </a:r>
            <a:r>
              <a:rPr lang="fr-FR" b="1" dirty="0" err="1">
                <a:solidFill>
                  <a:schemeClr val="bg1"/>
                </a:solidFill>
              </a:rPr>
              <a:t>plurinodulaires</a:t>
            </a:r>
            <a:r>
              <a:rPr lang="fr-FR" b="1" dirty="0">
                <a:solidFill>
                  <a:schemeClr val="bg1"/>
                </a:solidFill>
              </a:rPr>
              <a:t> complexes: ne pas espacer de plus de 3 ans</a:t>
            </a:r>
            <a:br>
              <a:rPr lang="fr-FR" b="1" dirty="0">
                <a:solidFill>
                  <a:schemeClr val="bg1"/>
                </a:solidFill>
              </a:rPr>
            </a:br>
            <a:endParaRPr lang="fr-FR" dirty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r>
              <a:rPr lang="fr-FR" b="1" dirty="0">
                <a:solidFill>
                  <a:schemeClr val="bg1"/>
                </a:solidFill>
              </a:rPr>
              <a:t>Maintenir en surveillance annuelle:</a:t>
            </a:r>
          </a:p>
          <a:p>
            <a:pPr lvl="1">
              <a:buFont typeface="Arial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Nodule(s) EU-</a:t>
            </a:r>
            <a:r>
              <a:rPr lang="fr-FR" dirty="0" err="1">
                <a:solidFill>
                  <a:schemeClr val="bg1"/>
                </a:solidFill>
              </a:rPr>
              <a:t>TIRADS</a:t>
            </a:r>
            <a:r>
              <a:rPr lang="fr-FR" dirty="0">
                <a:solidFill>
                  <a:schemeClr val="bg1"/>
                </a:solidFill>
              </a:rPr>
              <a:t> 3 ou 4 et taille proche ou &gt; à 40 mm</a:t>
            </a:r>
          </a:p>
          <a:p>
            <a:pPr lvl="1">
              <a:buFont typeface="Arial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Nodule EU-</a:t>
            </a:r>
            <a:r>
              <a:rPr lang="fr-FR" dirty="0" err="1">
                <a:solidFill>
                  <a:schemeClr val="bg1"/>
                </a:solidFill>
              </a:rPr>
              <a:t>TIRADS</a:t>
            </a:r>
            <a:r>
              <a:rPr lang="fr-FR" dirty="0">
                <a:solidFill>
                  <a:schemeClr val="bg1"/>
                </a:solidFill>
              </a:rPr>
              <a:t> 5 et </a:t>
            </a:r>
            <a:r>
              <a:rPr lang="fr-FR" dirty="0" err="1">
                <a:solidFill>
                  <a:schemeClr val="bg1"/>
                </a:solidFill>
              </a:rPr>
              <a:t>microcarcinomes</a:t>
            </a:r>
            <a:r>
              <a:rPr lang="fr-FR" dirty="0">
                <a:solidFill>
                  <a:schemeClr val="bg1"/>
                </a:solidFill>
              </a:rPr>
              <a:t> en surveillance active</a:t>
            </a:r>
          </a:p>
          <a:p>
            <a:pPr lvl="1">
              <a:buFont typeface="Arial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Nodules à cytologies indéterminées en surveillance active (cas particuliers)</a:t>
            </a:r>
          </a:p>
        </p:txBody>
      </p:sp>
    </p:spTree>
    <p:extLst>
      <p:ext uri="{BB962C8B-B14F-4D97-AF65-F5344CB8AC3E}">
        <p14:creationId xmlns:p14="http://schemas.microsoft.com/office/powerpoint/2010/main" val="122589371"/>
      </p:ext>
    </p:extLst>
  </p:cSld>
  <p:clrMapOvr>
    <a:masterClrMapping/>
  </p:clrMapOvr>
  <p:transition advTm="93687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0000"/>
          </a:xfrm>
          <a:solidFill>
            <a:srgbClr val="0089B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QUAND OPERER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9184" y="1333901"/>
            <a:ext cx="11538295" cy="5379719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fr-FR" b="1" dirty="0">
                <a:solidFill>
                  <a:schemeClr val="bg1"/>
                </a:solidFill>
              </a:rPr>
              <a:t>Nodules suspects ou malins </a:t>
            </a:r>
            <a:r>
              <a:rPr lang="fr-FR" dirty="0">
                <a:solidFill>
                  <a:schemeClr val="bg1"/>
                </a:solidFill>
              </a:rPr>
              <a:t>(non éligibles à une surveillance active ou à radiofréquence)</a:t>
            </a:r>
          </a:p>
          <a:p>
            <a:pPr>
              <a:buFont typeface="Arial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r>
              <a:rPr lang="fr-FR" b="1" dirty="0">
                <a:solidFill>
                  <a:schemeClr val="bg1"/>
                </a:solidFill>
              </a:rPr>
              <a:t>Cas des autres cytologies indéterminées: avis spécialisé</a:t>
            </a:r>
            <a:br>
              <a:rPr lang="fr-FR" b="1" dirty="0">
                <a:solidFill>
                  <a:schemeClr val="bg1"/>
                </a:solidFill>
              </a:rPr>
            </a:br>
            <a:endParaRPr lang="fr-FR" dirty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r>
              <a:rPr lang="fr-FR" b="1" dirty="0">
                <a:solidFill>
                  <a:schemeClr val="bg1"/>
                </a:solidFill>
              </a:rPr>
              <a:t>Nodule(s) avec symptomatologie fonctionnelle et/ou gêne cosmétique: envisager aussi la thermoablation ou l’alcoolisation</a:t>
            </a:r>
            <a:br>
              <a:rPr lang="fr-FR" b="1" dirty="0">
                <a:solidFill>
                  <a:schemeClr val="bg1"/>
                </a:solidFill>
              </a:rPr>
            </a:br>
            <a:endParaRPr lang="fr-FR" b="1" dirty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r>
              <a:rPr lang="fr-FR" b="1" dirty="0">
                <a:solidFill>
                  <a:schemeClr val="bg1"/>
                </a:solidFill>
              </a:rPr>
              <a:t>Idée maîtresse: ne pas opérer ou traiter si non indispensable. </a:t>
            </a:r>
            <a:br>
              <a:rPr lang="fr-FR" b="1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Les critères anciennement retenus (chirurgie systématique si taille &gt; 20mm, 30mm, 40mm (selon les époques !)) ne sont plus valides et ne reposent pas sur des preuves</a:t>
            </a:r>
          </a:p>
        </p:txBody>
      </p:sp>
    </p:spTree>
    <p:extLst>
      <p:ext uri="{BB962C8B-B14F-4D97-AF65-F5344CB8AC3E}">
        <p14:creationId xmlns:p14="http://schemas.microsoft.com/office/powerpoint/2010/main" val="2178780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-27384"/>
            <a:ext cx="12192000" cy="814784"/>
          </a:xfrm>
          <a:prstGeom prst="rect">
            <a:avLst/>
          </a:prstGeom>
          <a:solidFill>
            <a:srgbClr val="0089BC"/>
          </a:solidFill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3600" dirty="0">
                <a:solidFill>
                  <a:schemeClr val="tx1"/>
                </a:solidFill>
                <a:latin typeface="Calibri"/>
              </a:rPr>
              <a:t>CONCLUSION: RECOMMANDATIONS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57163" y="1128047"/>
            <a:ext cx="1171575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800" b="1" dirty="0">
                <a:solidFill>
                  <a:schemeClr val="bg1"/>
                </a:solidFill>
                <a:latin typeface="Calibri"/>
                <a:cs typeface="Calibri"/>
              </a:rPr>
              <a:t>Utiliser le score EU-</a:t>
            </a:r>
            <a:r>
              <a:rPr lang="fr-FR" sz="2800" b="1" dirty="0" err="1">
                <a:solidFill>
                  <a:schemeClr val="bg1"/>
                </a:solidFill>
                <a:latin typeface="Calibri"/>
                <a:cs typeface="Calibri"/>
              </a:rPr>
              <a:t>TIRADS</a:t>
            </a:r>
            <a:r>
              <a:rPr lang="fr-FR" sz="2800" b="1" dirty="0">
                <a:solidFill>
                  <a:schemeClr val="bg1"/>
                </a:solidFill>
                <a:latin typeface="Calibri"/>
                <a:cs typeface="Calibri"/>
              </a:rPr>
              <a:t> qui permet</a:t>
            </a:r>
            <a:r>
              <a:rPr lang="fr-FR" sz="2400" dirty="0">
                <a:solidFill>
                  <a:schemeClr val="bg1"/>
                </a:solidFill>
                <a:latin typeface="Calibri"/>
                <a:cs typeface="Calibri"/>
              </a:rPr>
              <a:t>:</a:t>
            </a:r>
          </a:p>
          <a:p>
            <a:pPr marL="800100" lvl="1" indent="-342900">
              <a:buFont typeface="Arial"/>
              <a:buChar char="•"/>
            </a:pPr>
            <a:r>
              <a:rPr lang="fr-FR" sz="2400" dirty="0">
                <a:solidFill>
                  <a:schemeClr val="bg1"/>
                </a:solidFill>
                <a:latin typeface="Calibri"/>
                <a:cs typeface="Calibri"/>
              </a:rPr>
              <a:t>De détecter 96%-98% des carcinomes thyroïdiens</a:t>
            </a:r>
          </a:p>
          <a:p>
            <a:pPr marL="800100" lvl="1" indent="-342900">
              <a:buFont typeface="Arial"/>
              <a:buChar char="•"/>
            </a:pPr>
            <a:r>
              <a:rPr lang="fr-FR" sz="2400" dirty="0">
                <a:solidFill>
                  <a:schemeClr val="bg1"/>
                </a:solidFill>
                <a:latin typeface="Calibri"/>
                <a:cs typeface="Calibri"/>
              </a:rPr>
              <a:t>De caractériser un nodule comme bénin avec un risque d’erreur &lt; 2-4%</a:t>
            </a:r>
          </a:p>
          <a:p>
            <a:pPr marL="800100" lvl="1" indent="-342900">
              <a:buFont typeface="Arial"/>
              <a:buChar char="•"/>
            </a:pPr>
            <a:r>
              <a:rPr lang="fr-FR" sz="2400" dirty="0">
                <a:solidFill>
                  <a:schemeClr val="bg1"/>
                </a:solidFill>
                <a:latin typeface="Calibri"/>
                <a:cs typeface="Calibri"/>
              </a:rPr>
              <a:t>De rationaliser les indications de </a:t>
            </a:r>
            <a:r>
              <a:rPr lang="fr-FR" sz="2400" dirty="0" err="1">
                <a:solidFill>
                  <a:schemeClr val="bg1"/>
                </a:solidFill>
                <a:latin typeface="Calibri"/>
                <a:cs typeface="Calibri"/>
              </a:rPr>
              <a:t>cytoponctions</a:t>
            </a:r>
            <a:r>
              <a:rPr lang="fr-FR" sz="2400" dirty="0">
                <a:solidFill>
                  <a:schemeClr val="bg1"/>
                </a:solidFill>
                <a:latin typeface="Calibri"/>
                <a:cs typeface="Calibri"/>
              </a:rPr>
              <a:t> (seuils des 10, 15 et 20mm)</a:t>
            </a:r>
            <a:br>
              <a:rPr lang="fr-FR" sz="2400" dirty="0">
                <a:solidFill>
                  <a:schemeClr val="bg1"/>
                </a:solidFill>
                <a:latin typeface="Calibri"/>
                <a:cs typeface="Calibri"/>
              </a:rPr>
            </a:br>
            <a:endParaRPr lang="fr-FR" sz="24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800100" lvl="1" indent="-342900">
              <a:buFont typeface="Arial"/>
              <a:buChar char="•"/>
            </a:pPr>
            <a:endParaRPr lang="fr-FR" sz="14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fr-FR" sz="2800" b="1" dirty="0">
                <a:solidFill>
                  <a:schemeClr val="bg1"/>
                </a:solidFill>
                <a:cs typeface="Calibri"/>
              </a:rPr>
              <a:t>Dans les thyroïdes </a:t>
            </a:r>
            <a:r>
              <a:rPr lang="fr-FR" sz="2800" b="1" dirty="0" err="1">
                <a:solidFill>
                  <a:schemeClr val="bg1"/>
                </a:solidFill>
                <a:cs typeface="Calibri"/>
              </a:rPr>
              <a:t>multinodulaires</a:t>
            </a:r>
            <a:r>
              <a:rPr lang="fr-FR" sz="2400" dirty="0">
                <a:solidFill>
                  <a:schemeClr val="bg1"/>
                </a:solidFill>
                <a:cs typeface="Calibri"/>
              </a:rPr>
              <a:t>, il faut rechercher d’abord les nodules suspects (EU-</a:t>
            </a:r>
            <a:r>
              <a:rPr lang="fr-FR" sz="2400" dirty="0" err="1">
                <a:solidFill>
                  <a:schemeClr val="bg1"/>
                </a:solidFill>
                <a:cs typeface="Calibri"/>
              </a:rPr>
              <a:t>TIRADS</a:t>
            </a:r>
            <a:r>
              <a:rPr lang="fr-FR" sz="2400" dirty="0">
                <a:solidFill>
                  <a:schemeClr val="bg1"/>
                </a:solidFill>
                <a:cs typeface="Calibri"/>
              </a:rPr>
              <a:t> 5 et 4) puis les nodules EU-</a:t>
            </a:r>
            <a:r>
              <a:rPr lang="fr-FR" sz="2400" dirty="0" err="1">
                <a:solidFill>
                  <a:schemeClr val="bg1"/>
                </a:solidFill>
                <a:cs typeface="Calibri"/>
              </a:rPr>
              <a:t>TIRADS</a:t>
            </a:r>
            <a:r>
              <a:rPr lang="fr-FR" sz="2400" dirty="0">
                <a:solidFill>
                  <a:schemeClr val="bg1"/>
                </a:solidFill>
                <a:cs typeface="Calibri"/>
              </a:rPr>
              <a:t> 3 volumineux.</a:t>
            </a:r>
            <a:br>
              <a:rPr lang="fr-FR" sz="2400" dirty="0">
                <a:solidFill>
                  <a:schemeClr val="bg1"/>
                </a:solidFill>
                <a:cs typeface="Calibri"/>
              </a:rPr>
            </a:br>
            <a:br>
              <a:rPr lang="fr-FR" sz="2400" dirty="0">
                <a:solidFill>
                  <a:schemeClr val="bg1"/>
                </a:solidFill>
                <a:cs typeface="Calibri"/>
              </a:rPr>
            </a:br>
            <a:endParaRPr lang="fr-FR" sz="1400" dirty="0">
              <a:solidFill>
                <a:schemeClr val="bg1"/>
              </a:solidFill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fr-FR" sz="2800" b="1" dirty="0">
                <a:solidFill>
                  <a:schemeClr val="bg1"/>
                </a:solidFill>
                <a:cs typeface="Calibri"/>
              </a:rPr>
              <a:t>Une échographie ganglionnaire </a:t>
            </a:r>
            <a:r>
              <a:rPr lang="fr-FR" sz="2800" dirty="0">
                <a:solidFill>
                  <a:schemeClr val="bg1"/>
                </a:solidFill>
                <a:cs typeface="Calibri"/>
              </a:rPr>
              <a:t>doit être systématique.</a:t>
            </a:r>
          </a:p>
          <a:p>
            <a:pPr marL="342900" indent="-342900">
              <a:buFont typeface="Arial"/>
              <a:buChar char="•"/>
            </a:pPr>
            <a:endParaRPr lang="fr-FR" sz="1400" dirty="0">
              <a:solidFill>
                <a:schemeClr val="bg1"/>
              </a:solidFill>
              <a:cs typeface="Calibri"/>
            </a:endParaRPr>
          </a:p>
          <a:p>
            <a:endParaRPr lang="fr-FR"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631327"/>
      </p:ext>
    </p:extLst>
  </p:cSld>
  <p:clrMapOvr>
    <a:masterClrMapping/>
  </p:clrMapOvr>
  <p:transition advTm="43553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Connecteur droit 61"/>
          <p:cNvCxnSpPr/>
          <p:nvPr/>
        </p:nvCxnSpPr>
        <p:spPr>
          <a:xfrm flipH="1">
            <a:off x="3685200" y="4951474"/>
            <a:ext cx="3268" cy="3959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/>
          <p:cNvCxnSpPr/>
          <p:nvPr/>
        </p:nvCxnSpPr>
        <p:spPr>
          <a:xfrm flipH="1">
            <a:off x="1394490" y="4933313"/>
            <a:ext cx="3268" cy="3959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/>
          <p:cNvCxnSpPr/>
          <p:nvPr/>
        </p:nvCxnSpPr>
        <p:spPr>
          <a:xfrm flipH="1">
            <a:off x="2511373" y="4549685"/>
            <a:ext cx="3268" cy="3959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e 4"/>
          <p:cNvGrpSpPr/>
          <p:nvPr/>
        </p:nvGrpSpPr>
        <p:grpSpPr>
          <a:xfrm>
            <a:off x="220336" y="685031"/>
            <a:ext cx="11611778" cy="6113174"/>
            <a:chOff x="106768" y="125451"/>
            <a:chExt cx="9009441" cy="6113174"/>
          </a:xfrm>
        </p:grpSpPr>
        <p:grpSp>
          <p:nvGrpSpPr>
            <p:cNvPr id="4" name="Grouper 3"/>
            <p:cNvGrpSpPr/>
            <p:nvPr/>
          </p:nvGrpSpPr>
          <p:grpSpPr>
            <a:xfrm>
              <a:off x="106768" y="125451"/>
              <a:ext cx="9009441" cy="5552335"/>
              <a:chOff x="-357840" y="880472"/>
              <a:chExt cx="9009441" cy="5552335"/>
            </a:xfrm>
          </p:grpSpPr>
          <p:cxnSp>
            <p:nvCxnSpPr>
              <p:cNvPr id="120" name="Connecteur droit 119"/>
              <p:cNvCxnSpPr/>
              <p:nvPr/>
            </p:nvCxnSpPr>
            <p:spPr>
              <a:xfrm flipH="1">
                <a:off x="4198575" y="5017449"/>
                <a:ext cx="3268" cy="39599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Forme libre 58"/>
              <p:cNvSpPr/>
              <p:nvPr/>
            </p:nvSpPr>
            <p:spPr>
              <a:xfrm>
                <a:off x="1340945" y="2138930"/>
                <a:ext cx="108000" cy="719999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0"/>
                    </a:moveTo>
                    <a:lnTo>
                      <a:pt x="45720" y="584463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cxnSp>
            <p:nvCxnSpPr>
              <p:cNvPr id="7" name="Connecteur droit 6"/>
              <p:cNvCxnSpPr/>
              <p:nvPr/>
            </p:nvCxnSpPr>
            <p:spPr>
              <a:xfrm flipH="1">
                <a:off x="3839962" y="1339933"/>
                <a:ext cx="3268" cy="39599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9"/>
              <p:cNvCxnSpPr/>
              <p:nvPr/>
            </p:nvCxnSpPr>
            <p:spPr>
              <a:xfrm>
                <a:off x="4201843" y="3389586"/>
                <a:ext cx="0" cy="539999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/>
              <p:cNvCxnSpPr/>
              <p:nvPr/>
            </p:nvCxnSpPr>
            <p:spPr>
              <a:xfrm flipH="1">
                <a:off x="2139786" y="1735317"/>
                <a:ext cx="3132000" cy="361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" name="Grouper 2"/>
              <p:cNvGrpSpPr/>
              <p:nvPr/>
            </p:nvGrpSpPr>
            <p:grpSpPr>
              <a:xfrm>
                <a:off x="-357840" y="880472"/>
                <a:ext cx="9009441" cy="5552335"/>
                <a:chOff x="-357840" y="880472"/>
                <a:chExt cx="9009441" cy="5552335"/>
              </a:xfrm>
            </p:grpSpPr>
            <p:cxnSp>
              <p:nvCxnSpPr>
                <p:cNvPr id="18" name="Connecteur droit 17"/>
                <p:cNvCxnSpPr/>
                <p:nvPr/>
              </p:nvCxnSpPr>
              <p:spPr>
                <a:xfrm flipH="1">
                  <a:off x="6043571" y="2146225"/>
                  <a:ext cx="3268" cy="396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necteur droit 19"/>
                <p:cNvCxnSpPr/>
                <p:nvPr/>
              </p:nvCxnSpPr>
              <p:spPr>
                <a:xfrm flipH="1">
                  <a:off x="4193201" y="2336350"/>
                  <a:ext cx="3268" cy="14399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Connecteur droit 116"/>
                <p:cNvCxnSpPr/>
                <p:nvPr/>
              </p:nvCxnSpPr>
              <p:spPr>
                <a:xfrm flipH="1">
                  <a:off x="7800453" y="2325647"/>
                  <a:ext cx="3268" cy="17999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Connecteur droit 117"/>
                <p:cNvCxnSpPr/>
                <p:nvPr/>
              </p:nvCxnSpPr>
              <p:spPr>
                <a:xfrm flipH="1">
                  <a:off x="4192352" y="2334633"/>
                  <a:ext cx="3600000" cy="361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8" name="Grouper 67"/>
                <p:cNvGrpSpPr/>
                <p:nvPr/>
              </p:nvGrpSpPr>
              <p:grpSpPr>
                <a:xfrm>
                  <a:off x="-357840" y="880472"/>
                  <a:ext cx="9009441" cy="5552335"/>
                  <a:chOff x="65485" y="879334"/>
                  <a:chExt cx="9009441" cy="6017560"/>
                </a:xfrm>
              </p:grpSpPr>
              <p:sp>
                <p:nvSpPr>
                  <p:cNvPr id="69" name="Rectangle 68"/>
                  <p:cNvSpPr/>
                  <p:nvPr/>
                </p:nvSpPr>
                <p:spPr>
                  <a:xfrm>
                    <a:off x="65485" y="956880"/>
                    <a:ext cx="8949637" cy="5770654"/>
                  </a:xfrm>
                  <a:prstGeom prst="rect">
                    <a:avLst/>
                  </a:prstGeom>
                  <a:ln>
                    <a:noFill/>
                  </a:ln>
                </p:spPr>
              </p:sp>
              <p:sp>
                <p:nvSpPr>
                  <p:cNvPr id="70" name="Forme libre 69"/>
                  <p:cNvSpPr/>
                  <p:nvPr/>
                </p:nvSpPr>
                <p:spPr>
                  <a:xfrm>
                    <a:off x="8199979" y="5203512"/>
                    <a:ext cx="91440" cy="545911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>
                        <a:moveTo>
                          <a:pt x="45720" y="0"/>
                        </a:moveTo>
                        <a:lnTo>
                          <a:pt x="45720" y="545911"/>
                        </a:ln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80000"/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rgbClr r="0" g="0" b="0"/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sp>
                <p:nvSpPr>
                  <p:cNvPr id="71" name="Forme libre 70"/>
                  <p:cNvSpPr/>
                  <p:nvPr/>
                </p:nvSpPr>
                <p:spPr>
                  <a:xfrm>
                    <a:off x="8189654" y="3571930"/>
                    <a:ext cx="108000" cy="611999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>
                        <a:moveTo>
                          <a:pt x="45720" y="0"/>
                        </a:moveTo>
                        <a:lnTo>
                          <a:pt x="45720" y="571884"/>
                        </a:ln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80000"/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rgbClr r="0" g="0" b="0"/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sp>
                <p:nvSpPr>
                  <p:cNvPr id="73" name="Forme libre 72"/>
                  <p:cNvSpPr/>
                  <p:nvPr/>
                </p:nvSpPr>
                <p:spPr>
                  <a:xfrm>
                    <a:off x="6391741" y="5241249"/>
                    <a:ext cx="91440" cy="520747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>
                        <a:moveTo>
                          <a:pt x="45720" y="0"/>
                        </a:moveTo>
                        <a:lnTo>
                          <a:pt x="45720" y="520746"/>
                        </a:ln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80000"/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rgbClr r="0" g="0" b="0"/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/>
                  <a:lstStyle/>
                  <a:p>
                    <a:endParaRPr>
                      <a:solidFill>
                        <a:prstClr val="white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</a:endParaRPr>
                  </a:p>
                </p:txBody>
              </p:sp>
              <p:sp>
                <p:nvSpPr>
                  <p:cNvPr id="74" name="Forme libre 73"/>
                  <p:cNvSpPr/>
                  <p:nvPr/>
                </p:nvSpPr>
                <p:spPr>
                  <a:xfrm>
                    <a:off x="6402066" y="3546781"/>
                    <a:ext cx="91440" cy="609622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>
                        <a:moveTo>
                          <a:pt x="45720" y="0"/>
                        </a:moveTo>
                        <a:lnTo>
                          <a:pt x="45720" y="609622"/>
                        </a:ln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80000"/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rgbClr r="0" g="0" b="0"/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/>
                  <a:lstStyle/>
                  <a:p>
                    <a:endParaRPr>
                      <a:solidFill>
                        <a:prstClr val="white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</a:endParaRPr>
                  </a:p>
                </p:txBody>
              </p:sp>
              <p:sp>
                <p:nvSpPr>
                  <p:cNvPr id="81" name="Forme libre 80"/>
                  <p:cNvSpPr/>
                  <p:nvPr/>
                </p:nvSpPr>
                <p:spPr>
                  <a:xfrm>
                    <a:off x="1771715" y="3569050"/>
                    <a:ext cx="91440" cy="780328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>
                        <a:moveTo>
                          <a:pt x="45720" y="0"/>
                        </a:moveTo>
                        <a:lnTo>
                          <a:pt x="45720" y="584463"/>
                        </a:ln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80000"/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rgbClr r="0" g="0" b="0"/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/>
                  <a:lstStyle/>
                  <a:p>
                    <a:endParaRPr lang="en-US">
                      <a:solidFill>
                        <a:prstClr val="white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</a:endParaRPr>
                  </a:p>
                </p:txBody>
              </p:sp>
              <p:sp>
                <p:nvSpPr>
                  <p:cNvPr id="84" name="Forme libre 83"/>
                  <p:cNvSpPr/>
                  <p:nvPr/>
                </p:nvSpPr>
                <p:spPr>
                  <a:xfrm>
                    <a:off x="3336655" y="879334"/>
                    <a:ext cx="1882814" cy="702295"/>
                  </a:xfrm>
                  <a:custGeom>
                    <a:avLst/>
                    <a:gdLst>
                      <a:gd name="connsiteX0" fmla="*/ 0 w 1490586"/>
                      <a:gd name="connsiteY0" fmla="*/ 48461 h 484610"/>
                      <a:gd name="connsiteX1" fmla="*/ 48461 w 1490586"/>
                      <a:gd name="connsiteY1" fmla="*/ 0 h 484610"/>
                      <a:gd name="connsiteX2" fmla="*/ 1442125 w 1490586"/>
                      <a:gd name="connsiteY2" fmla="*/ 0 h 484610"/>
                      <a:gd name="connsiteX3" fmla="*/ 1490586 w 1490586"/>
                      <a:gd name="connsiteY3" fmla="*/ 48461 h 484610"/>
                      <a:gd name="connsiteX4" fmla="*/ 1490586 w 1490586"/>
                      <a:gd name="connsiteY4" fmla="*/ 436149 h 484610"/>
                      <a:gd name="connsiteX5" fmla="*/ 1442125 w 1490586"/>
                      <a:gd name="connsiteY5" fmla="*/ 484610 h 484610"/>
                      <a:gd name="connsiteX6" fmla="*/ 48461 w 1490586"/>
                      <a:gd name="connsiteY6" fmla="*/ 484610 h 484610"/>
                      <a:gd name="connsiteX7" fmla="*/ 0 w 1490586"/>
                      <a:gd name="connsiteY7" fmla="*/ 436149 h 484610"/>
                      <a:gd name="connsiteX8" fmla="*/ 0 w 1490586"/>
                      <a:gd name="connsiteY8" fmla="*/ 48461 h 484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484610">
                        <a:moveTo>
                          <a:pt x="0" y="48461"/>
                        </a:moveTo>
                        <a:cubicBezTo>
                          <a:pt x="0" y="21697"/>
                          <a:pt x="21697" y="0"/>
                          <a:pt x="48461" y="0"/>
                        </a:cubicBezTo>
                        <a:lnTo>
                          <a:pt x="1442125" y="0"/>
                        </a:lnTo>
                        <a:cubicBezTo>
                          <a:pt x="1468889" y="0"/>
                          <a:pt x="1490586" y="21697"/>
                          <a:pt x="1490586" y="48461"/>
                        </a:cubicBezTo>
                        <a:lnTo>
                          <a:pt x="1490586" y="436149"/>
                        </a:lnTo>
                        <a:cubicBezTo>
                          <a:pt x="1490586" y="462913"/>
                          <a:pt x="1468889" y="484610"/>
                          <a:pt x="1442125" y="484610"/>
                        </a:cubicBezTo>
                        <a:lnTo>
                          <a:pt x="48461" y="484610"/>
                        </a:lnTo>
                        <a:cubicBezTo>
                          <a:pt x="21697" y="484610"/>
                          <a:pt x="0" y="462913"/>
                          <a:pt x="0" y="436149"/>
                        </a:cubicBezTo>
                        <a:lnTo>
                          <a:pt x="0" y="48461"/>
                        </a:lnTo>
                        <a:close/>
                      </a:path>
                    </a:pathLst>
                  </a:custGeom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78964" tIns="78964" rIns="78964" bIns="78964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Nodule thyroïdien*</a:t>
                    </a:r>
                  </a:p>
                </p:txBody>
              </p:sp>
              <p:sp>
                <p:nvSpPr>
                  <p:cNvPr id="86" name="Forme libre 85"/>
                  <p:cNvSpPr/>
                  <p:nvPr/>
                </p:nvSpPr>
                <p:spPr>
                  <a:xfrm>
                    <a:off x="964191" y="1325014"/>
                    <a:ext cx="1692000" cy="946522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Au moins un signe de forte suspicion</a:t>
                    </a:r>
                  </a:p>
                </p:txBody>
              </p:sp>
              <p:sp>
                <p:nvSpPr>
                  <p:cNvPr id="92" name="Forme libre 91"/>
                  <p:cNvSpPr/>
                  <p:nvPr/>
                </p:nvSpPr>
                <p:spPr>
                  <a:xfrm>
                    <a:off x="1912498" y="5789540"/>
                    <a:ext cx="1620000" cy="1107354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90000"/>
                    </a:srgbClr>
                  </a:solidFill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>
                        <a:solidFill>
                          <a:prstClr val="black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Taille &gt; 10mm </a:t>
                    </a:r>
                    <a:r>
                      <a:rPr lang="fr-FR" sz="1700" err="1">
                        <a:solidFill>
                          <a:prstClr val="black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Cytoponction</a:t>
                    </a:r>
                    <a:endParaRPr lang="fr-FR" sz="170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96" name="Forme libre 95"/>
                  <p:cNvSpPr/>
                  <p:nvPr/>
                </p:nvSpPr>
                <p:spPr>
                  <a:xfrm>
                    <a:off x="3744720" y="4162837"/>
                    <a:ext cx="1692000" cy="1187996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  <a:solidFill>
                    <a:srgbClr val="FDA247"/>
                  </a:solidFill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Risque intermédiaire</a:t>
                    </a:r>
                    <a:b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2000" b="1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EU-TIRADS 4</a:t>
                    </a:r>
                    <a:br>
                      <a:rPr lang="fr-FR" sz="2000" b="1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Risque: 6-17%</a:t>
                    </a:r>
                  </a:p>
                </p:txBody>
              </p:sp>
              <p:sp>
                <p:nvSpPr>
                  <p:cNvPr id="98" name="Forme libre 97"/>
                  <p:cNvSpPr/>
                  <p:nvPr/>
                </p:nvSpPr>
                <p:spPr>
                  <a:xfrm>
                    <a:off x="3725570" y="5781012"/>
                    <a:ext cx="1692000" cy="1115882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  <a:solidFill>
                    <a:srgbClr val="FDA247"/>
                  </a:solidFill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Taille &gt; 15mm</a:t>
                    </a:r>
                    <a:b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700" err="1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Cytoponction</a:t>
                    </a:r>
                    <a:endParaRPr sz="1700"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100" name="Forme libre 99"/>
                  <p:cNvSpPr/>
                  <p:nvPr/>
                </p:nvSpPr>
                <p:spPr>
                  <a:xfrm>
                    <a:off x="3738017" y="2619271"/>
                    <a:ext cx="1692000" cy="1170492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  <a:solidFill>
                    <a:srgbClr val="FDA247"/>
                  </a:solidFill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Modérément</a:t>
                    </a:r>
                    <a:b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700" err="1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hypoéchogène</a:t>
                    </a:r>
                    <a:b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6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(même en partie)</a:t>
                    </a:r>
                  </a:p>
                </p:txBody>
              </p:sp>
              <p:sp>
                <p:nvSpPr>
                  <p:cNvPr id="102" name="Forme libre 101"/>
                  <p:cNvSpPr/>
                  <p:nvPr/>
                </p:nvSpPr>
                <p:spPr>
                  <a:xfrm>
                    <a:off x="5561097" y="2619271"/>
                    <a:ext cx="1692000" cy="1170492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Entièrement </a:t>
                    </a:r>
                    <a:r>
                      <a:rPr lang="fr-FR" sz="1700" err="1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isoéchogène</a:t>
                    </a:r>
                    <a: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 ou hyperéchogène</a:t>
                    </a:r>
                    <a:endParaRPr lang="en-US" sz="1700"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104" name="Forme libre 103"/>
                  <p:cNvSpPr/>
                  <p:nvPr/>
                </p:nvSpPr>
                <p:spPr>
                  <a:xfrm>
                    <a:off x="5574953" y="4162841"/>
                    <a:ext cx="1692000" cy="1187997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Risque faible</a:t>
                    </a:r>
                    <a:b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2000" b="1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EU-TIRADS 3</a:t>
                    </a:r>
                    <a:br>
                      <a:rPr lang="fr-FR" sz="2000" b="1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Risque: 2-4%</a:t>
                    </a:r>
                  </a:p>
                </p:txBody>
              </p:sp>
              <p:sp>
                <p:nvSpPr>
                  <p:cNvPr id="106" name="Forme libre 105"/>
                  <p:cNvSpPr/>
                  <p:nvPr/>
                </p:nvSpPr>
                <p:spPr>
                  <a:xfrm>
                    <a:off x="5561098" y="5766996"/>
                    <a:ext cx="1692000" cy="1129898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Taille &gt; 20mm</a:t>
                    </a:r>
                    <a:b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700" err="1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Cytoponction</a:t>
                    </a:r>
                    <a:endParaRPr sz="1700"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108" name="Forme libre 107"/>
                  <p:cNvSpPr/>
                  <p:nvPr/>
                </p:nvSpPr>
                <p:spPr>
                  <a:xfrm>
                    <a:off x="7382926" y="2619271"/>
                    <a:ext cx="1692000" cy="1170492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  <a:solidFill>
                    <a:srgbClr val="CCFFCC"/>
                  </a:solidFill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 err="1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Anéchogène</a:t>
                    </a:r>
                    <a: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 ou</a:t>
                    </a:r>
                    <a:b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Entièrement</a:t>
                    </a:r>
                    <a:b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Spongiforme</a:t>
                    </a:r>
                  </a:p>
                </p:txBody>
              </p:sp>
              <p:sp>
                <p:nvSpPr>
                  <p:cNvPr id="110" name="Forme libre 109"/>
                  <p:cNvSpPr/>
                  <p:nvPr/>
                </p:nvSpPr>
                <p:spPr>
                  <a:xfrm>
                    <a:off x="7369071" y="4162828"/>
                    <a:ext cx="1692000" cy="1187996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  <a:solidFill>
                    <a:srgbClr val="CCFFCC"/>
                  </a:solidFill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Bénin</a:t>
                    </a:r>
                    <a:b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2000" b="1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EU-TIRADS 2</a:t>
                    </a:r>
                    <a:br>
                      <a:rPr lang="fr-FR" sz="2000" b="1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Risque: ≈ 0%</a:t>
                    </a:r>
                  </a:p>
                </p:txBody>
              </p:sp>
              <p:sp>
                <p:nvSpPr>
                  <p:cNvPr id="112" name="Forme libre 111"/>
                  <p:cNvSpPr/>
                  <p:nvPr/>
                </p:nvSpPr>
                <p:spPr>
                  <a:xfrm>
                    <a:off x="7369071" y="5768438"/>
                    <a:ext cx="1692000" cy="1128456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  <a:solidFill>
                    <a:srgbClr val="CCFFCC"/>
                  </a:solidFill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Pas de </a:t>
                    </a:r>
                    <a:r>
                      <a:rPr lang="fr-FR" sz="1700" err="1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cytoponction</a:t>
                    </a:r>
                    <a: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 sauf compression</a:t>
                    </a:r>
                  </a:p>
                </p:txBody>
              </p:sp>
              <p:sp>
                <p:nvSpPr>
                  <p:cNvPr id="114" name="Forme libre 113"/>
                  <p:cNvSpPr/>
                  <p:nvPr/>
                </p:nvSpPr>
                <p:spPr>
                  <a:xfrm>
                    <a:off x="5629585" y="1288666"/>
                    <a:ext cx="1692000" cy="946522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Aucun signe de forte suspicion</a:t>
                    </a:r>
                  </a:p>
                </p:txBody>
              </p:sp>
              <p:sp>
                <p:nvSpPr>
                  <p:cNvPr id="88" name="Forme libre 87"/>
                  <p:cNvSpPr/>
                  <p:nvPr/>
                </p:nvSpPr>
                <p:spPr>
                  <a:xfrm>
                    <a:off x="483685" y="2634287"/>
                    <a:ext cx="2647552" cy="1170492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90000"/>
                    </a:srgbClr>
                  </a:solidFill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 dirty="0">
                        <a:solidFill>
                          <a:prstClr val="black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Forme: plus épais que large-long</a:t>
                    </a:r>
                    <a:br>
                      <a:rPr lang="fr-FR" sz="1700" dirty="0">
                        <a:solidFill>
                          <a:prstClr val="black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700" dirty="0">
                        <a:solidFill>
                          <a:prstClr val="black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Contours irréguliers</a:t>
                    </a:r>
                    <a:br>
                      <a:rPr lang="fr-FR" sz="1700" dirty="0">
                        <a:solidFill>
                          <a:prstClr val="black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700" dirty="0" err="1">
                        <a:solidFill>
                          <a:prstClr val="black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Microcalcifications</a:t>
                    </a:r>
                    <a:br>
                      <a:rPr lang="fr-FR" sz="1700" dirty="0">
                        <a:solidFill>
                          <a:prstClr val="black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700" dirty="0" err="1">
                        <a:solidFill>
                          <a:prstClr val="black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Hypoéchogénicité</a:t>
                    </a:r>
                    <a:r>
                      <a:rPr lang="fr-FR" sz="1700" dirty="0">
                        <a:solidFill>
                          <a:prstClr val="black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 marquée</a:t>
                    </a:r>
                  </a:p>
                </p:txBody>
              </p:sp>
              <p:sp>
                <p:nvSpPr>
                  <p:cNvPr id="90" name="Forme libre 89"/>
                  <p:cNvSpPr/>
                  <p:nvPr/>
                </p:nvSpPr>
                <p:spPr>
                  <a:xfrm>
                    <a:off x="964526" y="4179979"/>
                    <a:ext cx="1692000" cy="1187996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90000"/>
                    </a:srgbClr>
                  </a:solidFill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>
                        <a:solidFill>
                          <a:prstClr val="black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Risque élevé</a:t>
                    </a:r>
                    <a:br>
                      <a:rPr lang="fr-FR" sz="1700">
                        <a:solidFill>
                          <a:prstClr val="black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2000" b="1">
                        <a:solidFill>
                          <a:prstClr val="black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EU-TIRADS 5</a:t>
                    </a:r>
                    <a:br>
                      <a:rPr lang="fr-FR" sz="2000" b="1">
                        <a:solidFill>
                          <a:prstClr val="black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700">
                        <a:solidFill>
                          <a:prstClr val="black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Risque: 26-87%</a:t>
                    </a:r>
                  </a:p>
                </p:txBody>
              </p:sp>
            </p:grpSp>
          </p:grpSp>
        </p:grpSp>
        <p:sp>
          <p:nvSpPr>
            <p:cNvPr id="2" name="ZoneTexte 1"/>
            <p:cNvSpPr txBox="1"/>
            <p:nvPr/>
          </p:nvSpPr>
          <p:spPr>
            <a:xfrm>
              <a:off x="605972" y="5869293"/>
              <a:ext cx="81730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/>
                  </a:solidFill>
                </a:rPr>
                <a:t>*</a:t>
              </a:r>
              <a:r>
                <a:rPr lang="fr-FR" err="1">
                  <a:solidFill>
                    <a:prstClr val="black"/>
                  </a:solidFill>
                </a:rPr>
                <a:t>Cytoponction</a:t>
              </a:r>
              <a:r>
                <a:rPr lang="fr-FR">
                  <a:solidFill>
                    <a:prstClr val="black"/>
                  </a:solidFill>
                </a:rPr>
                <a:t> obligatoire si ganglion suspect associé (ganglion + nodule)</a:t>
              </a:r>
            </a:p>
          </p:txBody>
        </p:sp>
      </p:grpSp>
      <p:sp>
        <p:nvSpPr>
          <p:cNvPr id="55" name="Forme libre 54"/>
          <p:cNvSpPr/>
          <p:nvPr/>
        </p:nvSpPr>
        <p:spPr>
          <a:xfrm>
            <a:off x="379242" y="5215625"/>
            <a:ext cx="2088000" cy="1021743"/>
          </a:xfrm>
          <a:custGeom>
            <a:avLst/>
            <a:gdLst>
              <a:gd name="connsiteX0" fmla="*/ 0 w 1490586"/>
              <a:gd name="connsiteY0" fmla="*/ 94652 h 946522"/>
              <a:gd name="connsiteX1" fmla="*/ 94652 w 1490586"/>
              <a:gd name="connsiteY1" fmla="*/ 0 h 946522"/>
              <a:gd name="connsiteX2" fmla="*/ 1395934 w 1490586"/>
              <a:gd name="connsiteY2" fmla="*/ 0 h 946522"/>
              <a:gd name="connsiteX3" fmla="*/ 1490586 w 1490586"/>
              <a:gd name="connsiteY3" fmla="*/ 94652 h 946522"/>
              <a:gd name="connsiteX4" fmla="*/ 1490586 w 1490586"/>
              <a:gd name="connsiteY4" fmla="*/ 851870 h 946522"/>
              <a:gd name="connsiteX5" fmla="*/ 1395934 w 1490586"/>
              <a:gd name="connsiteY5" fmla="*/ 946522 h 946522"/>
              <a:gd name="connsiteX6" fmla="*/ 94652 w 1490586"/>
              <a:gd name="connsiteY6" fmla="*/ 946522 h 946522"/>
              <a:gd name="connsiteX7" fmla="*/ 0 w 1490586"/>
              <a:gd name="connsiteY7" fmla="*/ 851870 h 946522"/>
              <a:gd name="connsiteX8" fmla="*/ 0 w 1490586"/>
              <a:gd name="connsiteY8" fmla="*/ 94652 h 94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0586" h="946522">
                <a:moveTo>
                  <a:pt x="0" y="94652"/>
                </a:moveTo>
                <a:cubicBezTo>
                  <a:pt x="0" y="42377"/>
                  <a:pt x="42377" y="0"/>
                  <a:pt x="94652" y="0"/>
                </a:cubicBezTo>
                <a:lnTo>
                  <a:pt x="1395934" y="0"/>
                </a:lnTo>
                <a:cubicBezTo>
                  <a:pt x="1448209" y="0"/>
                  <a:pt x="1490586" y="42377"/>
                  <a:pt x="1490586" y="94652"/>
                </a:cubicBezTo>
                <a:lnTo>
                  <a:pt x="1490586" y="851870"/>
                </a:lnTo>
                <a:cubicBezTo>
                  <a:pt x="1490586" y="904145"/>
                  <a:pt x="1448209" y="946522"/>
                  <a:pt x="1395934" y="946522"/>
                </a:cubicBezTo>
                <a:lnTo>
                  <a:pt x="94652" y="946522"/>
                </a:lnTo>
                <a:cubicBezTo>
                  <a:pt x="42377" y="946522"/>
                  <a:pt x="0" y="904145"/>
                  <a:pt x="0" y="851870"/>
                </a:cubicBezTo>
                <a:lnTo>
                  <a:pt x="0" y="94652"/>
                </a:lnTo>
                <a:close/>
              </a:path>
            </a:pathLst>
          </a:custGeom>
          <a:solidFill>
            <a:srgbClr val="FF0000">
              <a:alpha val="90000"/>
            </a:srgb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93" tIns="92493" rIns="92493" bIns="92493" numCol="1" spcCol="1270" anchor="ctr" anchorCtr="0">
            <a:noAutofit/>
          </a:bodyPr>
          <a:lstStyle/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7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Taille </a:t>
            </a:r>
            <a:r>
              <a:rPr sz="17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≤ 10mm</a:t>
            </a:r>
            <a:br>
              <a:rPr lang="fr-FR" sz="17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fr-FR" sz="17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Cytoponction ou surveillance active</a:t>
            </a:r>
            <a:endParaRPr sz="170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6" name="Forme libre 55"/>
          <p:cNvSpPr/>
          <p:nvPr/>
        </p:nvSpPr>
        <p:spPr>
          <a:xfrm>
            <a:off x="3320987" y="1925406"/>
            <a:ext cx="4510875" cy="45880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59164"/>
                </a:lnTo>
                <a:lnTo>
                  <a:pt x="4510875" y="359164"/>
                </a:lnTo>
                <a:lnTo>
                  <a:pt x="4510875" y="49725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57" name="Connecteur droit 56"/>
          <p:cNvCxnSpPr/>
          <p:nvPr/>
        </p:nvCxnSpPr>
        <p:spPr>
          <a:xfrm flipH="1" flipV="1">
            <a:off x="1399088" y="4946561"/>
            <a:ext cx="2304000" cy="79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-458382" y="664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Titre 1"/>
          <p:cNvSpPr txBox="1">
            <a:spLocks/>
          </p:cNvSpPr>
          <p:nvPr/>
        </p:nvSpPr>
        <p:spPr>
          <a:xfrm>
            <a:off x="0" y="1"/>
            <a:ext cx="12192000" cy="546459"/>
          </a:xfrm>
          <a:prstGeom prst="rect">
            <a:avLst/>
          </a:prstGeom>
          <a:solidFill>
            <a:srgbClr val="0089BC"/>
          </a:solidFill>
          <a:ln w="9525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3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SCORE </a:t>
            </a:r>
            <a:r>
              <a:rPr sz="3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EU-TIRADS</a:t>
            </a:r>
          </a:p>
        </p:txBody>
      </p:sp>
    </p:spTree>
    <p:extLst>
      <p:ext uri="{BB962C8B-B14F-4D97-AF65-F5344CB8AC3E}">
        <p14:creationId xmlns:p14="http://schemas.microsoft.com/office/powerpoint/2010/main" val="134408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90"/>
    </mc:Choice>
    <mc:Fallback xmlns="">
      <p:transition spd="slow" advTm="4939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8.5|11.5|17.6|22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RK BL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Randonné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" id="{3EA178A9-284F-644F-902A-8C4174462610}" vid="{04B07852-6D39-C549-84E3-98EA7907596F}"/>
    </a:ext>
  </a:extLst>
</a:theme>
</file>

<file path=ppt/theme/theme10.xml><?xml version="1.0" encoding="utf-8"?>
<a:theme xmlns:a="http://schemas.openxmlformats.org/drawingml/2006/main" name="9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0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1_DARK BL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andonné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7_DARK BL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Randonné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B1F2BC08-7789-1A48-A1C8-0A60D3BF6FAA}" vid="{928A01D7-10BA-2949-94B6-4B80E9671CCB}"/>
    </a:ext>
  </a:extLst>
</a:theme>
</file>

<file path=ppt/theme/theme14.xml><?xml version="1.0" encoding="utf-8"?>
<a:theme xmlns:a="http://schemas.openxmlformats.org/drawingml/2006/main" name="25_DARK BL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andonné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 16:9" id="{3F18A281-086E-3242-9D57-69F8BDA9FCC2}" vid="{98040694-4F06-2D4F-B026-A411F87FB94B}"/>
    </a:ext>
  </a:extLst>
</a:theme>
</file>

<file path=ppt/theme/theme1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9" id="{3EA178A9-284F-644F-902A-8C4174462610}" vid="{5EB6490D-4675-B540-8DCE-CB2F8FB44B72}"/>
    </a:ext>
  </a:extLst>
</a:theme>
</file>

<file path=ppt/theme/theme3.xml><?xml version="1.0" encoding="utf-8"?>
<a:theme xmlns:a="http://schemas.openxmlformats.org/drawingml/2006/main" name="2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9" id="{3EA178A9-284F-644F-902A-8C4174462610}" vid="{A84A1C52-6F78-744F-802D-20BC7A6A26FB}"/>
    </a:ext>
  </a:extLst>
</a:theme>
</file>

<file path=ppt/theme/theme4.xml><?xml version="1.0" encoding="utf-8"?>
<a:theme xmlns:a="http://schemas.openxmlformats.org/drawingml/2006/main" name="3_DARK BL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Randonné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" id="{3EA178A9-284F-644F-902A-8C4174462610}" vid="{D6D348CF-B56C-CE4D-B4AF-234569A16F9D}"/>
    </a:ext>
  </a:extLst>
</a:theme>
</file>

<file path=ppt/theme/theme5.xml><?xml version="1.0" encoding="utf-8"?>
<a:theme xmlns:a="http://schemas.openxmlformats.org/drawingml/2006/main" name="4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9" id="{3EA178A9-284F-644F-902A-8C4174462610}" vid="{3D840041-08FB-AC46-9478-30A9678BF48F}"/>
    </a:ext>
  </a:extLst>
</a:theme>
</file>

<file path=ppt/theme/theme6.xml><?xml version="1.0" encoding="utf-8"?>
<a:theme xmlns:a="http://schemas.openxmlformats.org/drawingml/2006/main" name="5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9" id="{3EA178A9-284F-644F-902A-8C4174462610}" vid="{C8C15FBA-6B99-B043-96AD-C18A233F5D97}"/>
    </a:ext>
  </a:extLst>
</a:theme>
</file>

<file path=ppt/theme/theme7.xml><?xml version="1.0" encoding="utf-8"?>
<a:theme xmlns:a="http://schemas.openxmlformats.org/drawingml/2006/main" name="6_DARK BL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Randonné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" id="{3EA178A9-284F-644F-902A-8C4174462610}" vid="{38AA4E68-4A9A-DA44-B5C1-7D79BC0D5DBD}"/>
    </a:ext>
  </a:extLst>
</a:theme>
</file>

<file path=ppt/theme/theme8.xml><?xml version="1.0" encoding="utf-8"?>
<a:theme xmlns:a="http://schemas.openxmlformats.org/drawingml/2006/main" name="7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2019</Template>
  <TotalTime>35540</TotalTime>
  <Words>637</Words>
  <Application>Microsoft Macintosh PowerPoint</Application>
  <PresentationFormat>Grand écran</PresentationFormat>
  <Paragraphs>59</Paragraphs>
  <Slides>7</Slides>
  <Notes>3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7</vt:i4>
      </vt:variant>
    </vt:vector>
  </HeadingPairs>
  <TitlesOfParts>
    <vt:vector size="24" baseType="lpstr">
      <vt:lpstr>Arial</vt:lpstr>
      <vt:lpstr>Calibri</vt:lpstr>
      <vt:lpstr>Century Schoolbook</vt:lpstr>
      <vt:lpstr>DARK BLUE</vt:lpstr>
      <vt:lpstr>1_DARK BLUE</vt:lpstr>
      <vt:lpstr>2_DARK BLUE</vt:lpstr>
      <vt:lpstr>3_DARK BLUE</vt:lpstr>
      <vt:lpstr>4_DARK BLUE</vt:lpstr>
      <vt:lpstr>5_DARK BLUE</vt:lpstr>
      <vt:lpstr>6_DARK BLUE</vt:lpstr>
      <vt:lpstr>7_DARK BLUE</vt:lpstr>
      <vt:lpstr>1_Thème Office</vt:lpstr>
      <vt:lpstr>9_DARK BLUE</vt:lpstr>
      <vt:lpstr>10_DARK BLUE</vt:lpstr>
      <vt:lpstr>11_DARK BLUE</vt:lpstr>
      <vt:lpstr>17_DARK BLUE</vt:lpstr>
      <vt:lpstr>25_DARK BLUE</vt:lpstr>
      <vt:lpstr>Présentation PowerPoint</vt:lpstr>
      <vt:lpstr>Présentation PowerPoint</vt:lpstr>
      <vt:lpstr>Présentation PowerPoint</vt:lpstr>
      <vt:lpstr>MODE DE SURVEILLANCE</vt:lpstr>
      <vt:lpstr>QUAND OPERER ?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GILLES RUSS</dc:creator>
  <cp:lastModifiedBy>emmanuel lagarrigue</cp:lastModifiedBy>
  <cp:revision>202</cp:revision>
  <dcterms:created xsi:type="dcterms:W3CDTF">2018-11-03T12:50:04Z</dcterms:created>
  <dcterms:modified xsi:type="dcterms:W3CDTF">2022-06-19T12:19:51Z</dcterms:modified>
</cp:coreProperties>
</file>