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9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0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1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2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3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14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5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16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17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theme/theme18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19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9" r:id="rId2"/>
    <p:sldMasterId id="2147483703" r:id="rId3"/>
    <p:sldMasterId id="2147483718" r:id="rId4"/>
    <p:sldMasterId id="2147483747" r:id="rId5"/>
    <p:sldMasterId id="2147483762" r:id="rId6"/>
    <p:sldMasterId id="2147483777" r:id="rId7"/>
    <p:sldMasterId id="2147483818" r:id="rId8"/>
    <p:sldMasterId id="2147483894" r:id="rId9"/>
    <p:sldMasterId id="2147483934" r:id="rId10"/>
    <p:sldMasterId id="2147483990" r:id="rId11"/>
    <p:sldMasterId id="2147484030" r:id="rId12"/>
    <p:sldMasterId id="2147484042" r:id="rId13"/>
    <p:sldMasterId id="2147484056" r:id="rId14"/>
    <p:sldMasterId id="2147484357" r:id="rId15"/>
    <p:sldMasterId id="2147484441" r:id="rId16"/>
    <p:sldMasterId id="2147484465" r:id="rId17"/>
    <p:sldMasterId id="2147484493" r:id="rId18"/>
    <p:sldMasterId id="2147484534" r:id="rId19"/>
    <p:sldMasterId id="2147484560" r:id="rId20"/>
  </p:sldMasterIdLst>
  <p:notesMasterIdLst>
    <p:notesMasterId r:id="rId51"/>
  </p:notesMasterIdLst>
  <p:sldIdLst>
    <p:sldId id="256" r:id="rId21"/>
    <p:sldId id="572" r:id="rId22"/>
    <p:sldId id="591" r:id="rId23"/>
    <p:sldId id="621" r:id="rId24"/>
    <p:sldId id="573" r:id="rId25"/>
    <p:sldId id="263" r:id="rId26"/>
    <p:sldId id="1191" r:id="rId27"/>
    <p:sldId id="321" r:id="rId28"/>
    <p:sldId id="1188" r:id="rId29"/>
    <p:sldId id="1192" r:id="rId30"/>
    <p:sldId id="1187" r:id="rId31"/>
    <p:sldId id="1186" r:id="rId32"/>
    <p:sldId id="1193" r:id="rId33"/>
    <p:sldId id="284" r:id="rId34"/>
    <p:sldId id="1177" r:id="rId35"/>
    <p:sldId id="292" r:id="rId36"/>
    <p:sldId id="1195" r:id="rId37"/>
    <p:sldId id="287" r:id="rId38"/>
    <p:sldId id="445" r:id="rId39"/>
    <p:sldId id="358" r:id="rId40"/>
    <p:sldId id="536" r:id="rId41"/>
    <p:sldId id="479" r:id="rId42"/>
    <p:sldId id="538" r:id="rId43"/>
    <p:sldId id="461" r:id="rId44"/>
    <p:sldId id="360" r:id="rId45"/>
    <p:sldId id="362" r:id="rId46"/>
    <p:sldId id="363" r:id="rId47"/>
    <p:sldId id="616" r:id="rId48"/>
    <p:sldId id="1181" r:id="rId49"/>
    <p:sldId id="390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3919F"/>
    <a:srgbClr val="008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3"/>
    <p:restoredTop sz="94611"/>
  </p:normalViewPr>
  <p:slideViewPr>
    <p:cSldViewPr snapToGrid="0" snapToObjects="1">
      <p:cViewPr varScale="1">
        <p:scale>
          <a:sx n="140" d="100"/>
          <a:sy n="140" d="100"/>
        </p:scale>
        <p:origin x="3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llesruss/Documents/PROFESSIONNEL/EPU/2022/MERCK%20WEBINAR/ACR%20TIRADS%20NBRE%20POINTS%20ET%20RISQUE%20CANC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Risque de malignité en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CE3-404C-8E4F-BA3B00EC9960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CE3-404C-8E4F-BA3B00EC9960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CE3-404C-8E4F-BA3B00EC996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CE3-404C-8E4F-BA3B00EC9960}"/>
              </c:ext>
            </c:extLst>
          </c:dPt>
          <c:dPt>
            <c:idx val="7"/>
            <c:invertIfNegative val="0"/>
            <c:bubble3D val="0"/>
            <c:spPr>
              <a:solidFill>
                <a:srgbClr val="FFE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E3-404C-8E4F-BA3B00EC9960}"/>
              </c:ext>
            </c:extLst>
          </c:dPt>
          <c:dPt>
            <c:idx val="8"/>
            <c:invertIfNegative val="0"/>
            <c:bubble3D val="0"/>
            <c:spPr>
              <a:solidFill>
                <a:srgbClr val="FFE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CE3-404C-8E4F-BA3B00EC9960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E3-404C-8E4F-BA3B00EC9960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E3-404C-8E4F-BA3B00EC9960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CE3-404C-8E4F-BA3B00EC9960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CE3-404C-8E4F-BA3B00EC9960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CE3-404C-8E4F-BA3B00EC9960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CE3-404C-8E4F-BA3B00EC9960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CE3-404C-8E4F-BA3B00EC9960}"/>
              </c:ext>
            </c:extLst>
          </c:dPt>
          <c:trendline>
            <c:spPr>
              <a:ln w="571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Feuil1!$A$2:$A$17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Feuil1!$B$2:$B$17</c:f>
              <c:numCache>
                <c:formatCode>General</c:formatCode>
                <c:ptCount val="16"/>
                <c:pt idx="0">
                  <c:v>0</c:v>
                </c:pt>
                <c:pt idx="2">
                  <c:v>4</c:v>
                </c:pt>
                <c:pt idx="3">
                  <c:v>8</c:v>
                </c:pt>
                <c:pt idx="4">
                  <c:v>23</c:v>
                </c:pt>
                <c:pt idx="5">
                  <c:v>26</c:v>
                </c:pt>
                <c:pt idx="6">
                  <c:v>38</c:v>
                </c:pt>
                <c:pt idx="7">
                  <c:v>67</c:v>
                </c:pt>
                <c:pt idx="8">
                  <c:v>59</c:v>
                </c:pt>
                <c:pt idx="9">
                  <c:v>83</c:v>
                </c:pt>
                <c:pt idx="10">
                  <c:v>80</c:v>
                </c:pt>
                <c:pt idx="11">
                  <c:v>85</c:v>
                </c:pt>
                <c:pt idx="12">
                  <c:v>92</c:v>
                </c:pt>
                <c:pt idx="13">
                  <c:v>83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E3-404C-8E4F-BA3B00EC9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863439"/>
        <c:axId val="33865087"/>
      </c:barChart>
      <c:catAx>
        <c:axId val="33863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865087"/>
        <c:crosses val="autoZero"/>
        <c:auto val="1"/>
        <c:lblAlgn val="ctr"/>
        <c:lblOffset val="100"/>
        <c:noMultiLvlLbl val="0"/>
      </c:catAx>
      <c:valAx>
        <c:axId val="3386508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863439"/>
        <c:crosses val="autoZero"/>
        <c:crossBetween val="between"/>
      </c:valAx>
      <c:spPr>
        <a:solidFill>
          <a:schemeClr val="tx1">
            <a:lumMod val="8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60014-D681-A84C-AE67-F7559D897419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9B12058-2EB6-FD4C-B179-4B9780AB9643}">
      <dgm:prSet phldrT="[Texte]" custT="1"/>
      <dgm:spPr>
        <a:solidFill>
          <a:srgbClr val="0089BC"/>
        </a:solidFill>
      </dgm:spPr>
      <dgm:t>
        <a:bodyPr/>
        <a:lstStyle/>
        <a:p>
          <a:r>
            <a:rPr lang="fr-FR" sz="1600" b="1">
              <a:solidFill>
                <a:schemeClr val="bg1"/>
              </a:solidFill>
            </a:rPr>
            <a:t>Signes Cardinaux</a:t>
          </a:r>
        </a:p>
      </dgm:t>
    </dgm:pt>
    <dgm:pt modelId="{F8953175-8057-4D44-8245-61A192356A93}" type="parTrans" cxnId="{EE7D1AF5-BE9A-A146-9877-221E188E3171}">
      <dgm:prSet/>
      <dgm:spPr/>
      <dgm:t>
        <a:bodyPr/>
        <a:lstStyle/>
        <a:p>
          <a:endParaRPr lang="fr-FR"/>
        </a:p>
      </dgm:t>
    </dgm:pt>
    <dgm:pt modelId="{A645884E-7503-4B4D-88FD-54D946C6248F}" type="sibTrans" cxnId="{EE7D1AF5-BE9A-A146-9877-221E188E3171}">
      <dgm:prSet/>
      <dgm:spPr/>
      <dgm:t>
        <a:bodyPr/>
        <a:lstStyle/>
        <a:p>
          <a:endParaRPr lang="fr-FR"/>
        </a:p>
      </dgm:t>
    </dgm:pt>
    <dgm:pt modelId="{878ABC15-E1A9-AA40-B209-F8C15101220E}">
      <dgm:prSet phldrT="[Texte]" custT="1"/>
      <dgm:spPr/>
      <dgm:t>
        <a:bodyPr/>
        <a:lstStyle/>
        <a:p>
          <a:r>
            <a:rPr lang="fr-FR" sz="1400" b="1"/>
            <a:t>Forme</a:t>
          </a:r>
        </a:p>
      </dgm:t>
    </dgm:pt>
    <dgm:pt modelId="{DA6F528F-532C-E04F-B4F2-0D657D90C6E4}" type="parTrans" cxnId="{58C2DF2F-F9AD-EA49-950E-C04734A81022}">
      <dgm:prSet/>
      <dgm:spPr/>
      <dgm:t>
        <a:bodyPr/>
        <a:lstStyle/>
        <a:p>
          <a:endParaRPr lang="fr-FR"/>
        </a:p>
      </dgm:t>
    </dgm:pt>
    <dgm:pt modelId="{63530381-3F1B-784D-9694-88C6D9617886}" type="sibTrans" cxnId="{58C2DF2F-F9AD-EA49-950E-C04734A81022}">
      <dgm:prSet/>
      <dgm:spPr/>
      <dgm:t>
        <a:bodyPr/>
        <a:lstStyle/>
        <a:p>
          <a:endParaRPr lang="fr-FR"/>
        </a:p>
      </dgm:t>
    </dgm:pt>
    <dgm:pt modelId="{5AE8EB70-9E23-CE42-801D-D30B10AF88C4}">
      <dgm:prSet phldrT="[Texte]" custT="1"/>
      <dgm:spPr/>
      <dgm:t>
        <a:bodyPr/>
        <a:lstStyle/>
        <a:p>
          <a:r>
            <a:rPr lang="fr-FR" sz="1400" b="1"/>
            <a:t>Contours</a:t>
          </a:r>
        </a:p>
      </dgm:t>
    </dgm:pt>
    <dgm:pt modelId="{87D24013-7DCD-984D-91AA-46BA0DC20241}" type="parTrans" cxnId="{03A15F75-DD79-A445-9BD3-7A971899C3DE}">
      <dgm:prSet/>
      <dgm:spPr/>
      <dgm:t>
        <a:bodyPr/>
        <a:lstStyle/>
        <a:p>
          <a:endParaRPr lang="fr-FR"/>
        </a:p>
      </dgm:t>
    </dgm:pt>
    <dgm:pt modelId="{E56C2215-ABAD-CE40-847D-31B53AB64FBB}" type="sibTrans" cxnId="{03A15F75-DD79-A445-9BD3-7A971899C3DE}">
      <dgm:prSet/>
      <dgm:spPr/>
      <dgm:t>
        <a:bodyPr/>
        <a:lstStyle/>
        <a:p>
          <a:endParaRPr lang="fr-FR"/>
        </a:p>
      </dgm:t>
    </dgm:pt>
    <dgm:pt modelId="{A9432E50-EBB7-AF44-AD6B-BE83541EDF13}">
      <dgm:prSet phldrT="[Texte]" custT="1"/>
      <dgm:spPr>
        <a:solidFill>
          <a:srgbClr val="0089BC"/>
        </a:solidFill>
      </dgm:spPr>
      <dgm:t>
        <a:bodyPr/>
        <a:lstStyle/>
        <a:p>
          <a:r>
            <a:rPr lang="fr-FR" sz="1600" b="0">
              <a:solidFill>
                <a:schemeClr val="bg1"/>
              </a:solidFill>
            </a:rPr>
            <a:t>Signes Accessoires</a:t>
          </a:r>
        </a:p>
      </dgm:t>
    </dgm:pt>
    <dgm:pt modelId="{E2188E20-B54D-E74E-B24A-8D4776AC1D26}" type="parTrans" cxnId="{7EC866A1-FDA3-994C-90E9-2F914EDB9244}">
      <dgm:prSet/>
      <dgm:spPr/>
      <dgm:t>
        <a:bodyPr/>
        <a:lstStyle/>
        <a:p>
          <a:endParaRPr lang="fr-FR"/>
        </a:p>
      </dgm:t>
    </dgm:pt>
    <dgm:pt modelId="{EAB2A20D-0B8A-8341-AA6C-BDB884612948}" type="sibTrans" cxnId="{7EC866A1-FDA3-994C-90E9-2F914EDB9244}">
      <dgm:prSet/>
      <dgm:spPr/>
      <dgm:t>
        <a:bodyPr/>
        <a:lstStyle/>
        <a:p>
          <a:endParaRPr lang="fr-FR"/>
        </a:p>
      </dgm:t>
    </dgm:pt>
    <dgm:pt modelId="{F1B4F966-D1F5-5E46-80A6-2BB3E852D477}">
      <dgm:prSet phldrT="[Texte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fr-FR" sz="1600" b="1" dirty="0" err="1"/>
            <a:t>Échostructure</a:t>
          </a:r>
          <a:endParaRPr lang="fr-FR" sz="1600" b="1" dirty="0"/>
        </a:p>
      </dgm:t>
    </dgm:pt>
    <dgm:pt modelId="{83144CF2-7E93-1546-AA91-A71B849E28F0}" type="parTrans" cxnId="{CCD331F8-4BF6-9E42-BA81-1801D22AE77E}">
      <dgm:prSet/>
      <dgm:spPr/>
      <dgm:t>
        <a:bodyPr/>
        <a:lstStyle/>
        <a:p>
          <a:endParaRPr lang="fr-FR"/>
        </a:p>
      </dgm:t>
    </dgm:pt>
    <dgm:pt modelId="{8FC1FBDC-4190-3349-B7EE-75101E3EFE0B}" type="sibTrans" cxnId="{CCD331F8-4BF6-9E42-BA81-1801D22AE77E}">
      <dgm:prSet/>
      <dgm:spPr/>
      <dgm:t>
        <a:bodyPr/>
        <a:lstStyle/>
        <a:p>
          <a:endParaRPr lang="fr-FR"/>
        </a:p>
      </dgm:t>
    </dgm:pt>
    <dgm:pt modelId="{79D0E224-2EF1-B34E-ABB7-E8539460AF11}">
      <dgm:prSet phldrT="[Texte]" custT="1"/>
      <dgm:spPr>
        <a:solidFill>
          <a:schemeClr val="bg1"/>
        </a:solidFill>
      </dgm:spPr>
      <dgm:t>
        <a:bodyPr/>
        <a:lstStyle/>
        <a:p>
          <a:r>
            <a:rPr lang="fr-FR" sz="1400" b="0"/>
            <a:t>Halo</a:t>
          </a:r>
        </a:p>
      </dgm:t>
    </dgm:pt>
    <dgm:pt modelId="{92A088CE-164B-9449-98AB-969C739DFFE5}" type="parTrans" cxnId="{1D5F5A33-F762-424A-BFB3-3ED6AAB3BCAD}">
      <dgm:prSet/>
      <dgm:spPr/>
      <dgm:t>
        <a:bodyPr/>
        <a:lstStyle/>
        <a:p>
          <a:endParaRPr lang="fr-FR"/>
        </a:p>
      </dgm:t>
    </dgm:pt>
    <dgm:pt modelId="{FC4EC857-6117-C44A-973F-3CC1B69AE1DB}" type="sibTrans" cxnId="{1D5F5A33-F762-424A-BFB3-3ED6AAB3BCAD}">
      <dgm:prSet/>
      <dgm:spPr/>
      <dgm:t>
        <a:bodyPr/>
        <a:lstStyle/>
        <a:p>
          <a:endParaRPr lang="fr-FR"/>
        </a:p>
      </dgm:t>
    </dgm:pt>
    <dgm:pt modelId="{91567219-441E-6347-A9AD-3B67CF801B51}">
      <dgm:prSet custT="1"/>
      <dgm:spPr/>
      <dgm:t>
        <a:bodyPr/>
        <a:lstStyle/>
        <a:p>
          <a:r>
            <a:rPr lang="fr-FR" sz="1400" b="1" err="1"/>
            <a:t>Échogénicité</a:t>
          </a:r>
          <a:endParaRPr lang="fr-FR" sz="1400" b="1"/>
        </a:p>
      </dgm:t>
    </dgm:pt>
    <dgm:pt modelId="{404AB433-5D53-BD40-8B1E-FCB394557A60}" type="parTrans" cxnId="{3702BB81-6D64-9A4A-A924-B7EECBEBEA71}">
      <dgm:prSet/>
      <dgm:spPr/>
      <dgm:t>
        <a:bodyPr/>
        <a:lstStyle/>
        <a:p>
          <a:endParaRPr lang="fr-FR"/>
        </a:p>
      </dgm:t>
    </dgm:pt>
    <dgm:pt modelId="{11632B10-EC4E-8C46-8B24-69233696B595}" type="sibTrans" cxnId="{3702BB81-6D64-9A4A-A924-B7EECBEBEA71}">
      <dgm:prSet/>
      <dgm:spPr/>
      <dgm:t>
        <a:bodyPr/>
        <a:lstStyle/>
        <a:p>
          <a:endParaRPr lang="fr-FR"/>
        </a:p>
      </dgm:t>
    </dgm:pt>
    <dgm:pt modelId="{4CDDEB8E-1EF2-9F4B-8457-7F9B833C483D}">
      <dgm:prSet custT="1"/>
      <dgm:spPr/>
      <dgm:t>
        <a:bodyPr/>
        <a:lstStyle/>
        <a:p>
          <a:r>
            <a:rPr lang="fr-FR" sz="1400" b="1"/>
            <a:t>Microcalcifications</a:t>
          </a:r>
        </a:p>
      </dgm:t>
    </dgm:pt>
    <dgm:pt modelId="{316F67CA-FD21-5C4C-9AFE-2395206E2921}" type="parTrans" cxnId="{3EE524A8-FB7B-EA46-954C-76AA9283ED37}">
      <dgm:prSet/>
      <dgm:spPr/>
      <dgm:t>
        <a:bodyPr/>
        <a:lstStyle/>
        <a:p>
          <a:endParaRPr lang="fr-FR"/>
        </a:p>
      </dgm:t>
    </dgm:pt>
    <dgm:pt modelId="{B54CA659-9237-0B41-B609-AA956FB8DC49}" type="sibTrans" cxnId="{3EE524A8-FB7B-EA46-954C-76AA9283ED37}">
      <dgm:prSet/>
      <dgm:spPr/>
      <dgm:t>
        <a:bodyPr/>
        <a:lstStyle/>
        <a:p>
          <a:endParaRPr lang="fr-FR"/>
        </a:p>
      </dgm:t>
    </dgm:pt>
    <dgm:pt modelId="{07F4FAFF-2065-2C43-9262-9F0C31F35D40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fr-FR" sz="1400" b="0" err="1"/>
            <a:t>Macrocalcifications</a:t>
          </a:r>
          <a:endParaRPr lang="fr-FR" sz="1400" b="0"/>
        </a:p>
      </dgm:t>
    </dgm:pt>
    <dgm:pt modelId="{23606153-748D-CD4F-B696-F9B0BB011EDF}" type="parTrans" cxnId="{18E56041-888E-1F46-91EC-2B35406B8B8A}">
      <dgm:prSet/>
      <dgm:spPr/>
      <dgm:t>
        <a:bodyPr/>
        <a:lstStyle/>
        <a:p>
          <a:endParaRPr lang="fr-FR"/>
        </a:p>
      </dgm:t>
    </dgm:pt>
    <dgm:pt modelId="{45F0958A-FCF7-BA48-BB70-B79228FC9368}" type="sibTrans" cxnId="{18E56041-888E-1F46-91EC-2B35406B8B8A}">
      <dgm:prSet/>
      <dgm:spPr/>
      <dgm:t>
        <a:bodyPr/>
        <a:lstStyle/>
        <a:p>
          <a:endParaRPr lang="fr-FR"/>
        </a:p>
      </dgm:t>
    </dgm:pt>
    <dgm:pt modelId="{F3ABC714-180D-7748-AF61-101D41839A39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fr-FR" sz="1400" b="0"/>
            <a:t>Images colloïdales</a:t>
          </a:r>
        </a:p>
      </dgm:t>
    </dgm:pt>
    <dgm:pt modelId="{CBE0F3A8-7EF7-1845-B4E3-FB871AD646BB}" type="parTrans" cxnId="{C9EB467D-8C8C-8748-8DCE-D0BD0E78A3AB}">
      <dgm:prSet/>
      <dgm:spPr/>
      <dgm:t>
        <a:bodyPr/>
        <a:lstStyle/>
        <a:p>
          <a:endParaRPr lang="fr-FR"/>
        </a:p>
      </dgm:t>
    </dgm:pt>
    <dgm:pt modelId="{0AD491C2-FC53-8E40-A141-E966F0DBD012}" type="sibTrans" cxnId="{C9EB467D-8C8C-8748-8DCE-D0BD0E78A3AB}">
      <dgm:prSet/>
      <dgm:spPr/>
      <dgm:t>
        <a:bodyPr/>
        <a:lstStyle/>
        <a:p>
          <a:endParaRPr lang="fr-FR"/>
        </a:p>
      </dgm:t>
    </dgm:pt>
    <dgm:pt modelId="{53B831F9-5E45-5F48-B091-E6342ECBEFF3}">
      <dgm:prSet custT="1"/>
      <dgm:spPr>
        <a:solidFill>
          <a:srgbClr val="0089BC"/>
        </a:solidFill>
      </dgm:spPr>
      <dgm:t>
        <a:bodyPr/>
        <a:lstStyle/>
        <a:p>
          <a:r>
            <a:rPr lang="fr-FR" sz="1600" b="1">
              <a:solidFill>
                <a:schemeClr val="bg1"/>
              </a:solidFill>
            </a:rPr>
            <a:t>Score</a:t>
          </a:r>
          <a:br>
            <a:rPr lang="fr-FR" sz="1600" b="1">
              <a:solidFill>
                <a:schemeClr val="bg1"/>
              </a:solidFill>
            </a:rPr>
          </a:br>
          <a:r>
            <a:rPr lang="fr-FR" sz="1600" b="1">
              <a:solidFill>
                <a:schemeClr val="bg1"/>
              </a:solidFill>
            </a:rPr>
            <a:t>EU-TIRADS</a:t>
          </a:r>
        </a:p>
      </dgm:t>
    </dgm:pt>
    <dgm:pt modelId="{6F254898-B577-2446-AB31-CB33157D23F8}" type="parTrans" cxnId="{48FCE5C5-7DBD-D64F-BC5C-392C11D50845}">
      <dgm:prSet/>
      <dgm:spPr/>
      <dgm:t>
        <a:bodyPr/>
        <a:lstStyle/>
        <a:p>
          <a:endParaRPr lang="fr-FR"/>
        </a:p>
      </dgm:t>
    </dgm:pt>
    <dgm:pt modelId="{74D139C3-F932-2A49-A8D1-40C17C2A2896}" type="sibTrans" cxnId="{48FCE5C5-7DBD-D64F-BC5C-392C11D50845}">
      <dgm:prSet/>
      <dgm:spPr/>
      <dgm:t>
        <a:bodyPr/>
        <a:lstStyle/>
        <a:p>
          <a:endParaRPr lang="fr-FR"/>
        </a:p>
      </dgm:t>
    </dgm:pt>
    <dgm:pt modelId="{A71F0080-C977-DC42-B338-E99D0D9DD967}">
      <dgm:prSet custT="1"/>
      <dgm:spPr>
        <a:solidFill>
          <a:srgbClr val="0089BC"/>
        </a:solidFill>
      </dgm:spPr>
      <dgm:t>
        <a:bodyPr/>
        <a:lstStyle/>
        <a:p>
          <a:r>
            <a:rPr lang="fr-FR" sz="1600">
              <a:solidFill>
                <a:schemeClr val="bg1"/>
              </a:solidFill>
            </a:rPr>
            <a:t>Modulent le risque au sein de chaque score EU-TIRADS </a:t>
          </a:r>
          <a:br>
            <a:rPr lang="fr-FR" sz="1600">
              <a:solidFill>
                <a:schemeClr val="bg1"/>
              </a:solidFill>
            </a:rPr>
          </a:br>
          <a:r>
            <a:rPr lang="fr-FR" sz="1600" u="sng">
              <a:solidFill>
                <a:schemeClr val="bg1"/>
              </a:solidFill>
            </a:rPr>
            <a:t>sans</a:t>
          </a:r>
          <a:r>
            <a:rPr lang="fr-FR" sz="1600" u="none">
              <a:solidFill>
                <a:schemeClr val="bg1"/>
              </a:solidFill>
            </a:rPr>
            <a:t> le modifier</a:t>
          </a:r>
        </a:p>
      </dgm:t>
    </dgm:pt>
    <dgm:pt modelId="{675BF5EB-3E92-F84D-9FCA-859DC3F945E7}" type="parTrans" cxnId="{1FB7D638-71F0-C543-934D-FA453A572498}">
      <dgm:prSet/>
      <dgm:spPr/>
      <dgm:t>
        <a:bodyPr/>
        <a:lstStyle/>
        <a:p>
          <a:endParaRPr lang="fr-FR"/>
        </a:p>
      </dgm:t>
    </dgm:pt>
    <dgm:pt modelId="{466D3CBC-4E30-A94A-B008-7C6848BD66BC}" type="sibTrans" cxnId="{1FB7D638-71F0-C543-934D-FA453A572498}">
      <dgm:prSet/>
      <dgm:spPr/>
      <dgm:t>
        <a:bodyPr/>
        <a:lstStyle/>
        <a:p>
          <a:endParaRPr lang="fr-FR"/>
        </a:p>
      </dgm:t>
    </dgm:pt>
    <dgm:pt modelId="{2078F363-8FF1-4C4C-9308-B3A148C2AC4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fr-FR" sz="1400" b="0"/>
            <a:t>Extension extra-thyroïdienne</a:t>
          </a:r>
        </a:p>
      </dgm:t>
    </dgm:pt>
    <dgm:pt modelId="{4DFC927E-7EA7-F94E-A3DA-CBB345EA5EE8}" type="parTrans" cxnId="{F11A8784-05AC-BF4E-8F1A-F84C3AD66F04}">
      <dgm:prSet/>
      <dgm:spPr/>
      <dgm:t>
        <a:bodyPr/>
        <a:lstStyle/>
        <a:p>
          <a:endParaRPr lang="fr-FR"/>
        </a:p>
      </dgm:t>
    </dgm:pt>
    <dgm:pt modelId="{2413FFDE-FC3D-E74E-B966-D159CC95A606}" type="sibTrans" cxnId="{F11A8784-05AC-BF4E-8F1A-F84C3AD66F04}">
      <dgm:prSet/>
      <dgm:spPr/>
      <dgm:t>
        <a:bodyPr/>
        <a:lstStyle/>
        <a:p>
          <a:endParaRPr lang="fr-FR"/>
        </a:p>
      </dgm:t>
    </dgm:pt>
    <dgm:pt modelId="{8A6D9882-2321-944C-AEC3-E664BE0D83B3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fr-FR" sz="1400" b="0"/>
            <a:t>Vascularisation</a:t>
          </a:r>
        </a:p>
      </dgm:t>
    </dgm:pt>
    <dgm:pt modelId="{1EF7A3B4-CE1A-544D-99B3-7587F59E01C4}" type="parTrans" cxnId="{BA9829A7-1763-F64C-B5FE-38663981617D}">
      <dgm:prSet/>
      <dgm:spPr/>
      <dgm:t>
        <a:bodyPr/>
        <a:lstStyle/>
        <a:p>
          <a:endParaRPr lang="fr-FR"/>
        </a:p>
      </dgm:t>
    </dgm:pt>
    <dgm:pt modelId="{453E70E3-FB1B-3D41-831C-0B6084B084D8}" type="sibTrans" cxnId="{BA9829A7-1763-F64C-B5FE-38663981617D}">
      <dgm:prSet/>
      <dgm:spPr/>
      <dgm:t>
        <a:bodyPr/>
        <a:lstStyle/>
        <a:p>
          <a:endParaRPr lang="fr-FR"/>
        </a:p>
      </dgm:t>
    </dgm:pt>
    <dgm:pt modelId="{FCDFBADF-D0A1-7C4F-AB8D-18B52497A8C0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fr-FR" sz="1400" b="0"/>
            <a:t>Rigidité</a:t>
          </a:r>
        </a:p>
      </dgm:t>
    </dgm:pt>
    <dgm:pt modelId="{099BEC44-F003-7446-9F79-6614B2C11DF9}" type="parTrans" cxnId="{EEE5B66A-AAFE-E641-B582-DB5AE3EAB1DD}">
      <dgm:prSet/>
      <dgm:spPr/>
      <dgm:t>
        <a:bodyPr/>
        <a:lstStyle/>
        <a:p>
          <a:endParaRPr lang="fr-FR"/>
        </a:p>
      </dgm:t>
    </dgm:pt>
    <dgm:pt modelId="{59340C78-569F-2E40-ADD1-AB4FC06A65E1}" type="sibTrans" cxnId="{EEE5B66A-AAFE-E641-B582-DB5AE3EAB1DD}">
      <dgm:prSet/>
      <dgm:spPr/>
      <dgm:t>
        <a:bodyPr/>
        <a:lstStyle/>
        <a:p>
          <a:endParaRPr lang="fr-FR"/>
        </a:p>
      </dgm:t>
    </dgm:pt>
    <dgm:pt modelId="{412A2B0D-D6CA-FC49-9681-C3DF2D939302}" type="pres">
      <dgm:prSet presAssocID="{D4C60014-D681-A84C-AE67-F7559D89741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4B8C37-9635-B34D-A4B8-7636E92D31C8}" type="pres">
      <dgm:prSet presAssocID="{A9B12058-2EB6-FD4C-B179-4B9780AB9643}" presName="root" presStyleCnt="0"/>
      <dgm:spPr/>
    </dgm:pt>
    <dgm:pt modelId="{C0E43EA1-B5D7-BF4F-AB70-0CE0444DBB1E}" type="pres">
      <dgm:prSet presAssocID="{A9B12058-2EB6-FD4C-B179-4B9780AB9643}" presName="rootComposite" presStyleCnt="0"/>
      <dgm:spPr/>
    </dgm:pt>
    <dgm:pt modelId="{7B12CF3B-FF9B-A54E-AD65-5E7269C21A43}" type="pres">
      <dgm:prSet presAssocID="{A9B12058-2EB6-FD4C-B179-4B9780AB9643}" presName="rootText" presStyleLbl="node1" presStyleIdx="0" presStyleCnt="4" custScaleX="126679" custScaleY="115759" custLinFactX="-13680" custLinFactNeighborX="-100000"/>
      <dgm:spPr/>
    </dgm:pt>
    <dgm:pt modelId="{3727BA4C-FD24-DF4A-8105-54CBFEFE5EDA}" type="pres">
      <dgm:prSet presAssocID="{A9B12058-2EB6-FD4C-B179-4B9780AB9643}" presName="rootConnector" presStyleLbl="node1" presStyleIdx="0" presStyleCnt="4"/>
      <dgm:spPr/>
    </dgm:pt>
    <dgm:pt modelId="{0F75D774-2742-584E-B671-43F09AA55A06}" type="pres">
      <dgm:prSet presAssocID="{A9B12058-2EB6-FD4C-B179-4B9780AB9643}" presName="childShape" presStyleCnt="0"/>
      <dgm:spPr/>
    </dgm:pt>
    <dgm:pt modelId="{4B8E986E-0AA9-384F-AF43-6FC4DD36512A}" type="pres">
      <dgm:prSet presAssocID="{DA6F528F-532C-E04F-B4F2-0D657D90C6E4}" presName="Name13" presStyleLbl="parChTrans1D2" presStyleIdx="0" presStyleCnt="11"/>
      <dgm:spPr/>
    </dgm:pt>
    <dgm:pt modelId="{FEE123B8-78F1-CB44-87E6-BAA505BE48B2}" type="pres">
      <dgm:prSet presAssocID="{878ABC15-E1A9-AA40-B209-F8C15101220E}" presName="childText" presStyleLbl="bgAcc1" presStyleIdx="0" presStyleCnt="11" custScaleX="168815" custLinFactNeighborX="-49050" custLinFactNeighborY="-3710">
        <dgm:presLayoutVars>
          <dgm:bulletEnabled val="1"/>
        </dgm:presLayoutVars>
      </dgm:prSet>
      <dgm:spPr/>
    </dgm:pt>
    <dgm:pt modelId="{AC315E04-1107-0C45-8083-A3B7CF6557C1}" type="pres">
      <dgm:prSet presAssocID="{87D24013-7DCD-984D-91AA-46BA0DC20241}" presName="Name13" presStyleLbl="parChTrans1D2" presStyleIdx="1" presStyleCnt="11"/>
      <dgm:spPr/>
    </dgm:pt>
    <dgm:pt modelId="{143DB62A-22B8-3549-83F8-5169B38BED0B}" type="pres">
      <dgm:prSet presAssocID="{5AE8EB70-9E23-CE42-801D-D30B10AF88C4}" presName="childText" presStyleLbl="bgAcc1" presStyleIdx="1" presStyleCnt="11" custScaleX="168815" custLinFactNeighborX="-49050" custLinFactNeighborY="3818">
        <dgm:presLayoutVars>
          <dgm:bulletEnabled val="1"/>
        </dgm:presLayoutVars>
      </dgm:prSet>
      <dgm:spPr/>
    </dgm:pt>
    <dgm:pt modelId="{22046263-0DF2-5F42-A4E3-FCBCBD10F560}" type="pres">
      <dgm:prSet presAssocID="{404AB433-5D53-BD40-8B1E-FCB394557A60}" presName="Name13" presStyleLbl="parChTrans1D2" presStyleIdx="2" presStyleCnt="11"/>
      <dgm:spPr/>
    </dgm:pt>
    <dgm:pt modelId="{926F5D1C-5374-0549-B984-8AAF06EBB81F}" type="pres">
      <dgm:prSet presAssocID="{91567219-441E-6347-A9AD-3B67CF801B51}" presName="childText" presStyleLbl="bgAcc1" presStyleIdx="2" presStyleCnt="11" custScaleX="168815" custLinFactNeighborX="-49050" custLinFactNeighborY="10088">
        <dgm:presLayoutVars>
          <dgm:bulletEnabled val="1"/>
        </dgm:presLayoutVars>
      </dgm:prSet>
      <dgm:spPr/>
    </dgm:pt>
    <dgm:pt modelId="{CCF6CC04-5DD2-1140-BB5B-A6311CFEBD2F}" type="pres">
      <dgm:prSet presAssocID="{316F67CA-FD21-5C4C-9AFE-2395206E2921}" presName="Name13" presStyleLbl="parChTrans1D2" presStyleIdx="3" presStyleCnt="11"/>
      <dgm:spPr/>
    </dgm:pt>
    <dgm:pt modelId="{CC3E26A6-B089-BF41-98E3-6CEF6F200F70}" type="pres">
      <dgm:prSet presAssocID="{4CDDEB8E-1EF2-9F4B-8457-7F9B833C483D}" presName="childText" presStyleLbl="bgAcc1" presStyleIdx="3" presStyleCnt="11" custScaleX="168815" custScaleY="99681" custLinFactNeighborX="-49050" custLinFactNeighborY="23678">
        <dgm:presLayoutVars>
          <dgm:bulletEnabled val="1"/>
        </dgm:presLayoutVars>
      </dgm:prSet>
      <dgm:spPr/>
    </dgm:pt>
    <dgm:pt modelId="{63D599D9-63C1-4749-84EB-B306790F3B27}" type="pres">
      <dgm:prSet presAssocID="{53B831F9-5E45-5F48-B091-E6342ECBEFF3}" presName="root" presStyleCnt="0"/>
      <dgm:spPr/>
    </dgm:pt>
    <dgm:pt modelId="{61D0A4BE-E333-1043-9994-2C17DA91BD78}" type="pres">
      <dgm:prSet presAssocID="{53B831F9-5E45-5F48-B091-E6342ECBEFF3}" presName="rootComposite" presStyleCnt="0"/>
      <dgm:spPr/>
    </dgm:pt>
    <dgm:pt modelId="{1566AC4E-BAD6-104C-BB83-2F5B902E2A40}" type="pres">
      <dgm:prSet presAssocID="{53B831F9-5E45-5F48-B091-E6342ECBEFF3}" presName="rootText" presStyleLbl="node1" presStyleIdx="1" presStyleCnt="4" custScaleX="126679" custScaleY="115759" custLinFactNeighborX="-16228" custLinFactNeighborY="-78"/>
      <dgm:spPr/>
    </dgm:pt>
    <dgm:pt modelId="{426CB593-3793-1247-9B68-A1B66CA22FE1}" type="pres">
      <dgm:prSet presAssocID="{53B831F9-5E45-5F48-B091-E6342ECBEFF3}" presName="rootConnector" presStyleLbl="node1" presStyleIdx="1" presStyleCnt="4"/>
      <dgm:spPr/>
    </dgm:pt>
    <dgm:pt modelId="{4FFEE51D-2F88-5148-93F7-9E02F207B74B}" type="pres">
      <dgm:prSet presAssocID="{53B831F9-5E45-5F48-B091-E6342ECBEFF3}" presName="childShape" presStyleCnt="0"/>
      <dgm:spPr/>
    </dgm:pt>
    <dgm:pt modelId="{7AE34583-FF5A-C04E-AFA1-DFD8D47E19C5}" type="pres">
      <dgm:prSet presAssocID="{A9432E50-EBB7-AF44-AD6B-BE83541EDF13}" presName="root" presStyleCnt="0"/>
      <dgm:spPr/>
    </dgm:pt>
    <dgm:pt modelId="{96CF3155-BAB1-EB46-A498-15C2466CD8F4}" type="pres">
      <dgm:prSet presAssocID="{A9432E50-EBB7-AF44-AD6B-BE83541EDF13}" presName="rootComposite" presStyleCnt="0"/>
      <dgm:spPr/>
    </dgm:pt>
    <dgm:pt modelId="{F329850F-1211-0944-A4BE-39FEEF06E17C}" type="pres">
      <dgm:prSet presAssocID="{A9432E50-EBB7-AF44-AD6B-BE83541EDF13}" presName="rootText" presStyleLbl="node1" presStyleIdx="2" presStyleCnt="4" custScaleX="126679" custScaleY="113829" custLinFactNeighborX="-4167"/>
      <dgm:spPr/>
    </dgm:pt>
    <dgm:pt modelId="{91E7CF1E-971A-754C-8070-05D98F62B334}" type="pres">
      <dgm:prSet presAssocID="{A9432E50-EBB7-AF44-AD6B-BE83541EDF13}" presName="rootConnector" presStyleLbl="node1" presStyleIdx="2" presStyleCnt="4"/>
      <dgm:spPr/>
    </dgm:pt>
    <dgm:pt modelId="{F221E244-3368-2F4F-B172-A8F99FA3EA1E}" type="pres">
      <dgm:prSet presAssocID="{A9432E50-EBB7-AF44-AD6B-BE83541EDF13}" presName="childShape" presStyleCnt="0"/>
      <dgm:spPr/>
    </dgm:pt>
    <dgm:pt modelId="{6684C800-63CB-4348-AABB-BA0928CE3559}" type="pres">
      <dgm:prSet presAssocID="{83144CF2-7E93-1546-AA91-A71B849E28F0}" presName="Name13" presStyleLbl="parChTrans1D2" presStyleIdx="4" presStyleCnt="11"/>
      <dgm:spPr/>
    </dgm:pt>
    <dgm:pt modelId="{14943444-0755-DB40-AF05-6B7240DE3935}" type="pres">
      <dgm:prSet presAssocID="{F1B4F966-D1F5-5E46-80A6-2BB3E852D477}" presName="childText" presStyleLbl="bgAcc1" presStyleIdx="4" presStyleCnt="11" custScaleX="168815" custLinFactNeighborX="69860" custLinFactNeighborY="-3710">
        <dgm:presLayoutVars>
          <dgm:bulletEnabled val="1"/>
        </dgm:presLayoutVars>
      </dgm:prSet>
      <dgm:spPr/>
    </dgm:pt>
    <dgm:pt modelId="{B3E92B89-F28E-3544-8104-25220BC30214}" type="pres">
      <dgm:prSet presAssocID="{92A088CE-164B-9449-98AB-969C739DFFE5}" presName="Name13" presStyleLbl="parChTrans1D2" presStyleIdx="5" presStyleCnt="11"/>
      <dgm:spPr/>
    </dgm:pt>
    <dgm:pt modelId="{733CA03C-69C5-3C47-9996-BE4CE6F78CA8}" type="pres">
      <dgm:prSet presAssocID="{79D0E224-2EF1-B34E-ABB7-E8539460AF11}" presName="childText" presStyleLbl="bgAcc1" presStyleIdx="5" presStyleCnt="11" custScaleX="169217" custLinFactNeighborX="69860" custLinFactNeighborY="3214">
        <dgm:presLayoutVars>
          <dgm:bulletEnabled val="1"/>
        </dgm:presLayoutVars>
      </dgm:prSet>
      <dgm:spPr/>
    </dgm:pt>
    <dgm:pt modelId="{45F0407D-AFBB-E640-A749-F8E987DC5C5C}" type="pres">
      <dgm:prSet presAssocID="{23606153-748D-CD4F-B696-F9B0BB011EDF}" presName="Name13" presStyleLbl="parChTrans1D2" presStyleIdx="6" presStyleCnt="11"/>
      <dgm:spPr/>
    </dgm:pt>
    <dgm:pt modelId="{F5CF900F-F523-DD49-8709-F04849A763DB}" type="pres">
      <dgm:prSet presAssocID="{07F4FAFF-2065-2C43-9262-9F0C31F35D40}" presName="childText" presStyleLbl="bgAcc1" presStyleIdx="6" presStyleCnt="11" custScaleX="168815" custLinFactNeighborX="69860" custLinFactNeighborY="-302">
        <dgm:presLayoutVars>
          <dgm:bulletEnabled val="1"/>
        </dgm:presLayoutVars>
      </dgm:prSet>
      <dgm:spPr/>
    </dgm:pt>
    <dgm:pt modelId="{E74491FA-721A-B24A-BAAC-930160B8916B}" type="pres">
      <dgm:prSet presAssocID="{CBE0F3A8-7EF7-1845-B4E3-FB871AD646BB}" presName="Name13" presStyleLbl="parChTrans1D2" presStyleIdx="7" presStyleCnt="11"/>
      <dgm:spPr/>
    </dgm:pt>
    <dgm:pt modelId="{5D63CA28-B3A6-9F47-93E3-41F1763D2338}" type="pres">
      <dgm:prSet presAssocID="{F3ABC714-180D-7748-AF61-101D41839A39}" presName="childText" presStyleLbl="bgAcc1" presStyleIdx="7" presStyleCnt="11" custScaleX="168815" custLinFactNeighborX="69860" custLinFactNeighborY="-3214">
        <dgm:presLayoutVars>
          <dgm:bulletEnabled val="1"/>
        </dgm:presLayoutVars>
      </dgm:prSet>
      <dgm:spPr/>
    </dgm:pt>
    <dgm:pt modelId="{64BAF067-99DF-0F4D-B855-A1F162E6151E}" type="pres">
      <dgm:prSet presAssocID="{4DFC927E-7EA7-F94E-A3DA-CBB345EA5EE8}" presName="Name13" presStyleLbl="parChTrans1D2" presStyleIdx="8" presStyleCnt="11"/>
      <dgm:spPr/>
    </dgm:pt>
    <dgm:pt modelId="{C04424FF-811E-A84F-82F2-19DFEDC4E35E}" type="pres">
      <dgm:prSet presAssocID="{2078F363-8FF1-4C4C-9308-B3A148C2AC4A}" presName="childText" presStyleLbl="bgAcc1" presStyleIdx="8" presStyleCnt="11" custScaleX="168815" custLinFactNeighborX="69860" custLinFactNeighborY="-6730">
        <dgm:presLayoutVars>
          <dgm:bulletEnabled val="1"/>
        </dgm:presLayoutVars>
      </dgm:prSet>
      <dgm:spPr/>
    </dgm:pt>
    <dgm:pt modelId="{CC956061-E74E-934E-BF4C-EA25C8C88342}" type="pres">
      <dgm:prSet presAssocID="{1EF7A3B4-CE1A-544D-99B3-7587F59E01C4}" presName="Name13" presStyleLbl="parChTrans1D2" presStyleIdx="9" presStyleCnt="11"/>
      <dgm:spPr/>
    </dgm:pt>
    <dgm:pt modelId="{F0C18201-7B0E-E844-AB13-5A1C96E59EEA}" type="pres">
      <dgm:prSet presAssocID="{8A6D9882-2321-944C-AEC3-E664BE0D83B3}" presName="childText" presStyleLbl="bgAcc1" presStyleIdx="9" presStyleCnt="11" custScaleX="168815" custLinFactNeighborX="69860" custLinFactNeighborY="798">
        <dgm:presLayoutVars>
          <dgm:bulletEnabled val="1"/>
        </dgm:presLayoutVars>
      </dgm:prSet>
      <dgm:spPr/>
    </dgm:pt>
    <dgm:pt modelId="{9ACD2A68-29EC-F945-8562-3C2CDBD70A55}" type="pres">
      <dgm:prSet presAssocID="{099BEC44-F003-7446-9F79-6614B2C11DF9}" presName="Name13" presStyleLbl="parChTrans1D2" presStyleIdx="10" presStyleCnt="11"/>
      <dgm:spPr/>
    </dgm:pt>
    <dgm:pt modelId="{7CE4D451-F9E1-2C41-AD62-E7CBBBDB9A1B}" type="pres">
      <dgm:prSet presAssocID="{FCDFBADF-D0A1-7C4F-AB8D-18B52497A8C0}" presName="childText" presStyleLbl="bgAcc1" presStyleIdx="10" presStyleCnt="11" custScaleX="168815" custLinFactNeighborX="70232" custLinFactNeighborY="-1085">
        <dgm:presLayoutVars>
          <dgm:bulletEnabled val="1"/>
        </dgm:presLayoutVars>
      </dgm:prSet>
      <dgm:spPr/>
    </dgm:pt>
    <dgm:pt modelId="{008BC69D-1FA7-F94C-B187-2E124C31B313}" type="pres">
      <dgm:prSet presAssocID="{A71F0080-C977-DC42-B338-E99D0D9DD967}" presName="root" presStyleCnt="0"/>
      <dgm:spPr/>
    </dgm:pt>
    <dgm:pt modelId="{79736030-9E21-FE41-A29C-0905331FD92B}" type="pres">
      <dgm:prSet presAssocID="{A71F0080-C977-DC42-B338-E99D0D9DD967}" presName="rootComposite" presStyleCnt="0"/>
      <dgm:spPr/>
    </dgm:pt>
    <dgm:pt modelId="{70B19DB2-8747-D141-A107-ED4BDADB1D48}" type="pres">
      <dgm:prSet presAssocID="{A71F0080-C977-DC42-B338-E99D0D9DD967}" presName="rootText" presStyleLbl="node1" presStyleIdx="3" presStyleCnt="4" custScaleX="236449" custScaleY="114011" custLinFactNeighborX="90545"/>
      <dgm:spPr/>
    </dgm:pt>
    <dgm:pt modelId="{DDF2A7A0-67D1-D441-9AC0-808DB596DF93}" type="pres">
      <dgm:prSet presAssocID="{A71F0080-C977-DC42-B338-E99D0D9DD967}" presName="rootConnector" presStyleLbl="node1" presStyleIdx="3" presStyleCnt="4"/>
      <dgm:spPr/>
    </dgm:pt>
    <dgm:pt modelId="{084186FD-3282-7E4B-B7D8-D9C59F33EF5D}" type="pres">
      <dgm:prSet presAssocID="{A71F0080-C977-DC42-B338-E99D0D9DD967}" presName="childShape" presStyleCnt="0"/>
      <dgm:spPr/>
    </dgm:pt>
  </dgm:ptLst>
  <dgm:cxnLst>
    <dgm:cxn modelId="{B71FDF01-C612-294F-89D4-FA41A664246B}" type="presOf" srcId="{83144CF2-7E93-1546-AA91-A71B849E28F0}" destId="{6684C800-63CB-4348-AABB-BA0928CE3559}" srcOrd="0" destOrd="0" presId="urn:microsoft.com/office/officeart/2005/8/layout/hierarchy3"/>
    <dgm:cxn modelId="{DEF2D502-719B-2949-A9C0-A9CA34039423}" type="presOf" srcId="{A9B12058-2EB6-FD4C-B179-4B9780AB9643}" destId="{7B12CF3B-FF9B-A54E-AD65-5E7269C21A43}" srcOrd="0" destOrd="0" presId="urn:microsoft.com/office/officeart/2005/8/layout/hierarchy3"/>
    <dgm:cxn modelId="{5D6CE80B-D71F-1649-BF93-FCE873062466}" type="presOf" srcId="{DA6F528F-532C-E04F-B4F2-0D657D90C6E4}" destId="{4B8E986E-0AA9-384F-AF43-6FC4DD36512A}" srcOrd="0" destOrd="0" presId="urn:microsoft.com/office/officeart/2005/8/layout/hierarchy3"/>
    <dgm:cxn modelId="{1D23960E-83E8-E04C-BDBC-F864B60C7481}" type="presOf" srcId="{316F67CA-FD21-5C4C-9AFE-2395206E2921}" destId="{CCF6CC04-5DD2-1140-BB5B-A6311CFEBD2F}" srcOrd="0" destOrd="0" presId="urn:microsoft.com/office/officeart/2005/8/layout/hierarchy3"/>
    <dgm:cxn modelId="{C4AA1210-3856-9A4A-8602-9C44D7916DD5}" type="presOf" srcId="{87D24013-7DCD-984D-91AA-46BA0DC20241}" destId="{AC315E04-1107-0C45-8083-A3B7CF6557C1}" srcOrd="0" destOrd="0" presId="urn:microsoft.com/office/officeart/2005/8/layout/hierarchy3"/>
    <dgm:cxn modelId="{23F54C1C-E673-D642-B584-828229F63911}" type="presOf" srcId="{23606153-748D-CD4F-B696-F9B0BB011EDF}" destId="{45F0407D-AFBB-E640-A749-F8E987DC5C5C}" srcOrd="0" destOrd="0" presId="urn:microsoft.com/office/officeart/2005/8/layout/hierarchy3"/>
    <dgm:cxn modelId="{3B043627-89A9-9243-8DD1-C0DF5BE17A00}" type="presOf" srcId="{F3ABC714-180D-7748-AF61-101D41839A39}" destId="{5D63CA28-B3A6-9F47-93E3-41F1763D2338}" srcOrd="0" destOrd="0" presId="urn:microsoft.com/office/officeart/2005/8/layout/hierarchy3"/>
    <dgm:cxn modelId="{3D096C2B-2F1E-8444-BAF2-5A7D65D497F3}" type="presOf" srcId="{8A6D9882-2321-944C-AEC3-E664BE0D83B3}" destId="{F0C18201-7B0E-E844-AB13-5A1C96E59EEA}" srcOrd="0" destOrd="0" presId="urn:microsoft.com/office/officeart/2005/8/layout/hierarchy3"/>
    <dgm:cxn modelId="{58C2DF2F-F9AD-EA49-950E-C04734A81022}" srcId="{A9B12058-2EB6-FD4C-B179-4B9780AB9643}" destId="{878ABC15-E1A9-AA40-B209-F8C15101220E}" srcOrd="0" destOrd="0" parTransId="{DA6F528F-532C-E04F-B4F2-0D657D90C6E4}" sibTransId="{63530381-3F1B-784D-9694-88C6D9617886}"/>
    <dgm:cxn modelId="{5AF90333-E0B2-1246-8159-A85C96946138}" type="presOf" srcId="{A9432E50-EBB7-AF44-AD6B-BE83541EDF13}" destId="{F329850F-1211-0944-A4BE-39FEEF06E17C}" srcOrd="0" destOrd="0" presId="urn:microsoft.com/office/officeart/2005/8/layout/hierarchy3"/>
    <dgm:cxn modelId="{1D5F5A33-F762-424A-BFB3-3ED6AAB3BCAD}" srcId="{A9432E50-EBB7-AF44-AD6B-BE83541EDF13}" destId="{79D0E224-2EF1-B34E-ABB7-E8539460AF11}" srcOrd="1" destOrd="0" parTransId="{92A088CE-164B-9449-98AB-969C739DFFE5}" sibTransId="{FC4EC857-6117-C44A-973F-3CC1B69AE1DB}"/>
    <dgm:cxn modelId="{1FB7D638-71F0-C543-934D-FA453A572498}" srcId="{D4C60014-D681-A84C-AE67-F7559D897419}" destId="{A71F0080-C977-DC42-B338-E99D0D9DD967}" srcOrd="3" destOrd="0" parTransId="{675BF5EB-3E92-F84D-9FCA-859DC3F945E7}" sibTransId="{466D3CBC-4E30-A94A-B008-7C6848BD66BC}"/>
    <dgm:cxn modelId="{F743E238-68F0-5A40-8C8E-61E3D4C3F74D}" type="presOf" srcId="{D4C60014-D681-A84C-AE67-F7559D897419}" destId="{412A2B0D-D6CA-FC49-9681-C3DF2D939302}" srcOrd="0" destOrd="0" presId="urn:microsoft.com/office/officeart/2005/8/layout/hierarchy3"/>
    <dgm:cxn modelId="{4D161B3C-6B30-304D-91E1-87279AA5B98F}" type="presOf" srcId="{A71F0080-C977-DC42-B338-E99D0D9DD967}" destId="{DDF2A7A0-67D1-D441-9AC0-808DB596DF93}" srcOrd="1" destOrd="0" presId="urn:microsoft.com/office/officeart/2005/8/layout/hierarchy3"/>
    <dgm:cxn modelId="{51D62C3F-5998-8948-A865-FEFD5676DBDB}" type="presOf" srcId="{404AB433-5D53-BD40-8B1E-FCB394557A60}" destId="{22046263-0DF2-5F42-A4E3-FCBCBD10F560}" srcOrd="0" destOrd="0" presId="urn:microsoft.com/office/officeart/2005/8/layout/hierarchy3"/>
    <dgm:cxn modelId="{18E56041-888E-1F46-91EC-2B35406B8B8A}" srcId="{A9432E50-EBB7-AF44-AD6B-BE83541EDF13}" destId="{07F4FAFF-2065-2C43-9262-9F0C31F35D40}" srcOrd="2" destOrd="0" parTransId="{23606153-748D-CD4F-B696-F9B0BB011EDF}" sibTransId="{45F0958A-FCF7-BA48-BB70-B79228FC9368}"/>
    <dgm:cxn modelId="{A231415E-91C2-5C44-884E-7BB2CB4D744B}" type="presOf" srcId="{A71F0080-C977-DC42-B338-E99D0D9DD967}" destId="{70B19DB2-8747-D141-A107-ED4BDADB1D48}" srcOrd="0" destOrd="0" presId="urn:microsoft.com/office/officeart/2005/8/layout/hierarchy3"/>
    <dgm:cxn modelId="{EEE5B66A-AAFE-E641-B582-DB5AE3EAB1DD}" srcId="{A9432E50-EBB7-AF44-AD6B-BE83541EDF13}" destId="{FCDFBADF-D0A1-7C4F-AB8D-18B52497A8C0}" srcOrd="6" destOrd="0" parTransId="{099BEC44-F003-7446-9F79-6614B2C11DF9}" sibTransId="{59340C78-569F-2E40-ADD1-AB4FC06A65E1}"/>
    <dgm:cxn modelId="{CC94E16A-69DF-B546-8300-28F31A770054}" type="presOf" srcId="{5AE8EB70-9E23-CE42-801D-D30B10AF88C4}" destId="{143DB62A-22B8-3549-83F8-5169B38BED0B}" srcOrd="0" destOrd="0" presId="urn:microsoft.com/office/officeart/2005/8/layout/hierarchy3"/>
    <dgm:cxn modelId="{65529C71-730A-3E4C-9698-82D11738565D}" type="presOf" srcId="{A9432E50-EBB7-AF44-AD6B-BE83541EDF13}" destId="{91E7CF1E-971A-754C-8070-05D98F62B334}" srcOrd="1" destOrd="0" presId="urn:microsoft.com/office/officeart/2005/8/layout/hierarchy3"/>
    <dgm:cxn modelId="{03A15F75-DD79-A445-9BD3-7A971899C3DE}" srcId="{A9B12058-2EB6-FD4C-B179-4B9780AB9643}" destId="{5AE8EB70-9E23-CE42-801D-D30B10AF88C4}" srcOrd="1" destOrd="0" parTransId="{87D24013-7DCD-984D-91AA-46BA0DC20241}" sibTransId="{E56C2215-ABAD-CE40-847D-31B53AB64FBB}"/>
    <dgm:cxn modelId="{5B53D17A-A164-6841-8B1B-F7DD97AC8965}" type="presOf" srcId="{07F4FAFF-2065-2C43-9262-9F0C31F35D40}" destId="{F5CF900F-F523-DD49-8709-F04849A763DB}" srcOrd="0" destOrd="0" presId="urn:microsoft.com/office/officeart/2005/8/layout/hierarchy3"/>
    <dgm:cxn modelId="{C9EB467D-8C8C-8748-8DCE-D0BD0E78A3AB}" srcId="{A9432E50-EBB7-AF44-AD6B-BE83541EDF13}" destId="{F3ABC714-180D-7748-AF61-101D41839A39}" srcOrd="3" destOrd="0" parTransId="{CBE0F3A8-7EF7-1845-B4E3-FB871AD646BB}" sibTransId="{0AD491C2-FC53-8E40-A141-E966F0DBD012}"/>
    <dgm:cxn modelId="{9AC1637D-0458-CE41-B9A1-7B2D4D9C4808}" type="presOf" srcId="{099BEC44-F003-7446-9F79-6614B2C11DF9}" destId="{9ACD2A68-29EC-F945-8562-3C2CDBD70A55}" srcOrd="0" destOrd="0" presId="urn:microsoft.com/office/officeart/2005/8/layout/hierarchy3"/>
    <dgm:cxn modelId="{A1C3927D-1C41-FA4E-9CDB-DB5CF4B321ED}" type="presOf" srcId="{79D0E224-2EF1-B34E-ABB7-E8539460AF11}" destId="{733CA03C-69C5-3C47-9996-BE4CE6F78CA8}" srcOrd="0" destOrd="0" presId="urn:microsoft.com/office/officeart/2005/8/layout/hierarchy3"/>
    <dgm:cxn modelId="{DE23787E-D64C-D34E-B51D-51C52B458901}" type="presOf" srcId="{4CDDEB8E-1EF2-9F4B-8457-7F9B833C483D}" destId="{CC3E26A6-B089-BF41-98E3-6CEF6F200F70}" srcOrd="0" destOrd="0" presId="urn:microsoft.com/office/officeart/2005/8/layout/hierarchy3"/>
    <dgm:cxn modelId="{3702BB81-6D64-9A4A-A924-B7EECBEBEA71}" srcId="{A9B12058-2EB6-FD4C-B179-4B9780AB9643}" destId="{91567219-441E-6347-A9AD-3B67CF801B51}" srcOrd="2" destOrd="0" parTransId="{404AB433-5D53-BD40-8B1E-FCB394557A60}" sibTransId="{11632B10-EC4E-8C46-8B24-69233696B595}"/>
    <dgm:cxn modelId="{F11A8784-05AC-BF4E-8F1A-F84C3AD66F04}" srcId="{A9432E50-EBB7-AF44-AD6B-BE83541EDF13}" destId="{2078F363-8FF1-4C4C-9308-B3A148C2AC4A}" srcOrd="4" destOrd="0" parTransId="{4DFC927E-7EA7-F94E-A3DA-CBB345EA5EE8}" sibTransId="{2413FFDE-FC3D-E74E-B966-D159CC95A606}"/>
    <dgm:cxn modelId="{3225F58E-ABF2-3B41-9B6A-428DA888494C}" type="presOf" srcId="{4DFC927E-7EA7-F94E-A3DA-CBB345EA5EE8}" destId="{64BAF067-99DF-0F4D-B855-A1F162E6151E}" srcOrd="0" destOrd="0" presId="urn:microsoft.com/office/officeart/2005/8/layout/hierarchy3"/>
    <dgm:cxn modelId="{AF9DD48F-4EAE-434A-909E-A6ABCAD79269}" type="presOf" srcId="{1EF7A3B4-CE1A-544D-99B3-7587F59E01C4}" destId="{CC956061-E74E-934E-BF4C-EA25C8C88342}" srcOrd="0" destOrd="0" presId="urn:microsoft.com/office/officeart/2005/8/layout/hierarchy3"/>
    <dgm:cxn modelId="{C82CE69D-92B6-854B-A654-B1684AFD8698}" type="presOf" srcId="{CBE0F3A8-7EF7-1845-B4E3-FB871AD646BB}" destId="{E74491FA-721A-B24A-BAAC-930160B8916B}" srcOrd="0" destOrd="0" presId="urn:microsoft.com/office/officeart/2005/8/layout/hierarchy3"/>
    <dgm:cxn modelId="{6BD4ACA0-C838-374D-ACEB-8D8B69CA507B}" type="presOf" srcId="{FCDFBADF-D0A1-7C4F-AB8D-18B52497A8C0}" destId="{7CE4D451-F9E1-2C41-AD62-E7CBBBDB9A1B}" srcOrd="0" destOrd="0" presId="urn:microsoft.com/office/officeart/2005/8/layout/hierarchy3"/>
    <dgm:cxn modelId="{7EC866A1-FDA3-994C-90E9-2F914EDB9244}" srcId="{D4C60014-D681-A84C-AE67-F7559D897419}" destId="{A9432E50-EBB7-AF44-AD6B-BE83541EDF13}" srcOrd="2" destOrd="0" parTransId="{E2188E20-B54D-E74E-B24A-8D4776AC1D26}" sibTransId="{EAB2A20D-0B8A-8341-AA6C-BDB884612948}"/>
    <dgm:cxn modelId="{BA9829A7-1763-F64C-B5FE-38663981617D}" srcId="{A9432E50-EBB7-AF44-AD6B-BE83541EDF13}" destId="{8A6D9882-2321-944C-AEC3-E664BE0D83B3}" srcOrd="5" destOrd="0" parTransId="{1EF7A3B4-CE1A-544D-99B3-7587F59E01C4}" sibTransId="{453E70E3-FB1B-3D41-831C-0B6084B084D8}"/>
    <dgm:cxn modelId="{3EE524A8-FB7B-EA46-954C-76AA9283ED37}" srcId="{A9B12058-2EB6-FD4C-B179-4B9780AB9643}" destId="{4CDDEB8E-1EF2-9F4B-8457-7F9B833C483D}" srcOrd="3" destOrd="0" parTransId="{316F67CA-FD21-5C4C-9AFE-2395206E2921}" sibTransId="{B54CA659-9237-0B41-B609-AA956FB8DC49}"/>
    <dgm:cxn modelId="{03A1DAA9-15B3-C343-A620-7D892558E764}" type="presOf" srcId="{92A088CE-164B-9449-98AB-969C739DFFE5}" destId="{B3E92B89-F28E-3544-8104-25220BC30214}" srcOrd="0" destOrd="0" presId="urn:microsoft.com/office/officeart/2005/8/layout/hierarchy3"/>
    <dgm:cxn modelId="{3A2322AC-F45D-FD4E-9D2B-7F835EC579F0}" type="presOf" srcId="{878ABC15-E1A9-AA40-B209-F8C15101220E}" destId="{FEE123B8-78F1-CB44-87E6-BAA505BE48B2}" srcOrd="0" destOrd="0" presId="urn:microsoft.com/office/officeart/2005/8/layout/hierarchy3"/>
    <dgm:cxn modelId="{FB784DAE-1DF3-7849-844C-3A373CA4FC6B}" type="presOf" srcId="{53B831F9-5E45-5F48-B091-E6342ECBEFF3}" destId="{1566AC4E-BAD6-104C-BB83-2F5B902E2A40}" srcOrd="0" destOrd="0" presId="urn:microsoft.com/office/officeart/2005/8/layout/hierarchy3"/>
    <dgm:cxn modelId="{F9C425C0-8375-5F45-9912-02E3DDBEA04D}" type="presOf" srcId="{F1B4F966-D1F5-5E46-80A6-2BB3E852D477}" destId="{14943444-0755-DB40-AF05-6B7240DE3935}" srcOrd="0" destOrd="0" presId="urn:microsoft.com/office/officeart/2005/8/layout/hierarchy3"/>
    <dgm:cxn modelId="{48FCE5C5-7DBD-D64F-BC5C-392C11D50845}" srcId="{D4C60014-D681-A84C-AE67-F7559D897419}" destId="{53B831F9-5E45-5F48-B091-E6342ECBEFF3}" srcOrd="1" destOrd="0" parTransId="{6F254898-B577-2446-AB31-CB33157D23F8}" sibTransId="{74D139C3-F932-2A49-A8D1-40C17C2A2896}"/>
    <dgm:cxn modelId="{6500F2E8-E3D9-A444-BE49-9B277C47BFB7}" type="presOf" srcId="{91567219-441E-6347-A9AD-3B67CF801B51}" destId="{926F5D1C-5374-0549-B984-8AAF06EBB81F}" srcOrd="0" destOrd="0" presId="urn:microsoft.com/office/officeart/2005/8/layout/hierarchy3"/>
    <dgm:cxn modelId="{168B60F0-78DB-4B48-B247-DB321E93C1B2}" type="presOf" srcId="{53B831F9-5E45-5F48-B091-E6342ECBEFF3}" destId="{426CB593-3793-1247-9B68-A1B66CA22FE1}" srcOrd="1" destOrd="0" presId="urn:microsoft.com/office/officeart/2005/8/layout/hierarchy3"/>
    <dgm:cxn modelId="{EE7D1AF5-BE9A-A146-9877-221E188E3171}" srcId="{D4C60014-D681-A84C-AE67-F7559D897419}" destId="{A9B12058-2EB6-FD4C-B179-4B9780AB9643}" srcOrd="0" destOrd="0" parTransId="{F8953175-8057-4D44-8245-61A192356A93}" sibTransId="{A645884E-7503-4B4D-88FD-54D946C6248F}"/>
    <dgm:cxn modelId="{5048C0F7-E314-8640-8A62-AA868DF882C2}" type="presOf" srcId="{2078F363-8FF1-4C4C-9308-B3A148C2AC4A}" destId="{C04424FF-811E-A84F-82F2-19DFEDC4E35E}" srcOrd="0" destOrd="0" presId="urn:microsoft.com/office/officeart/2005/8/layout/hierarchy3"/>
    <dgm:cxn modelId="{CCD331F8-4BF6-9E42-BA81-1801D22AE77E}" srcId="{A9432E50-EBB7-AF44-AD6B-BE83541EDF13}" destId="{F1B4F966-D1F5-5E46-80A6-2BB3E852D477}" srcOrd="0" destOrd="0" parTransId="{83144CF2-7E93-1546-AA91-A71B849E28F0}" sibTransId="{8FC1FBDC-4190-3349-B7EE-75101E3EFE0B}"/>
    <dgm:cxn modelId="{E690F3F8-BC7B-3C49-8428-05238DA49C51}" type="presOf" srcId="{A9B12058-2EB6-FD4C-B179-4B9780AB9643}" destId="{3727BA4C-FD24-DF4A-8105-54CBFEFE5EDA}" srcOrd="1" destOrd="0" presId="urn:microsoft.com/office/officeart/2005/8/layout/hierarchy3"/>
    <dgm:cxn modelId="{7FFB6D1C-9733-B741-BC9F-A30EBD50C912}" type="presParOf" srcId="{412A2B0D-D6CA-FC49-9681-C3DF2D939302}" destId="{FA4B8C37-9635-B34D-A4B8-7636E92D31C8}" srcOrd="0" destOrd="0" presId="urn:microsoft.com/office/officeart/2005/8/layout/hierarchy3"/>
    <dgm:cxn modelId="{1C0471FF-1D3D-C14E-B7B6-42BEDE234F53}" type="presParOf" srcId="{FA4B8C37-9635-B34D-A4B8-7636E92D31C8}" destId="{C0E43EA1-B5D7-BF4F-AB70-0CE0444DBB1E}" srcOrd="0" destOrd="0" presId="urn:microsoft.com/office/officeart/2005/8/layout/hierarchy3"/>
    <dgm:cxn modelId="{B07F8346-A75B-5543-B145-7AA70C15B1C9}" type="presParOf" srcId="{C0E43EA1-B5D7-BF4F-AB70-0CE0444DBB1E}" destId="{7B12CF3B-FF9B-A54E-AD65-5E7269C21A43}" srcOrd="0" destOrd="0" presId="urn:microsoft.com/office/officeart/2005/8/layout/hierarchy3"/>
    <dgm:cxn modelId="{3EC3BE97-5924-B240-A0DB-7A60175D2736}" type="presParOf" srcId="{C0E43EA1-B5D7-BF4F-AB70-0CE0444DBB1E}" destId="{3727BA4C-FD24-DF4A-8105-54CBFEFE5EDA}" srcOrd="1" destOrd="0" presId="urn:microsoft.com/office/officeart/2005/8/layout/hierarchy3"/>
    <dgm:cxn modelId="{37D6F9F1-3A07-4747-AC5E-512DBA6C7ED6}" type="presParOf" srcId="{FA4B8C37-9635-B34D-A4B8-7636E92D31C8}" destId="{0F75D774-2742-584E-B671-43F09AA55A06}" srcOrd="1" destOrd="0" presId="urn:microsoft.com/office/officeart/2005/8/layout/hierarchy3"/>
    <dgm:cxn modelId="{E37B5802-21EE-6D47-8292-DE42217FCCDB}" type="presParOf" srcId="{0F75D774-2742-584E-B671-43F09AA55A06}" destId="{4B8E986E-0AA9-384F-AF43-6FC4DD36512A}" srcOrd="0" destOrd="0" presId="urn:microsoft.com/office/officeart/2005/8/layout/hierarchy3"/>
    <dgm:cxn modelId="{7068868A-6D13-1E43-8A90-2189C0090A6F}" type="presParOf" srcId="{0F75D774-2742-584E-B671-43F09AA55A06}" destId="{FEE123B8-78F1-CB44-87E6-BAA505BE48B2}" srcOrd="1" destOrd="0" presId="urn:microsoft.com/office/officeart/2005/8/layout/hierarchy3"/>
    <dgm:cxn modelId="{660ECBC1-907B-4441-8EF1-3D7759F36ED8}" type="presParOf" srcId="{0F75D774-2742-584E-B671-43F09AA55A06}" destId="{AC315E04-1107-0C45-8083-A3B7CF6557C1}" srcOrd="2" destOrd="0" presId="urn:microsoft.com/office/officeart/2005/8/layout/hierarchy3"/>
    <dgm:cxn modelId="{FECBE39E-88CF-7447-B02D-785F5DA27C97}" type="presParOf" srcId="{0F75D774-2742-584E-B671-43F09AA55A06}" destId="{143DB62A-22B8-3549-83F8-5169B38BED0B}" srcOrd="3" destOrd="0" presId="urn:microsoft.com/office/officeart/2005/8/layout/hierarchy3"/>
    <dgm:cxn modelId="{47B7DCDE-4C23-0D48-81AB-C0F03C08E187}" type="presParOf" srcId="{0F75D774-2742-584E-B671-43F09AA55A06}" destId="{22046263-0DF2-5F42-A4E3-FCBCBD10F560}" srcOrd="4" destOrd="0" presId="urn:microsoft.com/office/officeart/2005/8/layout/hierarchy3"/>
    <dgm:cxn modelId="{D678C63F-6D51-6D43-88F4-117107CFF988}" type="presParOf" srcId="{0F75D774-2742-584E-B671-43F09AA55A06}" destId="{926F5D1C-5374-0549-B984-8AAF06EBB81F}" srcOrd="5" destOrd="0" presId="urn:microsoft.com/office/officeart/2005/8/layout/hierarchy3"/>
    <dgm:cxn modelId="{C4CC7404-9DF4-FB40-84A9-3C102E773A66}" type="presParOf" srcId="{0F75D774-2742-584E-B671-43F09AA55A06}" destId="{CCF6CC04-5DD2-1140-BB5B-A6311CFEBD2F}" srcOrd="6" destOrd="0" presId="urn:microsoft.com/office/officeart/2005/8/layout/hierarchy3"/>
    <dgm:cxn modelId="{41E7E95B-2AF4-7D42-B8C8-E0D0BA0083E9}" type="presParOf" srcId="{0F75D774-2742-584E-B671-43F09AA55A06}" destId="{CC3E26A6-B089-BF41-98E3-6CEF6F200F70}" srcOrd="7" destOrd="0" presId="urn:microsoft.com/office/officeart/2005/8/layout/hierarchy3"/>
    <dgm:cxn modelId="{D6ADCFB5-CA69-384C-A1CC-FF04CD8088B9}" type="presParOf" srcId="{412A2B0D-D6CA-FC49-9681-C3DF2D939302}" destId="{63D599D9-63C1-4749-84EB-B306790F3B27}" srcOrd="1" destOrd="0" presId="urn:microsoft.com/office/officeart/2005/8/layout/hierarchy3"/>
    <dgm:cxn modelId="{D17EC478-49A0-4249-9A21-408DB403CE0B}" type="presParOf" srcId="{63D599D9-63C1-4749-84EB-B306790F3B27}" destId="{61D0A4BE-E333-1043-9994-2C17DA91BD78}" srcOrd="0" destOrd="0" presId="urn:microsoft.com/office/officeart/2005/8/layout/hierarchy3"/>
    <dgm:cxn modelId="{13857666-B714-6D4D-8E9D-91D8295B1510}" type="presParOf" srcId="{61D0A4BE-E333-1043-9994-2C17DA91BD78}" destId="{1566AC4E-BAD6-104C-BB83-2F5B902E2A40}" srcOrd="0" destOrd="0" presId="urn:microsoft.com/office/officeart/2005/8/layout/hierarchy3"/>
    <dgm:cxn modelId="{B43EF09E-CD61-D64E-99A5-CD487375366E}" type="presParOf" srcId="{61D0A4BE-E333-1043-9994-2C17DA91BD78}" destId="{426CB593-3793-1247-9B68-A1B66CA22FE1}" srcOrd="1" destOrd="0" presId="urn:microsoft.com/office/officeart/2005/8/layout/hierarchy3"/>
    <dgm:cxn modelId="{6F1FD064-ECD3-154F-A85D-593180C7052F}" type="presParOf" srcId="{63D599D9-63C1-4749-84EB-B306790F3B27}" destId="{4FFEE51D-2F88-5148-93F7-9E02F207B74B}" srcOrd="1" destOrd="0" presId="urn:microsoft.com/office/officeart/2005/8/layout/hierarchy3"/>
    <dgm:cxn modelId="{EACF0299-DE80-6242-8642-E3AB766192E4}" type="presParOf" srcId="{412A2B0D-D6CA-FC49-9681-C3DF2D939302}" destId="{7AE34583-FF5A-C04E-AFA1-DFD8D47E19C5}" srcOrd="2" destOrd="0" presId="urn:microsoft.com/office/officeart/2005/8/layout/hierarchy3"/>
    <dgm:cxn modelId="{790A48B3-164E-3244-8D29-76EE557D350D}" type="presParOf" srcId="{7AE34583-FF5A-C04E-AFA1-DFD8D47E19C5}" destId="{96CF3155-BAB1-EB46-A498-15C2466CD8F4}" srcOrd="0" destOrd="0" presId="urn:microsoft.com/office/officeart/2005/8/layout/hierarchy3"/>
    <dgm:cxn modelId="{EC721E9B-F71B-B24A-8514-3627906508A7}" type="presParOf" srcId="{96CF3155-BAB1-EB46-A498-15C2466CD8F4}" destId="{F329850F-1211-0944-A4BE-39FEEF06E17C}" srcOrd="0" destOrd="0" presId="urn:microsoft.com/office/officeart/2005/8/layout/hierarchy3"/>
    <dgm:cxn modelId="{8ACA83C2-D991-9B44-8CCC-754AE8EC0FFE}" type="presParOf" srcId="{96CF3155-BAB1-EB46-A498-15C2466CD8F4}" destId="{91E7CF1E-971A-754C-8070-05D98F62B334}" srcOrd="1" destOrd="0" presId="urn:microsoft.com/office/officeart/2005/8/layout/hierarchy3"/>
    <dgm:cxn modelId="{AACC7641-9DA2-464C-A48C-D5BE38507EF4}" type="presParOf" srcId="{7AE34583-FF5A-C04E-AFA1-DFD8D47E19C5}" destId="{F221E244-3368-2F4F-B172-A8F99FA3EA1E}" srcOrd="1" destOrd="0" presId="urn:microsoft.com/office/officeart/2005/8/layout/hierarchy3"/>
    <dgm:cxn modelId="{C166CC79-074E-3749-A21A-B53359029506}" type="presParOf" srcId="{F221E244-3368-2F4F-B172-A8F99FA3EA1E}" destId="{6684C800-63CB-4348-AABB-BA0928CE3559}" srcOrd="0" destOrd="0" presId="urn:microsoft.com/office/officeart/2005/8/layout/hierarchy3"/>
    <dgm:cxn modelId="{5F2846E3-F800-B64C-9246-46D8EDDC7CBC}" type="presParOf" srcId="{F221E244-3368-2F4F-B172-A8F99FA3EA1E}" destId="{14943444-0755-DB40-AF05-6B7240DE3935}" srcOrd="1" destOrd="0" presId="urn:microsoft.com/office/officeart/2005/8/layout/hierarchy3"/>
    <dgm:cxn modelId="{B7DC19B9-3AB9-EF46-B51E-A6DD37D3C6D0}" type="presParOf" srcId="{F221E244-3368-2F4F-B172-A8F99FA3EA1E}" destId="{B3E92B89-F28E-3544-8104-25220BC30214}" srcOrd="2" destOrd="0" presId="urn:microsoft.com/office/officeart/2005/8/layout/hierarchy3"/>
    <dgm:cxn modelId="{5D71DC19-0BD2-D14B-962B-90887C95AC01}" type="presParOf" srcId="{F221E244-3368-2F4F-B172-A8F99FA3EA1E}" destId="{733CA03C-69C5-3C47-9996-BE4CE6F78CA8}" srcOrd="3" destOrd="0" presId="urn:microsoft.com/office/officeart/2005/8/layout/hierarchy3"/>
    <dgm:cxn modelId="{4D3D6E65-1071-E545-AEB2-F8FA339A087B}" type="presParOf" srcId="{F221E244-3368-2F4F-B172-A8F99FA3EA1E}" destId="{45F0407D-AFBB-E640-A749-F8E987DC5C5C}" srcOrd="4" destOrd="0" presId="urn:microsoft.com/office/officeart/2005/8/layout/hierarchy3"/>
    <dgm:cxn modelId="{9B2484D5-6997-8E43-9D77-32AF0FD23724}" type="presParOf" srcId="{F221E244-3368-2F4F-B172-A8F99FA3EA1E}" destId="{F5CF900F-F523-DD49-8709-F04849A763DB}" srcOrd="5" destOrd="0" presId="urn:microsoft.com/office/officeart/2005/8/layout/hierarchy3"/>
    <dgm:cxn modelId="{FAD52FD7-B19B-BF4D-B0CC-623FE7DD3B51}" type="presParOf" srcId="{F221E244-3368-2F4F-B172-A8F99FA3EA1E}" destId="{E74491FA-721A-B24A-BAAC-930160B8916B}" srcOrd="6" destOrd="0" presId="urn:microsoft.com/office/officeart/2005/8/layout/hierarchy3"/>
    <dgm:cxn modelId="{B7542F2D-A203-6D41-A897-3CFA3B5C9D45}" type="presParOf" srcId="{F221E244-3368-2F4F-B172-A8F99FA3EA1E}" destId="{5D63CA28-B3A6-9F47-93E3-41F1763D2338}" srcOrd="7" destOrd="0" presId="urn:microsoft.com/office/officeart/2005/8/layout/hierarchy3"/>
    <dgm:cxn modelId="{E3AF24FB-543C-514A-AA4D-CDB1E89AC037}" type="presParOf" srcId="{F221E244-3368-2F4F-B172-A8F99FA3EA1E}" destId="{64BAF067-99DF-0F4D-B855-A1F162E6151E}" srcOrd="8" destOrd="0" presId="urn:microsoft.com/office/officeart/2005/8/layout/hierarchy3"/>
    <dgm:cxn modelId="{8602F37F-58EB-3C4E-9C21-E990FC084776}" type="presParOf" srcId="{F221E244-3368-2F4F-B172-A8F99FA3EA1E}" destId="{C04424FF-811E-A84F-82F2-19DFEDC4E35E}" srcOrd="9" destOrd="0" presId="urn:microsoft.com/office/officeart/2005/8/layout/hierarchy3"/>
    <dgm:cxn modelId="{4C718BD5-5598-F24F-9E95-35D88C8269A0}" type="presParOf" srcId="{F221E244-3368-2F4F-B172-A8F99FA3EA1E}" destId="{CC956061-E74E-934E-BF4C-EA25C8C88342}" srcOrd="10" destOrd="0" presId="urn:microsoft.com/office/officeart/2005/8/layout/hierarchy3"/>
    <dgm:cxn modelId="{3A328ABA-D84B-874F-B23F-F2CFCB8F7588}" type="presParOf" srcId="{F221E244-3368-2F4F-B172-A8F99FA3EA1E}" destId="{F0C18201-7B0E-E844-AB13-5A1C96E59EEA}" srcOrd="11" destOrd="0" presId="urn:microsoft.com/office/officeart/2005/8/layout/hierarchy3"/>
    <dgm:cxn modelId="{DA2E3325-EF8A-3845-A79E-3DC44FE0D548}" type="presParOf" srcId="{F221E244-3368-2F4F-B172-A8F99FA3EA1E}" destId="{9ACD2A68-29EC-F945-8562-3C2CDBD70A55}" srcOrd="12" destOrd="0" presId="urn:microsoft.com/office/officeart/2005/8/layout/hierarchy3"/>
    <dgm:cxn modelId="{DD934135-45DA-2A45-8563-7E166DD32053}" type="presParOf" srcId="{F221E244-3368-2F4F-B172-A8F99FA3EA1E}" destId="{7CE4D451-F9E1-2C41-AD62-E7CBBBDB9A1B}" srcOrd="13" destOrd="0" presId="urn:microsoft.com/office/officeart/2005/8/layout/hierarchy3"/>
    <dgm:cxn modelId="{13B75939-17AA-BD4C-BA72-AA6DE3AEAB1C}" type="presParOf" srcId="{412A2B0D-D6CA-FC49-9681-C3DF2D939302}" destId="{008BC69D-1FA7-F94C-B187-2E124C31B313}" srcOrd="3" destOrd="0" presId="urn:microsoft.com/office/officeart/2005/8/layout/hierarchy3"/>
    <dgm:cxn modelId="{FBC8630F-DEEA-4E4B-9EBA-2E17FAF7F31C}" type="presParOf" srcId="{008BC69D-1FA7-F94C-B187-2E124C31B313}" destId="{79736030-9E21-FE41-A29C-0905331FD92B}" srcOrd="0" destOrd="0" presId="urn:microsoft.com/office/officeart/2005/8/layout/hierarchy3"/>
    <dgm:cxn modelId="{E637711B-9F04-F445-B105-8323236D042A}" type="presParOf" srcId="{79736030-9E21-FE41-A29C-0905331FD92B}" destId="{70B19DB2-8747-D141-A107-ED4BDADB1D48}" srcOrd="0" destOrd="0" presId="urn:microsoft.com/office/officeart/2005/8/layout/hierarchy3"/>
    <dgm:cxn modelId="{2CAF2F98-6557-0644-9124-16B0E8288E35}" type="presParOf" srcId="{79736030-9E21-FE41-A29C-0905331FD92B}" destId="{DDF2A7A0-67D1-D441-9AC0-808DB596DF93}" srcOrd="1" destOrd="0" presId="urn:microsoft.com/office/officeart/2005/8/layout/hierarchy3"/>
    <dgm:cxn modelId="{3785499C-6F46-6A46-BE05-873AA4E0587F}" type="presParOf" srcId="{008BC69D-1FA7-F94C-B187-2E124C31B313}" destId="{084186FD-3282-7E4B-B7D8-D9C59F33EF5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2CF3B-FF9B-A54E-AD65-5E7269C21A43}">
      <dsp:nvSpPr>
        <dsp:cNvPr id="0" name=""/>
        <dsp:cNvSpPr/>
      </dsp:nvSpPr>
      <dsp:spPr>
        <a:xfrm>
          <a:off x="251680" y="2090"/>
          <a:ext cx="1419571" cy="648600"/>
        </a:xfrm>
        <a:prstGeom prst="roundRect">
          <a:avLst>
            <a:gd name="adj" fmla="val 10000"/>
          </a:avLst>
        </a:prstGeom>
        <a:solidFill>
          <a:srgbClr val="0089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>
              <a:solidFill>
                <a:schemeClr val="bg1"/>
              </a:solidFill>
            </a:rPr>
            <a:t>Signes Cardinaux</a:t>
          </a:r>
        </a:p>
      </dsp:txBody>
      <dsp:txXfrm>
        <a:off x="270677" y="21087"/>
        <a:ext cx="1381577" cy="610606"/>
      </dsp:txXfrm>
    </dsp:sp>
    <dsp:sp modelId="{4B8E986E-0AA9-384F-AF43-6FC4DD36512A}">
      <dsp:nvSpPr>
        <dsp:cNvPr id="0" name=""/>
        <dsp:cNvSpPr/>
      </dsp:nvSpPr>
      <dsp:spPr>
        <a:xfrm>
          <a:off x="393637" y="650690"/>
          <a:ext cx="976135" cy="399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439"/>
              </a:lnTo>
              <a:lnTo>
                <a:pt x="976135" y="3994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E123B8-78F1-CB44-87E6-BAA505BE48B2}">
      <dsp:nvSpPr>
        <dsp:cNvPr id="0" name=""/>
        <dsp:cNvSpPr/>
      </dsp:nvSpPr>
      <dsp:spPr>
        <a:xfrm>
          <a:off x="1369773" y="769979"/>
          <a:ext cx="1513400" cy="560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Forme</a:t>
          </a:r>
        </a:p>
      </dsp:txBody>
      <dsp:txXfrm>
        <a:off x="1386184" y="786390"/>
        <a:ext cx="1480578" cy="527480"/>
      </dsp:txXfrm>
    </dsp:sp>
    <dsp:sp modelId="{AC315E04-1107-0C45-8083-A3B7CF6557C1}">
      <dsp:nvSpPr>
        <dsp:cNvPr id="0" name=""/>
        <dsp:cNvSpPr/>
      </dsp:nvSpPr>
      <dsp:spPr>
        <a:xfrm>
          <a:off x="393637" y="650690"/>
          <a:ext cx="976135" cy="1141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1997"/>
              </a:lnTo>
              <a:lnTo>
                <a:pt x="976135" y="114199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DB62A-22B8-3549-83F8-5169B38BED0B}">
      <dsp:nvSpPr>
        <dsp:cNvPr id="0" name=""/>
        <dsp:cNvSpPr/>
      </dsp:nvSpPr>
      <dsp:spPr>
        <a:xfrm>
          <a:off x="1369773" y="1512537"/>
          <a:ext cx="1513400" cy="560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Contours</a:t>
          </a:r>
        </a:p>
      </dsp:txBody>
      <dsp:txXfrm>
        <a:off x="1386184" y="1528948"/>
        <a:ext cx="1480578" cy="527480"/>
      </dsp:txXfrm>
    </dsp:sp>
    <dsp:sp modelId="{22046263-0DF2-5F42-A4E3-FCBCBD10F560}">
      <dsp:nvSpPr>
        <dsp:cNvPr id="0" name=""/>
        <dsp:cNvSpPr/>
      </dsp:nvSpPr>
      <dsp:spPr>
        <a:xfrm>
          <a:off x="393637" y="650690"/>
          <a:ext cx="976135" cy="1877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7507"/>
              </a:lnTo>
              <a:lnTo>
                <a:pt x="976135" y="187750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F5D1C-5374-0549-B984-8AAF06EBB81F}">
      <dsp:nvSpPr>
        <dsp:cNvPr id="0" name=""/>
        <dsp:cNvSpPr/>
      </dsp:nvSpPr>
      <dsp:spPr>
        <a:xfrm>
          <a:off x="1369773" y="2248046"/>
          <a:ext cx="1513400" cy="560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err="1"/>
            <a:t>Échogénicité</a:t>
          </a:r>
          <a:endParaRPr lang="fr-FR" sz="1400" b="1" kern="1200"/>
        </a:p>
      </dsp:txBody>
      <dsp:txXfrm>
        <a:off x="1386184" y="2264457"/>
        <a:ext cx="1480578" cy="527480"/>
      </dsp:txXfrm>
    </dsp:sp>
    <dsp:sp modelId="{CCF6CC04-5DD2-1140-BB5B-A6311CFEBD2F}">
      <dsp:nvSpPr>
        <dsp:cNvPr id="0" name=""/>
        <dsp:cNvSpPr/>
      </dsp:nvSpPr>
      <dsp:spPr>
        <a:xfrm>
          <a:off x="393637" y="650690"/>
          <a:ext cx="976135" cy="2653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3137"/>
              </a:lnTo>
              <a:lnTo>
                <a:pt x="976135" y="265313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E26A6-B089-BF41-98E3-6CEF6F200F70}">
      <dsp:nvSpPr>
        <dsp:cNvPr id="0" name=""/>
        <dsp:cNvSpPr/>
      </dsp:nvSpPr>
      <dsp:spPr>
        <a:xfrm>
          <a:off x="1369773" y="3024570"/>
          <a:ext cx="1513400" cy="55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Microcalcifications</a:t>
          </a:r>
        </a:p>
      </dsp:txBody>
      <dsp:txXfrm>
        <a:off x="1386131" y="3040928"/>
        <a:ext cx="1480684" cy="525799"/>
      </dsp:txXfrm>
    </dsp:sp>
    <dsp:sp modelId="{1566AC4E-BAD6-104C-BB83-2F5B902E2A40}">
      <dsp:nvSpPr>
        <dsp:cNvPr id="0" name=""/>
        <dsp:cNvSpPr/>
      </dsp:nvSpPr>
      <dsp:spPr>
        <a:xfrm>
          <a:off x="3043456" y="1653"/>
          <a:ext cx="1419571" cy="648600"/>
        </a:xfrm>
        <a:prstGeom prst="roundRect">
          <a:avLst>
            <a:gd name="adj" fmla="val 10000"/>
          </a:avLst>
        </a:prstGeom>
        <a:solidFill>
          <a:srgbClr val="0089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>
              <a:solidFill>
                <a:schemeClr val="bg1"/>
              </a:solidFill>
            </a:rPr>
            <a:t>Score</a:t>
          </a:r>
          <a:br>
            <a:rPr lang="fr-FR" sz="1600" b="1" kern="1200">
              <a:solidFill>
                <a:schemeClr val="bg1"/>
              </a:solidFill>
            </a:rPr>
          </a:br>
          <a:r>
            <a:rPr lang="fr-FR" sz="1600" b="1" kern="1200">
              <a:solidFill>
                <a:schemeClr val="bg1"/>
              </a:solidFill>
            </a:rPr>
            <a:t>EU-TIRADS</a:t>
          </a:r>
        </a:p>
      </dsp:txBody>
      <dsp:txXfrm>
        <a:off x="3062453" y="20650"/>
        <a:ext cx="1381577" cy="610606"/>
      </dsp:txXfrm>
    </dsp:sp>
    <dsp:sp modelId="{F329850F-1211-0944-A4BE-39FEEF06E17C}">
      <dsp:nvSpPr>
        <dsp:cNvPr id="0" name=""/>
        <dsp:cNvSpPr/>
      </dsp:nvSpPr>
      <dsp:spPr>
        <a:xfrm>
          <a:off x="4878335" y="2090"/>
          <a:ext cx="1419571" cy="637786"/>
        </a:xfrm>
        <a:prstGeom prst="roundRect">
          <a:avLst>
            <a:gd name="adj" fmla="val 10000"/>
          </a:avLst>
        </a:prstGeom>
        <a:solidFill>
          <a:srgbClr val="0089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>
              <a:solidFill>
                <a:schemeClr val="bg1"/>
              </a:solidFill>
            </a:rPr>
            <a:t>Signes Accessoires</a:t>
          </a:r>
        </a:p>
      </dsp:txBody>
      <dsp:txXfrm>
        <a:off x="4897015" y="20770"/>
        <a:ext cx="1382211" cy="600426"/>
      </dsp:txXfrm>
    </dsp:sp>
    <dsp:sp modelId="{6684C800-63CB-4348-AABB-BA0928CE3559}">
      <dsp:nvSpPr>
        <dsp:cNvPr id="0" name=""/>
        <dsp:cNvSpPr/>
      </dsp:nvSpPr>
      <dsp:spPr>
        <a:xfrm>
          <a:off x="5020292" y="639877"/>
          <a:ext cx="814936" cy="399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439"/>
              </a:lnTo>
              <a:lnTo>
                <a:pt x="814936" y="3994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43444-0755-DB40-AF05-6B7240DE3935}">
      <dsp:nvSpPr>
        <dsp:cNvPr id="0" name=""/>
        <dsp:cNvSpPr/>
      </dsp:nvSpPr>
      <dsp:spPr>
        <a:xfrm>
          <a:off x="5835229" y="759165"/>
          <a:ext cx="1513400" cy="560302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/>
            <a:t>Échostructure</a:t>
          </a:r>
          <a:endParaRPr lang="fr-FR" sz="1600" b="1" kern="1200" dirty="0"/>
        </a:p>
      </dsp:txBody>
      <dsp:txXfrm>
        <a:off x="5851640" y="775576"/>
        <a:ext cx="1480578" cy="527480"/>
      </dsp:txXfrm>
    </dsp:sp>
    <dsp:sp modelId="{B3E92B89-F28E-3544-8104-25220BC30214}">
      <dsp:nvSpPr>
        <dsp:cNvPr id="0" name=""/>
        <dsp:cNvSpPr/>
      </dsp:nvSpPr>
      <dsp:spPr>
        <a:xfrm>
          <a:off x="5020292" y="639877"/>
          <a:ext cx="814936" cy="113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8613"/>
              </a:lnTo>
              <a:lnTo>
                <a:pt x="814936" y="113861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CA03C-69C5-3C47-9996-BE4CE6F78CA8}">
      <dsp:nvSpPr>
        <dsp:cNvPr id="0" name=""/>
        <dsp:cNvSpPr/>
      </dsp:nvSpPr>
      <dsp:spPr>
        <a:xfrm>
          <a:off x="5835229" y="1498339"/>
          <a:ext cx="1517003" cy="560302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/>
            <a:t>Halo</a:t>
          </a:r>
        </a:p>
      </dsp:txBody>
      <dsp:txXfrm>
        <a:off x="5851640" y="1514750"/>
        <a:ext cx="1484181" cy="527480"/>
      </dsp:txXfrm>
    </dsp:sp>
    <dsp:sp modelId="{45F0407D-AFBB-E640-A749-F8E987DC5C5C}">
      <dsp:nvSpPr>
        <dsp:cNvPr id="0" name=""/>
        <dsp:cNvSpPr/>
      </dsp:nvSpPr>
      <dsp:spPr>
        <a:xfrm>
          <a:off x="5020292" y="639877"/>
          <a:ext cx="814936" cy="1819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9291"/>
              </a:lnTo>
              <a:lnTo>
                <a:pt x="814936" y="181929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F900F-F523-DD49-8709-F04849A763DB}">
      <dsp:nvSpPr>
        <dsp:cNvPr id="0" name=""/>
        <dsp:cNvSpPr/>
      </dsp:nvSpPr>
      <dsp:spPr>
        <a:xfrm>
          <a:off x="5835229" y="2179017"/>
          <a:ext cx="1513400" cy="560302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err="1"/>
            <a:t>Macrocalcifications</a:t>
          </a:r>
          <a:endParaRPr lang="fr-FR" sz="1400" b="0" kern="1200"/>
        </a:p>
      </dsp:txBody>
      <dsp:txXfrm>
        <a:off x="5851640" y="2195428"/>
        <a:ext cx="1480578" cy="527480"/>
      </dsp:txXfrm>
    </dsp:sp>
    <dsp:sp modelId="{E74491FA-721A-B24A-BAAC-930160B8916B}">
      <dsp:nvSpPr>
        <dsp:cNvPr id="0" name=""/>
        <dsp:cNvSpPr/>
      </dsp:nvSpPr>
      <dsp:spPr>
        <a:xfrm>
          <a:off x="5020292" y="639877"/>
          <a:ext cx="814936" cy="2503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3354"/>
              </a:lnTo>
              <a:lnTo>
                <a:pt x="814936" y="25033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3CA28-B3A6-9F47-93E3-41F1763D2338}">
      <dsp:nvSpPr>
        <dsp:cNvPr id="0" name=""/>
        <dsp:cNvSpPr/>
      </dsp:nvSpPr>
      <dsp:spPr>
        <a:xfrm>
          <a:off x="5835229" y="2863079"/>
          <a:ext cx="1513400" cy="560302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/>
            <a:t>Images colloïdales</a:t>
          </a:r>
        </a:p>
      </dsp:txBody>
      <dsp:txXfrm>
        <a:off x="5851640" y="2879490"/>
        <a:ext cx="1480578" cy="527480"/>
      </dsp:txXfrm>
    </dsp:sp>
    <dsp:sp modelId="{64BAF067-99DF-0F4D-B855-A1F162E6151E}">
      <dsp:nvSpPr>
        <dsp:cNvPr id="0" name=""/>
        <dsp:cNvSpPr/>
      </dsp:nvSpPr>
      <dsp:spPr>
        <a:xfrm>
          <a:off x="5020292" y="639877"/>
          <a:ext cx="814936" cy="3184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4032"/>
              </a:lnTo>
              <a:lnTo>
                <a:pt x="814936" y="318403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424FF-811E-A84F-82F2-19DFEDC4E35E}">
      <dsp:nvSpPr>
        <dsp:cNvPr id="0" name=""/>
        <dsp:cNvSpPr/>
      </dsp:nvSpPr>
      <dsp:spPr>
        <a:xfrm>
          <a:off x="5835229" y="3543758"/>
          <a:ext cx="1513400" cy="560302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/>
            <a:t>Extension extra-thyroïdienne</a:t>
          </a:r>
        </a:p>
      </dsp:txBody>
      <dsp:txXfrm>
        <a:off x="5851640" y="3560169"/>
        <a:ext cx="1480578" cy="527480"/>
      </dsp:txXfrm>
    </dsp:sp>
    <dsp:sp modelId="{CC956061-E74E-934E-BF4C-EA25C8C88342}">
      <dsp:nvSpPr>
        <dsp:cNvPr id="0" name=""/>
        <dsp:cNvSpPr/>
      </dsp:nvSpPr>
      <dsp:spPr>
        <a:xfrm>
          <a:off x="5020292" y="639877"/>
          <a:ext cx="814936" cy="3926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6590"/>
              </a:lnTo>
              <a:lnTo>
                <a:pt x="814936" y="392659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18201-7B0E-E844-AB13-5A1C96E59EEA}">
      <dsp:nvSpPr>
        <dsp:cNvPr id="0" name=""/>
        <dsp:cNvSpPr/>
      </dsp:nvSpPr>
      <dsp:spPr>
        <a:xfrm>
          <a:off x="5835229" y="4286316"/>
          <a:ext cx="1513400" cy="560302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/>
            <a:t>Vascularisation</a:t>
          </a:r>
        </a:p>
      </dsp:txBody>
      <dsp:txXfrm>
        <a:off x="5851640" y="4302727"/>
        <a:ext cx="1480578" cy="527480"/>
      </dsp:txXfrm>
    </dsp:sp>
    <dsp:sp modelId="{9ACD2A68-29EC-F945-8562-3C2CDBD70A55}">
      <dsp:nvSpPr>
        <dsp:cNvPr id="0" name=""/>
        <dsp:cNvSpPr/>
      </dsp:nvSpPr>
      <dsp:spPr>
        <a:xfrm>
          <a:off x="5020292" y="639877"/>
          <a:ext cx="818271" cy="4616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6418"/>
              </a:lnTo>
              <a:lnTo>
                <a:pt x="818271" y="461641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4D451-F9E1-2C41-AD62-E7CBBBDB9A1B}">
      <dsp:nvSpPr>
        <dsp:cNvPr id="0" name=""/>
        <dsp:cNvSpPr/>
      </dsp:nvSpPr>
      <dsp:spPr>
        <a:xfrm>
          <a:off x="5838564" y="4976143"/>
          <a:ext cx="1513400" cy="560302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/>
            <a:t>Rigidité</a:t>
          </a:r>
        </a:p>
      </dsp:txBody>
      <dsp:txXfrm>
        <a:off x="5854975" y="4992554"/>
        <a:ext cx="1480578" cy="527480"/>
      </dsp:txXfrm>
    </dsp:sp>
    <dsp:sp modelId="{70B19DB2-8747-D141-A107-ED4BDADB1D48}">
      <dsp:nvSpPr>
        <dsp:cNvPr id="0" name=""/>
        <dsp:cNvSpPr/>
      </dsp:nvSpPr>
      <dsp:spPr>
        <a:xfrm>
          <a:off x="7639406" y="2090"/>
          <a:ext cx="2649660" cy="638806"/>
        </a:xfrm>
        <a:prstGeom prst="roundRect">
          <a:avLst>
            <a:gd name="adj" fmla="val 10000"/>
          </a:avLst>
        </a:prstGeom>
        <a:solidFill>
          <a:srgbClr val="0089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solidFill>
                <a:schemeClr val="bg1"/>
              </a:solidFill>
            </a:rPr>
            <a:t>Modulent le risque au sein de chaque score EU-TIRADS </a:t>
          </a:r>
          <a:br>
            <a:rPr lang="fr-FR" sz="1600" kern="1200">
              <a:solidFill>
                <a:schemeClr val="bg1"/>
              </a:solidFill>
            </a:rPr>
          </a:br>
          <a:r>
            <a:rPr lang="fr-FR" sz="1600" u="sng" kern="1200">
              <a:solidFill>
                <a:schemeClr val="bg1"/>
              </a:solidFill>
            </a:rPr>
            <a:t>sans</a:t>
          </a:r>
          <a:r>
            <a:rPr lang="fr-FR" sz="1600" u="none" kern="1200">
              <a:solidFill>
                <a:schemeClr val="bg1"/>
              </a:solidFill>
            </a:rPr>
            <a:t> le modifier</a:t>
          </a:r>
        </a:p>
      </dsp:txBody>
      <dsp:txXfrm>
        <a:off x="7658116" y="20800"/>
        <a:ext cx="2612240" cy="601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005B9-B9CC-7D47-9B8D-6DBB29CAAE89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D0CAB-DBC5-5F48-97CD-9D4132A70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5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13C1336 </a:t>
            </a:r>
            <a:r>
              <a:rPr lang="mr-IN" dirty="0"/>
              <a:t>–</a:t>
            </a:r>
            <a:r>
              <a:rPr lang="fr-FR" dirty="0"/>
              <a:t> 13C1596 </a:t>
            </a:r>
            <a:r>
              <a:rPr lang="mr-IN" dirty="0"/>
              <a:t>–</a:t>
            </a:r>
            <a:r>
              <a:rPr lang="fr-FR" dirty="0"/>
              <a:t> 18C2902 </a:t>
            </a:r>
            <a:r>
              <a:rPr lang="mr-IN" dirty="0"/>
              <a:t>–</a:t>
            </a:r>
            <a:r>
              <a:rPr lang="fr-FR" dirty="0"/>
              <a:t> 18C2771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E5793-D5A4-A84B-8B0E-1EE247DC690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0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18C240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E5793-D5A4-A84B-8B0E-1EE247DC690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78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16R4055 - 15R6820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E5793-D5A4-A84B-8B0E-1EE247DC690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50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EUTIRADS 3 MIXTE 17C3532 BETHESDA 2 16X13X11MM</a:t>
            </a:r>
          </a:p>
          <a:p>
            <a:r>
              <a:rPr lang="fr-FR"/>
              <a:t>EUTIRADS 4 MIXTE 17R6860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03512-2D70-1F4B-82E7-2DF1C5CDF6FB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2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EUTIRADS 3 MACROCAL</a:t>
            </a:r>
            <a:r>
              <a:rPr lang="fr-FR" baseline="0"/>
              <a:t> DISCONTINUE </a:t>
            </a:r>
            <a:r>
              <a:rPr lang="fr-FR"/>
              <a:t>17C3978 BETHESDA 2 20X17X14MM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03512-2D70-1F4B-82E7-2DF1C5CDF6FB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64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EUTIRADS 3 MACROCAL</a:t>
            </a:r>
            <a:r>
              <a:rPr lang="fr-FR" baseline="0"/>
              <a:t> DISCONTINUE </a:t>
            </a:r>
            <a:r>
              <a:rPr lang="fr-FR"/>
              <a:t>17C3978 BETHESDA 2 20X17X14MM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03512-2D70-1F4B-82E7-2DF1C5CDF6FB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  <a:defRPr kumimoji="0" lang="fr-FR"/>
            </a:pPr>
            <a:endParaRPr lang="fr-FR" sz="32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FEB3-EFEC-4FB7-9F49-3904EB85F13B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607C-4A3B-4E2D-B76B-4E3E34235D34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24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35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069069"/>
      </p:ext>
    </p:extLst>
  </p:cSld>
  <p:clrMapOvr>
    <a:masterClrMapping/>
  </p:clrMapOvr>
  <p:transition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677412"/>
      </p:ext>
    </p:extLst>
  </p:cSld>
  <p:clrMapOvr>
    <a:masterClrMapping/>
  </p:clrMapOvr>
  <p:transition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972772"/>
      </p:ext>
    </p:extLst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  <p:extLst>
      <p:ext uri="{BB962C8B-B14F-4D97-AF65-F5344CB8AC3E}">
        <p14:creationId xmlns:p14="http://schemas.microsoft.com/office/powerpoint/2010/main" val="87423300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596054"/>
      </p:ext>
    </p:extLst>
  </p:cSld>
  <p:clrMapOvr>
    <a:masterClrMapping/>
  </p:clrMapOvr>
  <p:transition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746832"/>
      </p:ext>
    </p:extLst>
  </p:cSld>
  <p:clrMapOvr>
    <a:masterClrMapping/>
  </p:clrMapOvr>
  <p:transition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675538"/>
      </p:ext>
    </p:extLst>
  </p:cSld>
  <p:clrMapOvr>
    <a:masterClrMapping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045336"/>
      </p:ext>
    </p:extLst>
  </p:cSld>
  <p:clrMapOvr>
    <a:masterClrMapping/>
  </p:clrMapOvr>
  <p:transition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973156"/>
      </p:ext>
    </p:extLst>
  </p:cSld>
  <p:clrMapOvr>
    <a:masterClrMapping/>
  </p:clrMapOvr>
  <p:transition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368908"/>
      </p:ext>
    </p:extLst>
  </p:cSld>
  <p:clrMapOvr>
    <a:masterClrMapping/>
  </p:clrMapOvr>
  <p:transition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018367"/>
      </p:ext>
    </p:extLst>
  </p:cSld>
  <p:clrMapOvr>
    <a:masterClrMapping/>
  </p:clrMapOvr>
  <p:transition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996522"/>
      </p:ext>
    </p:extLst>
  </p:cSld>
  <p:clrMapOvr>
    <a:masterClrMapping/>
  </p:clrMapOvr>
  <p:transition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851905"/>
      </p:ext>
    </p:extLst>
  </p:cSld>
  <p:clrMapOvr>
    <a:masterClrMapping/>
  </p:clrMapOvr>
  <p:transition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90778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240307"/>
      </p:ext>
    </p:extLst>
  </p:cSld>
  <p:clrMapOvr>
    <a:masterClrMapping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821916"/>
      </p:ext>
    </p:extLst>
  </p:cSld>
  <p:clrMapOvr>
    <a:masterClrMapping/>
  </p:clrMapOvr>
  <p:transition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454684"/>
      </p:ext>
    </p:extLst>
  </p:cSld>
  <p:clrMapOvr>
    <a:masterClrMapping/>
  </p:clrMapOvr>
  <p:transition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593224"/>
      </p:ext>
    </p:extLst>
  </p:cSld>
  <p:clrMapOvr>
    <a:masterClrMapping/>
  </p:clrMapOvr>
  <p:transition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796937"/>
      </p:ext>
    </p:extLst>
  </p:cSld>
  <p:clrMapOvr>
    <a:masterClrMapping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733395"/>
      </p:ext>
    </p:extLst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22716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19393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963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070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22883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07307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30237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060938"/>
      </p:ext>
    </p:extLst>
  </p:cSld>
  <p:clrMapOvr>
    <a:masterClrMapping/>
  </p:clrMapOvr>
  <p:transition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932452"/>
      </p:ext>
    </p:extLst>
  </p:cSld>
  <p:clrMapOvr>
    <a:masterClrMapping/>
  </p:clrMapOvr>
  <p:transition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10534"/>
      </p:ext>
    </p:extLst>
  </p:cSld>
  <p:clrMapOvr>
    <a:masterClrMapping/>
  </p:clrMapOvr>
  <p:transition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  <p:extLst>
      <p:ext uri="{BB962C8B-B14F-4D97-AF65-F5344CB8AC3E}">
        <p14:creationId xmlns:p14="http://schemas.microsoft.com/office/powerpoint/2010/main" val="4287406457"/>
      </p:ext>
    </p:extLst>
  </p:cSld>
  <p:clrMapOvr>
    <a:masterClrMapping/>
  </p:clrMapOvr>
  <p:transition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152231"/>
      </p:ext>
    </p:extLst>
  </p:cSld>
  <p:clrMapOvr>
    <a:masterClrMapping/>
  </p:clrMapOvr>
  <p:transition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022301"/>
      </p:ext>
    </p:extLst>
  </p:cSld>
  <p:clrMapOvr>
    <a:masterClrMapping/>
  </p:clrMapOvr>
  <p:transition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10179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97410"/>
      </p:ext>
    </p:extLst>
  </p:cSld>
  <p:clrMapOvr>
    <a:masterClrMapping/>
  </p:clrMapOvr>
  <p:transition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696738"/>
      </p:ext>
    </p:extLst>
  </p:cSld>
  <p:clrMapOvr>
    <a:masterClrMapping/>
  </p:clrMapOvr>
  <p:transition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665432"/>
      </p:ext>
    </p:extLst>
  </p:cSld>
  <p:clrMapOvr>
    <a:masterClrMapping/>
  </p:clrMapOvr>
  <p:transition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766384"/>
      </p:ext>
    </p:extLst>
  </p:cSld>
  <p:clrMapOvr>
    <a:masterClrMapping/>
  </p:clrMapOvr>
  <p:transition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243916"/>
      </p:ext>
    </p:extLst>
  </p:cSld>
  <p:clrMapOvr>
    <a:masterClrMapping/>
  </p:clrMapOvr>
  <p:transition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118498"/>
      </p:ext>
    </p:extLst>
  </p:cSld>
  <p:clrMapOvr>
    <a:masterClrMapping/>
  </p:clrMapOvr>
  <p:transition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55188"/>
      </p:ext>
    </p:extLst>
  </p:cSld>
  <p:clrMapOvr>
    <a:masterClrMapping/>
  </p:clrMapOvr>
  <p:transition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009488"/>
      </p:ext>
    </p:extLst>
  </p:cSld>
  <p:clrMapOvr>
    <a:masterClrMapping/>
  </p:clrMapOvr>
  <p:transition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790952"/>
      </p:ext>
    </p:extLst>
  </p:cSld>
  <p:clrMapOvr>
    <a:masterClrMapping/>
  </p:clrMapOvr>
  <p:transition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47938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877251"/>
      </p:ext>
    </p:extLst>
  </p:cSld>
  <p:clrMapOvr>
    <a:masterClrMapping/>
  </p:clrMapOvr>
  <p:transition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178900"/>
      </p:ext>
    </p:extLst>
  </p:cSld>
  <p:clrMapOvr>
    <a:masterClrMapping/>
  </p:clrMapOvr>
  <p:transition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883882"/>
      </p:ext>
    </p:extLst>
  </p:cSld>
  <p:clrMapOvr>
    <a:masterClrMapping/>
  </p:clrMapOvr>
  <p:transition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Modifiez le style du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79693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42357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6441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62666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14459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25477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964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19281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9465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0031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5929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0286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7052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1827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1886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876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89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6214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2877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7964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9423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71215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7741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13620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91730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74891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126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00715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98444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93622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61518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82390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18584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023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18" Type="http://schemas.openxmlformats.org/officeDocument/2006/relationships/slideLayout" Target="../slideLayouts/slideLayout246.xml"/><Relationship Id="rId26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1.xml"/><Relationship Id="rId21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17" Type="http://schemas.openxmlformats.org/officeDocument/2006/relationships/slideLayout" Target="../slideLayouts/slideLayout245.xml"/><Relationship Id="rId25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44.xml"/><Relationship Id="rId20" Type="http://schemas.openxmlformats.org/officeDocument/2006/relationships/slideLayout" Target="../slideLayouts/slideLayout248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24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33.xml"/><Relationship Id="rId15" Type="http://schemas.openxmlformats.org/officeDocument/2006/relationships/slideLayout" Target="../slideLayouts/slideLayout243.xml"/><Relationship Id="rId23" Type="http://schemas.openxmlformats.org/officeDocument/2006/relationships/slideLayout" Target="../slideLayouts/slideLayout251.xml"/><Relationship Id="rId28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38.xml"/><Relationship Id="rId19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Relationship Id="rId22" Type="http://schemas.openxmlformats.org/officeDocument/2006/relationships/slideLayout" Target="../slideLayouts/slideLayout250.xml"/><Relationship Id="rId27" Type="http://schemas.openxmlformats.org/officeDocument/2006/relationships/slideLayout" Target="../slideLayouts/slideLayout2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26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59.xml"/><Relationship Id="rId21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5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76.xml"/><Relationship Id="rId29" Type="http://schemas.openxmlformats.org/officeDocument/2006/relationships/theme" Target="../theme/theme15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24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slideLayout" Target="../slideLayouts/slideLayout279.xml"/><Relationship Id="rId28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slideLayout" Target="../slideLayouts/slideLayout278.xml"/><Relationship Id="rId27" Type="http://schemas.openxmlformats.org/officeDocument/2006/relationships/slideLayout" Target="../slideLayouts/slideLayout28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13" Type="http://schemas.openxmlformats.org/officeDocument/2006/relationships/slideLayout" Target="../slideLayouts/slideLayout308.xml"/><Relationship Id="rId18" Type="http://schemas.openxmlformats.org/officeDocument/2006/relationships/slideLayout" Target="../slideLayouts/slideLayout313.xml"/><Relationship Id="rId26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298.xml"/><Relationship Id="rId21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7.xml"/><Relationship Id="rId17" Type="http://schemas.openxmlformats.org/officeDocument/2006/relationships/slideLayout" Target="../slideLayouts/slideLayout312.xml"/><Relationship Id="rId25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297.xml"/><Relationship Id="rId16" Type="http://schemas.openxmlformats.org/officeDocument/2006/relationships/slideLayout" Target="../slideLayouts/slideLayout311.xml"/><Relationship Id="rId20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24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00.xml"/><Relationship Id="rId15" Type="http://schemas.openxmlformats.org/officeDocument/2006/relationships/slideLayout" Target="../slideLayouts/slideLayout310.xml"/><Relationship Id="rId23" Type="http://schemas.openxmlformats.org/officeDocument/2006/relationships/slideLayout" Target="../slideLayouts/slideLayout318.xml"/><Relationship Id="rId28" Type="http://schemas.openxmlformats.org/officeDocument/2006/relationships/theme" Target="../theme/theme17.xml"/><Relationship Id="rId10" Type="http://schemas.openxmlformats.org/officeDocument/2006/relationships/slideLayout" Target="../slideLayouts/slideLayout305.xml"/><Relationship Id="rId19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Relationship Id="rId14" Type="http://schemas.openxmlformats.org/officeDocument/2006/relationships/slideLayout" Target="../slideLayouts/slideLayout309.xml"/><Relationship Id="rId22" Type="http://schemas.openxmlformats.org/officeDocument/2006/relationships/slideLayout" Target="../slideLayouts/slideLayout317.xml"/><Relationship Id="rId27" Type="http://schemas.openxmlformats.org/officeDocument/2006/relationships/slideLayout" Target="../slideLayouts/slideLayout32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5.xml"/><Relationship Id="rId18" Type="http://schemas.openxmlformats.org/officeDocument/2006/relationships/slideLayout" Target="../slideLayouts/slideLayout340.xml"/><Relationship Id="rId26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25.xml"/><Relationship Id="rId21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17" Type="http://schemas.openxmlformats.org/officeDocument/2006/relationships/slideLayout" Target="../slideLayouts/slideLayout339.xml"/><Relationship Id="rId25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24.xml"/><Relationship Id="rId16" Type="http://schemas.openxmlformats.org/officeDocument/2006/relationships/slideLayout" Target="../slideLayouts/slideLayout338.xml"/><Relationship Id="rId20" Type="http://schemas.openxmlformats.org/officeDocument/2006/relationships/slideLayout" Target="../slideLayouts/slideLayout342.xml"/><Relationship Id="rId29" Type="http://schemas.openxmlformats.org/officeDocument/2006/relationships/theme" Target="../theme/theme18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24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27.xml"/><Relationship Id="rId15" Type="http://schemas.openxmlformats.org/officeDocument/2006/relationships/slideLayout" Target="../slideLayouts/slideLayout337.xml"/><Relationship Id="rId23" Type="http://schemas.openxmlformats.org/officeDocument/2006/relationships/slideLayout" Target="../slideLayouts/slideLayout345.xml"/><Relationship Id="rId28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32.xml"/><Relationship Id="rId19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slideLayout" Target="../slideLayouts/slideLayout336.xml"/><Relationship Id="rId22" Type="http://schemas.openxmlformats.org/officeDocument/2006/relationships/slideLayout" Target="../slideLayouts/slideLayout344.xml"/><Relationship Id="rId27" Type="http://schemas.openxmlformats.org/officeDocument/2006/relationships/slideLayout" Target="../slideLayouts/slideLayout34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8.xml"/><Relationship Id="rId13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57.xml"/><Relationship Id="rId12" Type="http://schemas.openxmlformats.org/officeDocument/2006/relationships/slideLayout" Target="../slideLayouts/slideLayout362.xml"/><Relationship Id="rId2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61.xml"/><Relationship Id="rId5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60.xml"/><Relationship Id="rId4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9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2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  <p:sldLayoutId id="2147483686" r:id="rId25"/>
    <p:sldLayoutId id="2147483687" r:id="rId26"/>
    <p:sldLayoutId id="2147483688" r:id="rId27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  <p:sldLayoutId id="2147483957" r:id="rId23"/>
    <p:sldLayoutId id="2147483958" r:id="rId24"/>
    <p:sldLayoutId id="2147483959" r:id="rId25"/>
    <p:sldLayoutId id="2147483960" r:id="rId26"/>
    <p:sldLayoutId id="2147483961" r:id="rId27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5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69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47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  <p:sldLayoutId id="2147484075" r:id="rId19"/>
    <p:sldLayoutId id="2147484076" r:id="rId20"/>
    <p:sldLayoutId id="2147484077" r:id="rId21"/>
    <p:sldLayoutId id="2147484078" r:id="rId22"/>
    <p:sldLayoutId id="2147484079" r:id="rId23"/>
    <p:sldLayoutId id="2147484080" r:id="rId24"/>
    <p:sldLayoutId id="2147484081" r:id="rId25"/>
    <p:sldLayoutId id="2147484082" r:id="rId26"/>
    <p:sldLayoutId id="2147484083" r:id="rId27"/>
    <p:sldLayoutId id="2147484084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14/05/2022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3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  <p:sldLayoutId id="2147484372" r:id="rId15"/>
    <p:sldLayoutId id="2147484373" r:id="rId16"/>
    <p:sldLayoutId id="2147484374" r:id="rId17"/>
    <p:sldLayoutId id="2147484375" r:id="rId18"/>
    <p:sldLayoutId id="2147484376" r:id="rId19"/>
    <p:sldLayoutId id="2147484377" r:id="rId20"/>
    <p:sldLayoutId id="2147484378" r:id="rId21"/>
    <p:sldLayoutId id="2147484379" r:id="rId22"/>
    <p:sldLayoutId id="2147484380" r:id="rId23"/>
    <p:sldLayoutId id="2147484381" r:id="rId24"/>
    <p:sldLayoutId id="2147484382" r:id="rId25"/>
    <p:sldLayoutId id="2147484383" r:id="rId26"/>
    <p:sldLayoutId id="2147484384" r:id="rId27"/>
    <p:sldLayoutId id="214748438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14/05/2022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1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5935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  <p:sldLayoutId id="2147484478" r:id="rId13"/>
    <p:sldLayoutId id="2147484479" r:id="rId14"/>
    <p:sldLayoutId id="2147484480" r:id="rId15"/>
    <p:sldLayoutId id="2147484481" r:id="rId16"/>
    <p:sldLayoutId id="2147484482" r:id="rId17"/>
    <p:sldLayoutId id="2147484483" r:id="rId18"/>
    <p:sldLayoutId id="2147484484" r:id="rId19"/>
    <p:sldLayoutId id="2147484485" r:id="rId20"/>
    <p:sldLayoutId id="2147484486" r:id="rId21"/>
    <p:sldLayoutId id="2147484487" r:id="rId22"/>
    <p:sldLayoutId id="2147484488" r:id="rId23"/>
    <p:sldLayoutId id="2147484489" r:id="rId24"/>
    <p:sldLayoutId id="2147484490" r:id="rId25"/>
    <p:sldLayoutId id="2147484491" r:id="rId26"/>
    <p:sldLayoutId id="2147484492" r:id="rId27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/>
              <a:t>14/05/2022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903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  <p:sldLayoutId id="2147484506" r:id="rId13"/>
    <p:sldLayoutId id="2147484507" r:id="rId14"/>
    <p:sldLayoutId id="2147484508" r:id="rId15"/>
    <p:sldLayoutId id="2147484509" r:id="rId16"/>
    <p:sldLayoutId id="2147484510" r:id="rId17"/>
    <p:sldLayoutId id="2147484511" r:id="rId18"/>
    <p:sldLayoutId id="2147484512" r:id="rId19"/>
    <p:sldLayoutId id="2147484513" r:id="rId20"/>
    <p:sldLayoutId id="2147484514" r:id="rId21"/>
    <p:sldLayoutId id="2147484515" r:id="rId22"/>
    <p:sldLayoutId id="2147484516" r:id="rId23"/>
    <p:sldLayoutId id="2147484517" r:id="rId24"/>
    <p:sldLayoutId id="2147484518" r:id="rId25"/>
    <p:sldLayoutId id="2147484519" r:id="rId26"/>
    <p:sldLayoutId id="2147484520" r:id="rId27"/>
    <p:sldLayoutId id="2147484521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15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  <p:sldLayoutId id="2147484546" r:id="rId12"/>
    <p:sldLayoutId id="2147484547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964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16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823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178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627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090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14/05/2022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260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7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14/05/2022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06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7.xml"/><Relationship Id="rId5" Type="http://schemas.microsoft.com/office/2007/relationships/hdphoto" Target="../media/hdphoto2.wdp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70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6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6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6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68940" y="1557796"/>
            <a:ext cx="10363200" cy="1816362"/>
          </a:xfr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fr-FR" sz="4000" cap="none" dirty="0">
                <a:solidFill>
                  <a:schemeClr val="tx1"/>
                </a:solidFill>
              </a:rPr>
              <a:t>EU-</a:t>
            </a:r>
            <a:r>
              <a:rPr lang="fr-FR" sz="4000" cap="none" dirty="0" err="1">
                <a:solidFill>
                  <a:schemeClr val="tx1"/>
                </a:solidFill>
              </a:rPr>
              <a:t>TIRADS</a:t>
            </a:r>
            <a:r>
              <a:rPr lang="fr-FR" sz="4000" cap="none" dirty="0">
                <a:solidFill>
                  <a:schemeClr val="tx1"/>
                </a:solidFill>
              </a:rPr>
              <a:t> – NIVEAU AVANCÉ</a:t>
            </a:r>
            <a:endParaRPr lang="fr-FR" sz="4000" dirty="0">
              <a:solidFill>
                <a:schemeClr val="tx1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3300984" y="3657487"/>
            <a:ext cx="5958685" cy="2757556"/>
            <a:chOff x="3300984" y="3831318"/>
            <a:chExt cx="5958685" cy="2757556"/>
          </a:xfrm>
        </p:grpSpPr>
        <p:sp>
          <p:nvSpPr>
            <p:cNvPr id="12" name="Sous-titre 2"/>
            <p:cNvSpPr txBox="1">
              <a:spLocks/>
            </p:cNvSpPr>
            <p:nvPr/>
          </p:nvSpPr>
          <p:spPr>
            <a:xfrm>
              <a:off x="3300984" y="3996586"/>
              <a:ext cx="5958685" cy="25922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br>
                <a:rPr lang="fr-FR" sz="2900" i="1" dirty="0"/>
              </a:br>
              <a:br>
                <a:rPr lang="fr-FR" sz="2900" i="1" dirty="0"/>
              </a:br>
              <a:br>
                <a:rPr lang="fr-FR" sz="2900" i="1" dirty="0"/>
              </a:br>
              <a:br>
                <a:rPr lang="fr-FR" sz="2600" dirty="0"/>
              </a:br>
              <a:endParaRPr lang="fr-FR" sz="2600" dirty="0"/>
            </a:p>
            <a:p>
              <a:pPr>
                <a:defRPr/>
              </a:pPr>
              <a:br>
                <a:rPr lang="fr-FR" sz="2600" dirty="0">
                  <a:solidFill>
                    <a:schemeClr val="bg1"/>
                  </a:solidFill>
                </a:rPr>
              </a:br>
              <a: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Centre de Pathologie et d’Imagerie, Paris 14</a:t>
              </a:r>
              <a:r>
                <a:rPr lang="fr-FR" sz="2600" baseline="300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ème</a:t>
              </a:r>
              <a:b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Service des Pathologies Thyroïdiennes et Tumeurs Endocrines</a:t>
              </a:r>
              <a:b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La Pitié-Salpêtrière </a:t>
              </a:r>
              <a:r>
                <a:rPr lang="mr-IN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–</a:t>
              </a:r>
              <a: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 Sorbonne Université </a:t>
              </a:r>
              <a:r>
                <a:rPr lang="fr-FR" sz="2600" dirty="0" err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GRC</a:t>
              </a:r>
              <a: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 N°16</a:t>
              </a:r>
              <a:endParaRPr lang="en-US" sz="3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740500" y="3831318"/>
              <a:ext cx="2710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3600" dirty="0">
                  <a:latin typeface="Calibri" panose="020F0502020204030204"/>
                  <a:cs typeface="Corbel"/>
                </a:rPr>
                <a:t>Dr Gilles Russ</a:t>
              </a:r>
              <a:endParaRPr lang="fr-FR" sz="3200" dirty="0">
                <a:latin typeface="Calibri" panose="020F0502020204030204"/>
                <a:cs typeface="Corbel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3446" y="4721589"/>
              <a:ext cx="1608107" cy="648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696" y="4709866"/>
              <a:ext cx="1319140" cy="648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C75E09A5-ECC7-754B-9B38-29AA3549A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234" y="4645932"/>
            <a:ext cx="1676400" cy="4953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7DC3929-20F2-FE4F-862C-751A9BFD425A}"/>
              </a:ext>
            </a:extLst>
          </p:cNvPr>
          <p:cNvSpPr txBox="1"/>
          <p:nvPr/>
        </p:nvSpPr>
        <p:spPr>
          <a:xfrm>
            <a:off x="1583018" y="261897"/>
            <a:ext cx="9180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Journée de Printemps du </a:t>
            </a:r>
            <a:r>
              <a:rPr lang="fr-FR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CIREOL</a:t>
            </a:r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b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Carcinomes des voies aérodigestives et de la thyroïde</a:t>
            </a:r>
          </a:p>
        </p:txBody>
      </p:sp>
    </p:spTree>
    <p:extLst>
      <p:ext uri="{BB962C8B-B14F-4D97-AF65-F5344CB8AC3E}">
        <p14:creationId xmlns:p14="http://schemas.microsoft.com/office/powerpoint/2010/main" val="1862883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FD2805AB-CABC-274A-A829-35205EEBB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1862847"/>
            <a:ext cx="8534400" cy="17526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SECONDE RAISON</a:t>
            </a:r>
          </a:p>
        </p:txBody>
      </p:sp>
    </p:spTree>
    <p:extLst>
      <p:ext uri="{BB962C8B-B14F-4D97-AF65-F5344CB8AC3E}">
        <p14:creationId xmlns:p14="http://schemas.microsoft.com/office/powerpoint/2010/main" val="3622618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391"/>
          </a:xfrm>
          <a:solidFill>
            <a:srgbClr val="0070C0"/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ACR-TIRADS</a:t>
            </a:r>
            <a:r>
              <a:rPr lang="en-US" dirty="0">
                <a:solidFill>
                  <a:schemeClr val="tx1"/>
                </a:solidFill>
              </a:rPr>
              <a:t>: “point-BASED APPROACH”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C9665B-6362-B043-B5F9-BD54C74CBD9D}"/>
              </a:ext>
            </a:extLst>
          </p:cNvPr>
          <p:cNvSpPr txBox="1"/>
          <p:nvPr/>
        </p:nvSpPr>
        <p:spPr>
          <a:xfrm>
            <a:off x="7354711" y="6430539"/>
            <a:ext cx="468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Hoang,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AJR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2021 -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Tessler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J AM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2017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80B398-4DF6-AA42-A641-1C588DFA3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95" y="914391"/>
            <a:ext cx="7596000" cy="55365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FFD1BA9-BFDF-774F-BE1B-401782B34A07}"/>
              </a:ext>
            </a:extLst>
          </p:cNvPr>
          <p:cNvSpPr txBox="1"/>
          <p:nvPr/>
        </p:nvSpPr>
        <p:spPr>
          <a:xfrm>
            <a:off x="8055864" y="2434442"/>
            <a:ext cx="3981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Chaque signe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échographique se voit attribuer un certain nombre de points.</a:t>
            </a:r>
            <a:b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L’addition des points permet de calculer le score </a:t>
            </a:r>
            <a:r>
              <a:rPr kumimoji="0" lang="fr-FR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ACR-TIRADS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2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520"/>
            <a:ext cx="12192000" cy="828000"/>
          </a:xfr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 risque augmente avec le nombre de signes de forte suspicion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73" y="1065169"/>
            <a:ext cx="5544000" cy="44122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75779" y="6370582"/>
            <a:ext cx="393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AJR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2002 -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Kwak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Radiology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00228" y="5539573"/>
            <a:ext cx="4726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Kwak-TIRADS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Nombre de signes de forte suspicion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8D26FD-4293-E441-B600-C9F12A57C963}"/>
              </a:ext>
            </a:extLst>
          </p:cNvPr>
          <p:cNvSpPr txBox="1"/>
          <p:nvPr/>
        </p:nvSpPr>
        <p:spPr>
          <a:xfrm>
            <a:off x="6583728" y="4418291"/>
            <a:ext cx="48895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ACR-TIRADS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Nombre de points et risque de cancer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Iliang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Fengping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soumis)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38C1512-141E-CC49-963D-08767E09E2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4768" y="1104299"/>
          <a:ext cx="5605098" cy="3363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7BDC8424-5A8D-AA42-83B7-75EC1E493456}"/>
              </a:ext>
            </a:extLst>
          </p:cNvPr>
          <p:cNvSpPr txBox="1"/>
          <p:nvPr/>
        </p:nvSpPr>
        <p:spPr>
          <a:xfrm>
            <a:off x="6420220" y="5467254"/>
            <a:ext cx="5329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L’utilisation d’un système à points fournit une évaluation quantitative plus fine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 risque de malignité</a:t>
            </a:r>
          </a:p>
        </p:txBody>
      </p:sp>
    </p:spTree>
    <p:extLst>
      <p:ext uri="{BB962C8B-B14F-4D97-AF65-F5344CB8AC3E}">
        <p14:creationId xmlns:p14="http://schemas.microsoft.com/office/powerpoint/2010/main" val="303110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FD2805AB-CABC-274A-A829-35205EEBB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0732" y="1882302"/>
            <a:ext cx="8910536" cy="17526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TROISIEME RAISON</a:t>
            </a:r>
          </a:p>
          <a:p>
            <a:r>
              <a:rPr lang="fr-FR" sz="3600" dirty="0">
                <a:solidFill>
                  <a:schemeClr val="bg1"/>
                </a:solidFill>
              </a:rPr>
              <a:t>EVOLUTION DANS L’ANALYSE SEMIOLOGIQUE</a:t>
            </a:r>
          </a:p>
        </p:txBody>
      </p:sp>
    </p:spTree>
    <p:extLst>
      <p:ext uri="{BB962C8B-B14F-4D97-AF65-F5344CB8AC3E}">
        <p14:creationId xmlns:p14="http://schemas.microsoft.com/office/powerpoint/2010/main" val="3294814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0" y="0"/>
            <a:ext cx="12192000" cy="785446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fr-FR" sz="9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EU-TIRADS 5: MICROCALCIFICATIONS</a:t>
            </a:r>
            <a:br>
              <a:rPr lang="fr-FR" sz="9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Sensibilité: 29-71% Spécificité: 67-99%</a:t>
            </a:r>
            <a:endParaRPr lang="fr-FR" sz="3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Grouper 1"/>
          <p:cNvGrpSpPr>
            <a:grpSpLocks noChangeAspect="1"/>
          </p:cNvGrpSpPr>
          <p:nvPr/>
        </p:nvGrpSpPr>
        <p:grpSpPr>
          <a:xfrm>
            <a:off x="1328128" y="929279"/>
            <a:ext cx="9540000" cy="5627968"/>
            <a:chOff x="1703264" y="1415052"/>
            <a:chExt cx="8539966" cy="5038004"/>
          </a:xfrm>
          <a:solidFill>
            <a:srgbClr val="0089BC"/>
          </a:solidFill>
        </p:grpSpPr>
        <p:pic>
          <p:nvPicPr>
            <p:cNvPr id="5" name="Image 4" descr="I20100630132300812.jpg"/>
            <p:cNvPicPr>
              <a:picLocks noChangeAspect="1"/>
            </p:cNvPicPr>
            <p:nvPr/>
          </p:nvPicPr>
          <p:blipFill>
            <a:blip r:embed="rId2" cstate="print"/>
            <a:srcRect l="41553" t="14806" r="20436" b="45776"/>
            <a:stretch>
              <a:fillRect/>
            </a:stretch>
          </p:blipFill>
          <p:spPr bwMode="auto">
            <a:xfrm>
              <a:off x="6960097" y="1415052"/>
              <a:ext cx="3240087" cy="2519363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/>
          </p:spPr>
        </p:pic>
        <p:pic>
          <p:nvPicPr>
            <p:cNvPr id="8" name="Image 5" descr="I20100630132300890.jpg"/>
            <p:cNvPicPr>
              <a:picLocks/>
            </p:cNvPicPr>
            <p:nvPr/>
          </p:nvPicPr>
          <p:blipFill>
            <a:blip r:embed="rId3" cstate="print"/>
            <a:srcRect l="28883" t="13397" r="33105" b="44368"/>
            <a:stretch>
              <a:fillRect/>
            </a:stretch>
          </p:blipFill>
          <p:spPr bwMode="auto">
            <a:xfrm>
              <a:off x="7003230" y="3933056"/>
              <a:ext cx="3240000" cy="2520000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/>
          </p:spPr>
        </p:pic>
        <p:sp>
          <p:nvSpPr>
            <p:cNvPr id="7" name="ZoneTexte 6"/>
            <p:cNvSpPr txBox="1"/>
            <p:nvPr/>
          </p:nvSpPr>
          <p:spPr>
            <a:xfrm>
              <a:off x="1703264" y="1542271"/>
              <a:ext cx="4824784" cy="212145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2000" dirty="0">
                  <a:solidFill>
                    <a:schemeClr val="tx1"/>
                  </a:solidFill>
                </a:rPr>
                <a:t>Ponctuations hyperéchogènes, arrondies ou rarement linéaires ≤1 mm de diamètre individuellement, </a:t>
              </a:r>
              <a:r>
                <a:rPr lang="fr-FR" sz="2400" b="1" dirty="0">
                  <a:solidFill>
                    <a:schemeClr val="tx1"/>
                  </a:solidFill>
                </a:rPr>
                <a:t>situées dans la partie solide du nodule</a:t>
              </a:r>
              <a:r>
                <a:rPr lang="fr-FR" sz="2000" dirty="0">
                  <a:solidFill>
                    <a:schemeClr val="tx1"/>
                  </a:solidFill>
                </a:rPr>
                <a:t>, sans cône d’ombre, sans artefact en queue de comète de taille &gt; 0,5mm.</a:t>
              </a:r>
            </a:p>
            <a:p>
              <a:pPr marL="0" lvl="1">
                <a:defRPr/>
              </a:pPr>
              <a:r>
                <a:rPr lang="fr-FR" sz="2000" dirty="0">
                  <a:solidFill>
                    <a:schemeClr val="tx1"/>
                  </a:solidFill>
                  <a:cs typeface="Calibri" pitchFamily="34" charset="0"/>
                </a:rPr>
                <a:t>Tenir compte de leur nombre et de leur groupement. AU MOINS CINQ.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28"/>
            <a:stretch/>
          </p:blipFill>
          <p:spPr>
            <a:xfrm>
              <a:off x="1718954" y="4075149"/>
              <a:ext cx="4824000" cy="2282973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56026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0" y="0"/>
            <a:ext cx="12192000" cy="785446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DISTRIBUTION DES PONCTUATIONS ECHOGENES</a:t>
            </a:r>
            <a:endParaRPr lang="fr-FR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Espace réservé du contenu 8">
            <a:extLst>
              <a:ext uri="{FF2B5EF4-FFF2-40B4-BE49-F238E27FC236}">
                <a16:creationId xmlns:a16="http://schemas.microsoft.com/office/drawing/2014/main" id="{9322ABD8-3B13-C64D-8340-9D8360828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2" t="10101" r="18432" b="41314"/>
          <a:stretch/>
        </p:blipFill>
        <p:spPr>
          <a:xfrm>
            <a:off x="335513" y="2116619"/>
            <a:ext cx="5040000" cy="29087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710F7DE-E36E-7242-A66D-94B0AEA9E7B0}"/>
              </a:ext>
            </a:extLst>
          </p:cNvPr>
          <p:cNvSpPr txBox="1"/>
          <p:nvPr/>
        </p:nvSpPr>
        <p:spPr>
          <a:xfrm>
            <a:off x="1929515" y="5148072"/>
            <a:ext cx="180209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dirty="0"/>
              <a:t>Périphérique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3F1D87-9438-1F4A-BE7F-32D44472D61C}"/>
              </a:ext>
            </a:extLst>
          </p:cNvPr>
          <p:cNvSpPr txBox="1"/>
          <p:nvPr/>
        </p:nvSpPr>
        <p:spPr>
          <a:xfrm>
            <a:off x="7778627" y="5139398"/>
            <a:ext cx="1558440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Homogène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5D32AE3-047B-E74A-8DD9-D24ADEFCB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5" t="9974" r="10498" b="24374"/>
          <a:stretch/>
        </p:blipFill>
        <p:spPr>
          <a:xfrm>
            <a:off x="6312061" y="2116619"/>
            <a:ext cx="5040000" cy="29087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F74092-318F-BD48-8688-FDB50385CB2A}"/>
              </a:ext>
            </a:extLst>
          </p:cNvPr>
          <p:cNvSpPr txBox="1"/>
          <p:nvPr/>
        </p:nvSpPr>
        <p:spPr>
          <a:xfrm>
            <a:off x="8951976" y="6318504"/>
            <a:ext cx="301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Wang, J </a:t>
            </a:r>
            <a:r>
              <a:rPr lang="fr-FR" dirty="0" err="1">
                <a:solidFill>
                  <a:schemeClr val="bg1"/>
                </a:solidFill>
              </a:rPr>
              <a:t>Ultrasound</a:t>
            </a:r>
            <a:r>
              <a:rPr lang="fr-FR" dirty="0">
                <a:solidFill>
                  <a:schemeClr val="bg1"/>
                </a:solidFill>
              </a:rPr>
              <a:t> Med 2021</a:t>
            </a:r>
          </a:p>
        </p:txBody>
      </p:sp>
    </p:spTree>
    <p:extLst>
      <p:ext uri="{BB962C8B-B14F-4D97-AF65-F5344CB8AC3E}">
        <p14:creationId xmlns:p14="http://schemas.microsoft.com/office/powerpoint/2010/main" val="430702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-27385"/>
            <a:ext cx="12192000" cy="1152000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AUTRES PONCTUATIONS HYPERECHOGENES</a:t>
            </a:r>
          </a:p>
          <a:p>
            <a:pPr algn="ctr"/>
            <a:r>
              <a:rPr lang="fr-FR" sz="3200">
                <a:solidFill>
                  <a:schemeClr val="tx1"/>
                </a:solidFill>
              </a:rPr>
              <a:t>CAVITÉS MICROKYSTIQUES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301123" y="4403613"/>
            <a:ext cx="7590773" cy="2308324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chemeClr val="tx1"/>
                </a:solidFill>
                <a:cs typeface="Calibri"/>
              </a:rPr>
              <a:t>IMPORTANCE DE LA TECHNIQUE: IMAGE « BRUTE »</a:t>
            </a:r>
          </a:p>
          <a:p>
            <a:r>
              <a:rPr lang="fr-FR" sz="2400">
                <a:solidFill>
                  <a:schemeClr val="tx1"/>
                </a:solidFill>
                <a:cs typeface="Calibri"/>
              </a:rPr>
              <a:t>- Zoomer</a:t>
            </a:r>
            <a:br>
              <a:rPr lang="fr-FR" sz="2400">
                <a:solidFill>
                  <a:schemeClr val="tx1"/>
                </a:solidFill>
                <a:cs typeface="Calibri"/>
              </a:rPr>
            </a:br>
            <a:r>
              <a:rPr lang="fr-FR" sz="2400">
                <a:solidFill>
                  <a:schemeClr val="tx1"/>
                </a:solidFill>
                <a:cs typeface="Calibri"/>
              </a:rPr>
              <a:t>- Diminuer la gamme dynamique</a:t>
            </a:r>
            <a:br>
              <a:rPr lang="fr-FR" sz="2400">
                <a:solidFill>
                  <a:schemeClr val="tx1"/>
                </a:solidFill>
                <a:cs typeface="Calibri"/>
              </a:rPr>
            </a:br>
            <a:r>
              <a:rPr lang="fr-FR" sz="2400">
                <a:solidFill>
                  <a:schemeClr val="tx1"/>
                </a:solidFill>
                <a:cs typeface="Calibri"/>
              </a:rPr>
              <a:t>- 1 focale bien placée</a:t>
            </a:r>
            <a:br>
              <a:rPr lang="fr-FR" sz="2400">
                <a:solidFill>
                  <a:schemeClr val="tx1"/>
                </a:solidFill>
                <a:cs typeface="Calibri"/>
              </a:rPr>
            </a:br>
            <a:r>
              <a:rPr lang="fr-FR" sz="2400">
                <a:solidFill>
                  <a:schemeClr val="tx1"/>
                </a:solidFill>
                <a:cs typeface="Calibri"/>
              </a:rPr>
              <a:t>- Fréquence d’émission maximale</a:t>
            </a:r>
            <a:br>
              <a:rPr lang="fr-FR" sz="2400">
                <a:solidFill>
                  <a:schemeClr val="tx1"/>
                </a:solidFill>
                <a:cs typeface="Calibri"/>
              </a:rPr>
            </a:br>
            <a:r>
              <a:rPr lang="fr-FR" sz="2400">
                <a:solidFill>
                  <a:schemeClr val="tx1"/>
                </a:solidFill>
                <a:cs typeface="Calibri"/>
              </a:rPr>
              <a:t>- </a:t>
            </a:r>
            <a:r>
              <a:rPr lang="fr-FR" sz="2400" b="1">
                <a:solidFill>
                  <a:schemeClr val="tx1"/>
                </a:solidFill>
                <a:cs typeface="Calibri"/>
              </a:rPr>
              <a:t>Enlever le composite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1151" r="7476" b="23905"/>
          <a:stretch/>
        </p:blipFill>
        <p:spPr>
          <a:xfrm>
            <a:off x="1776000" y="1365702"/>
            <a:ext cx="4320000" cy="2474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1150" r="7476" b="23904"/>
          <a:stretch/>
        </p:blipFill>
        <p:spPr>
          <a:xfrm>
            <a:off x="6127988" y="1365702"/>
            <a:ext cx="4320000" cy="2474132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776000" y="3884882"/>
            <a:ext cx="4307414" cy="402291"/>
          </a:xfrm>
          <a:prstGeom prst="rect">
            <a:avLst/>
          </a:prstGeom>
          <a:solidFill>
            <a:srgbClr val="0089BC"/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ctr">
              <a:buClr>
                <a:srgbClr val="FFC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2000" b="1">
                <a:solidFill>
                  <a:schemeClr val="tx1"/>
                </a:solidFill>
                <a:cs typeface="Lucida Sans Unicode" pitchFamily="32" charset="0"/>
              </a:rPr>
              <a:t>AVEC COMPOSITE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127988" y="3884882"/>
            <a:ext cx="4307414" cy="402291"/>
          </a:xfrm>
          <a:prstGeom prst="rect">
            <a:avLst/>
          </a:prstGeom>
          <a:solidFill>
            <a:srgbClr val="0089BC"/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ctr">
              <a:buClr>
                <a:srgbClr val="FFC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2000" b="1">
                <a:solidFill>
                  <a:schemeClr val="tx1"/>
                </a:solidFill>
                <a:cs typeface="Lucida Sans Unicode" pitchFamily="32" charset="0"/>
              </a:rPr>
              <a:t>SANS COMPOSITE</a:t>
            </a:r>
          </a:p>
        </p:txBody>
      </p:sp>
      <p:pic>
        <p:nvPicPr>
          <p:cNvPr id="12" name="Image 11" descr="gran coll Defize copy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5361" r="69774" b="57503"/>
          <a:stretch/>
        </p:blipFill>
        <p:spPr>
          <a:xfrm>
            <a:off x="6451118" y="1330948"/>
            <a:ext cx="3485352" cy="298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3" name="Connecteur droit avec flèche 12"/>
          <p:cNvCxnSpPr/>
          <p:nvPr/>
        </p:nvCxnSpPr>
        <p:spPr>
          <a:xfrm>
            <a:off x="7068052" y="2849173"/>
            <a:ext cx="321061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8128226" y="2474377"/>
            <a:ext cx="321061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8104390" y="3361613"/>
            <a:ext cx="321061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8987869" y="3393705"/>
            <a:ext cx="342455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84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FD2805AB-CABC-274A-A829-35205EEBB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1862847"/>
            <a:ext cx="8534400" cy="17526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QUATRIEME RAISON</a:t>
            </a:r>
          </a:p>
          <a:p>
            <a:r>
              <a:rPr lang="fr-FR" sz="3600" dirty="0">
                <a:solidFill>
                  <a:schemeClr val="bg1"/>
                </a:solidFill>
              </a:rPr>
              <a:t>LES SIGNES ACCESSOIRES</a:t>
            </a:r>
          </a:p>
        </p:txBody>
      </p:sp>
    </p:spTree>
    <p:extLst>
      <p:ext uri="{BB962C8B-B14F-4D97-AF65-F5344CB8AC3E}">
        <p14:creationId xmlns:p14="http://schemas.microsoft.com/office/powerpoint/2010/main" val="408430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8311012"/>
              </p:ext>
            </p:extLst>
          </p:nvPr>
        </p:nvGraphicFramePr>
        <p:xfrm>
          <a:off x="803181" y="1124744"/>
          <a:ext cx="108000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12192000" cy="864000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>
                <a:solidFill>
                  <a:schemeClr val="bg1"/>
                </a:solidFill>
              </a:rPr>
              <a:t>SIGNES CARDINAUX ET </a:t>
            </a:r>
            <a:r>
              <a:rPr lang="fr-FR" sz="3600" b="1">
                <a:solidFill>
                  <a:schemeClr val="bg1"/>
                </a:solidFill>
              </a:rPr>
              <a:t>SIGNES ACCESSOIRES</a:t>
            </a:r>
          </a:p>
        </p:txBody>
      </p:sp>
      <p:sp>
        <p:nvSpPr>
          <p:cNvPr id="8" name="Flèche vers la droite 7"/>
          <p:cNvSpPr/>
          <p:nvPr/>
        </p:nvSpPr>
        <p:spPr>
          <a:xfrm>
            <a:off x="2568565" y="1340792"/>
            <a:ext cx="1188000" cy="216000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Flèche vers la droite 8"/>
          <p:cNvSpPr/>
          <p:nvPr/>
        </p:nvSpPr>
        <p:spPr>
          <a:xfrm>
            <a:off x="7176256" y="1340792"/>
            <a:ext cx="1188000" cy="216000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460780" y="1884218"/>
            <a:ext cx="1496291" cy="263237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MIXTE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8460780" y="2189020"/>
            <a:ext cx="1496291" cy="26323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SOLIDE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8197539" y="1984274"/>
            <a:ext cx="263238" cy="326424"/>
            <a:chOff x="6761017" y="2677000"/>
            <a:chExt cx="263238" cy="326424"/>
          </a:xfrm>
        </p:grpSpPr>
        <p:cxnSp>
          <p:nvCxnSpPr>
            <p:cNvPr id="12" name="Connecteur droit avec flèche 11"/>
            <p:cNvCxnSpPr/>
            <p:nvPr/>
          </p:nvCxnSpPr>
          <p:spPr>
            <a:xfrm flipV="1">
              <a:off x="6774873" y="2677000"/>
              <a:ext cx="249382" cy="171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6761017" y="2850240"/>
              <a:ext cx="263238" cy="15318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à coins arrondis 13"/>
          <p:cNvSpPr/>
          <p:nvPr/>
        </p:nvSpPr>
        <p:spPr>
          <a:xfrm>
            <a:off x="8461143" y="2619944"/>
            <a:ext cx="1905243" cy="271705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FIN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8461143" y="2924745"/>
            <a:ext cx="1905243" cy="28698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ABSENT OU ÉPAIS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8197902" y="2720000"/>
            <a:ext cx="263238" cy="326424"/>
            <a:chOff x="6761017" y="2677000"/>
            <a:chExt cx="263238" cy="326424"/>
          </a:xfrm>
        </p:grpSpPr>
        <p:cxnSp>
          <p:nvCxnSpPr>
            <p:cNvPr id="17" name="Connecteur droit avec flèche 16"/>
            <p:cNvCxnSpPr/>
            <p:nvPr/>
          </p:nvCxnSpPr>
          <p:spPr>
            <a:xfrm flipV="1">
              <a:off x="6774873" y="2677000"/>
              <a:ext cx="249382" cy="171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6761017" y="2850240"/>
              <a:ext cx="263238" cy="15318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à coins arrondis 18"/>
          <p:cNvSpPr/>
          <p:nvPr/>
        </p:nvSpPr>
        <p:spPr>
          <a:xfrm>
            <a:off x="8452144" y="3261078"/>
            <a:ext cx="2156660" cy="252000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600">
                <a:solidFill>
                  <a:prstClr val="black"/>
                </a:solidFill>
              </a:rPr>
              <a:t>Absentes ou Centrales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8452144" y="3565878"/>
            <a:ext cx="2640972" cy="281613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600">
                <a:solidFill>
                  <a:prstClr val="black"/>
                </a:solidFill>
              </a:rPr>
              <a:t>Périphériques (dis-)continues</a:t>
            </a:r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21" name="Grouper 20"/>
          <p:cNvGrpSpPr/>
          <p:nvPr/>
        </p:nvGrpSpPr>
        <p:grpSpPr>
          <a:xfrm>
            <a:off x="8188904" y="3361134"/>
            <a:ext cx="263238" cy="326424"/>
            <a:chOff x="6761017" y="2677000"/>
            <a:chExt cx="263238" cy="326424"/>
          </a:xfrm>
        </p:grpSpPr>
        <p:cxnSp>
          <p:nvCxnSpPr>
            <p:cNvPr id="22" name="Connecteur droit avec flèche 21"/>
            <p:cNvCxnSpPr/>
            <p:nvPr/>
          </p:nvCxnSpPr>
          <p:spPr>
            <a:xfrm flipV="1">
              <a:off x="6774873" y="2677000"/>
              <a:ext cx="249382" cy="171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6761017" y="2850240"/>
              <a:ext cx="263238" cy="15318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à coins arrondis 23"/>
          <p:cNvSpPr/>
          <p:nvPr/>
        </p:nvSpPr>
        <p:spPr>
          <a:xfrm>
            <a:off x="8463698" y="3960017"/>
            <a:ext cx="2161906" cy="252000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PRÉSENTES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8463698" y="4264819"/>
            <a:ext cx="2161906" cy="2520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ABSENTES</a:t>
            </a:r>
          </a:p>
        </p:txBody>
      </p:sp>
      <p:grpSp>
        <p:nvGrpSpPr>
          <p:cNvPr id="26" name="Grouper 25"/>
          <p:cNvGrpSpPr/>
          <p:nvPr/>
        </p:nvGrpSpPr>
        <p:grpSpPr>
          <a:xfrm>
            <a:off x="8200458" y="4060074"/>
            <a:ext cx="263238" cy="326424"/>
            <a:chOff x="6761017" y="2677000"/>
            <a:chExt cx="263238" cy="326424"/>
          </a:xfrm>
        </p:grpSpPr>
        <p:cxnSp>
          <p:nvCxnSpPr>
            <p:cNvPr id="27" name="Connecteur droit avec flèche 26"/>
            <p:cNvCxnSpPr/>
            <p:nvPr/>
          </p:nvCxnSpPr>
          <p:spPr>
            <a:xfrm flipV="1">
              <a:off x="6774873" y="2677000"/>
              <a:ext cx="249382" cy="171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6761017" y="2850240"/>
              <a:ext cx="263238" cy="15318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à coins arrondis 28"/>
          <p:cNvSpPr/>
          <p:nvPr/>
        </p:nvSpPr>
        <p:spPr>
          <a:xfrm>
            <a:off x="8449622" y="4651762"/>
            <a:ext cx="2161906" cy="252000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ABSENTE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8449622" y="4956563"/>
            <a:ext cx="2643494" cy="269103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PRÉSENTE ou SUSPECTEE</a:t>
            </a:r>
          </a:p>
        </p:txBody>
      </p:sp>
      <p:grpSp>
        <p:nvGrpSpPr>
          <p:cNvPr id="31" name="Grouper 30"/>
          <p:cNvGrpSpPr/>
          <p:nvPr/>
        </p:nvGrpSpPr>
        <p:grpSpPr>
          <a:xfrm>
            <a:off x="8186382" y="4751819"/>
            <a:ext cx="263238" cy="326424"/>
            <a:chOff x="6761017" y="2677000"/>
            <a:chExt cx="263238" cy="326424"/>
          </a:xfrm>
        </p:grpSpPr>
        <p:cxnSp>
          <p:nvCxnSpPr>
            <p:cNvPr id="32" name="Connecteur droit avec flèche 31"/>
            <p:cNvCxnSpPr/>
            <p:nvPr/>
          </p:nvCxnSpPr>
          <p:spPr>
            <a:xfrm flipV="1">
              <a:off x="6774873" y="2677000"/>
              <a:ext cx="249382" cy="171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6761017" y="2850240"/>
              <a:ext cx="263238" cy="15318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à coins arrondis 33"/>
          <p:cNvSpPr/>
          <p:nvPr/>
        </p:nvSpPr>
        <p:spPr>
          <a:xfrm>
            <a:off x="8472508" y="5409794"/>
            <a:ext cx="2161906" cy="252000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PÉRIPHERIQUE</a:t>
            </a:r>
          </a:p>
        </p:txBody>
      </p:sp>
      <p:sp>
        <p:nvSpPr>
          <p:cNvPr id="35" name="Rectangle à coins arrondis 34"/>
          <p:cNvSpPr/>
          <p:nvPr/>
        </p:nvSpPr>
        <p:spPr>
          <a:xfrm>
            <a:off x="8458440" y="5714596"/>
            <a:ext cx="3344354" cy="251088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CENTRALE MODEREE ou INTENSE</a:t>
            </a:r>
          </a:p>
        </p:txBody>
      </p:sp>
      <p:grpSp>
        <p:nvGrpSpPr>
          <p:cNvPr id="36" name="Grouper 35"/>
          <p:cNvGrpSpPr/>
          <p:nvPr/>
        </p:nvGrpSpPr>
        <p:grpSpPr>
          <a:xfrm>
            <a:off x="8195200" y="5509851"/>
            <a:ext cx="263238" cy="326424"/>
            <a:chOff x="6761017" y="2677000"/>
            <a:chExt cx="263238" cy="326424"/>
          </a:xfrm>
        </p:grpSpPr>
        <p:cxnSp>
          <p:nvCxnSpPr>
            <p:cNvPr id="37" name="Connecteur droit avec flèche 36"/>
            <p:cNvCxnSpPr/>
            <p:nvPr/>
          </p:nvCxnSpPr>
          <p:spPr>
            <a:xfrm flipV="1">
              <a:off x="6774873" y="2677000"/>
              <a:ext cx="249382" cy="171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6761017" y="2850240"/>
              <a:ext cx="263238" cy="15318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à coins arrondis 38"/>
          <p:cNvSpPr/>
          <p:nvPr/>
        </p:nvSpPr>
        <p:spPr>
          <a:xfrm>
            <a:off x="8479619" y="6103318"/>
            <a:ext cx="2161906" cy="252000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BASSE</a:t>
            </a:r>
          </a:p>
        </p:txBody>
      </p:sp>
      <p:sp>
        <p:nvSpPr>
          <p:cNvPr id="40" name="Rectangle à coins arrondis 39"/>
          <p:cNvSpPr/>
          <p:nvPr/>
        </p:nvSpPr>
        <p:spPr>
          <a:xfrm>
            <a:off x="8479619" y="6408120"/>
            <a:ext cx="2161906" cy="2520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>
                <a:solidFill>
                  <a:prstClr val="black"/>
                </a:solidFill>
              </a:rPr>
              <a:t>ÉLEVÉE</a:t>
            </a:r>
          </a:p>
        </p:txBody>
      </p:sp>
      <p:grpSp>
        <p:nvGrpSpPr>
          <p:cNvPr id="41" name="Grouper 40"/>
          <p:cNvGrpSpPr/>
          <p:nvPr/>
        </p:nvGrpSpPr>
        <p:grpSpPr>
          <a:xfrm>
            <a:off x="8216379" y="6203375"/>
            <a:ext cx="263238" cy="326424"/>
            <a:chOff x="6761017" y="2677000"/>
            <a:chExt cx="263238" cy="326424"/>
          </a:xfrm>
        </p:grpSpPr>
        <p:cxnSp>
          <p:nvCxnSpPr>
            <p:cNvPr id="42" name="Connecteur droit avec flèche 41"/>
            <p:cNvCxnSpPr/>
            <p:nvPr/>
          </p:nvCxnSpPr>
          <p:spPr>
            <a:xfrm flipV="1">
              <a:off x="6774873" y="2677000"/>
              <a:ext cx="249382" cy="171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6761017" y="2850240"/>
              <a:ext cx="263238" cy="15318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6220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391"/>
          </a:xfr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ACR-TIRADS</a:t>
            </a:r>
            <a:r>
              <a:rPr lang="en-US" dirty="0">
                <a:solidFill>
                  <a:schemeClr val="tx1"/>
                </a:solidFill>
              </a:rPr>
              <a:t>: “point-BASED APPROACH”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fr-FR" sz="2700" dirty="0">
                <a:solidFill>
                  <a:schemeClr val="tx1"/>
                </a:solidFill>
              </a:rPr>
              <a:t>REVIENT A LA PRISE EN COMPTE DES SIGNES ACCESSOIRES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C9665B-6362-B043-B5F9-BD54C74CBD9D}"/>
              </a:ext>
            </a:extLst>
          </p:cNvPr>
          <p:cNvSpPr txBox="1"/>
          <p:nvPr/>
        </p:nvSpPr>
        <p:spPr>
          <a:xfrm>
            <a:off x="7354711" y="6430539"/>
            <a:ext cx="468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Hoang,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AJR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2021 -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Tessler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J AM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2017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80B398-4DF6-AA42-A641-1C588DFA3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00" y="914391"/>
            <a:ext cx="7596000" cy="5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2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184031"/>
            <a:ext cx="10972800" cy="5205046"/>
          </a:xfrm>
        </p:spPr>
        <p:txBody>
          <a:bodyPr>
            <a:normAutofit fontScale="77500" lnSpcReduction="20000"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Contrairement aux formes nodulaires, les signes cliniques sont souvent présents, liés à la compression (dysphagie, dyspnée, paralysie </a:t>
            </a:r>
            <a:r>
              <a:rPr lang="fr-FR" sz="2800" dirty="0" err="1">
                <a:solidFill>
                  <a:schemeClr val="bg1"/>
                </a:solidFill>
              </a:rPr>
              <a:t>récurrentielle</a:t>
            </a:r>
            <a:r>
              <a:rPr lang="fr-FR" sz="2800" dirty="0">
                <a:solidFill>
                  <a:schemeClr val="bg1"/>
                </a:solidFill>
              </a:rPr>
              <a:t>).</a:t>
            </a:r>
            <a:br>
              <a:rPr lang="fr-FR" sz="2800" dirty="0">
                <a:solidFill>
                  <a:schemeClr val="bg1"/>
                </a:solidFill>
              </a:rPr>
            </a:b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L’</a:t>
            </a:r>
            <a:r>
              <a:rPr lang="fr-FR" sz="2800" dirty="0" err="1">
                <a:solidFill>
                  <a:schemeClr val="bg1"/>
                </a:solidFill>
              </a:rPr>
              <a:t>hypoéchogénicité</a:t>
            </a:r>
            <a:r>
              <a:rPr lang="fr-FR" sz="2800" dirty="0">
                <a:solidFill>
                  <a:schemeClr val="bg1"/>
                </a:solidFill>
              </a:rPr>
              <a:t> est la règle.</a:t>
            </a:r>
            <a:br>
              <a:rPr lang="fr-FR" sz="2800" dirty="0">
                <a:solidFill>
                  <a:schemeClr val="bg1"/>
                </a:solidFill>
              </a:rPr>
            </a:b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b="1" dirty="0">
                <a:solidFill>
                  <a:schemeClr val="bg1"/>
                </a:solidFill>
              </a:rPr>
              <a:t>5 étiologies principales</a:t>
            </a:r>
            <a:r>
              <a:rPr lang="fr-FR" sz="28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 Carcinome </a:t>
            </a:r>
            <a:r>
              <a:rPr lang="fr-FR" sz="2800" dirty="0" err="1">
                <a:solidFill>
                  <a:schemeClr val="bg1"/>
                </a:solidFill>
              </a:rPr>
              <a:t>anaplasique</a:t>
            </a:r>
            <a:endParaRPr lang="fr-FR" sz="2800" dirty="0">
              <a:solidFill>
                <a:schemeClr val="bg1"/>
              </a:solidFill>
            </a:endParaRP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 Lymphome</a:t>
            </a: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 Métastase intra-thyroïdienne diffuse</a:t>
            </a: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 Volumineux cancer de souche vésiculaire (papillaire, folliculaire)</a:t>
            </a: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Cancers non thyroïdiens envahissant la région : œsophage, sarcome</a:t>
            </a:r>
            <a:br>
              <a:rPr lang="fr-FR" sz="2800" dirty="0">
                <a:solidFill>
                  <a:schemeClr val="bg1"/>
                </a:solidFill>
              </a:rPr>
            </a:b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Les masses thyroïdiennes diffuses doivent presque systématiquement faire </a:t>
            </a:r>
            <a:r>
              <a:rPr lang="fr-FR" sz="2800" b="1" dirty="0">
                <a:solidFill>
                  <a:schemeClr val="bg1"/>
                </a:solidFill>
              </a:rPr>
              <a:t>recourir à la biopsie thyroïdienne en plus de la </a:t>
            </a:r>
            <a:r>
              <a:rPr lang="fr-FR" sz="2800" b="1" dirty="0" err="1">
                <a:solidFill>
                  <a:schemeClr val="bg1"/>
                </a:solidFill>
              </a:rPr>
              <a:t>cytoponction</a:t>
            </a:r>
            <a:r>
              <a:rPr lang="fr-FR" sz="2800" b="1" dirty="0">
                <a:solidFill>
                  <a:schemeClr val="bg1"/>
                </a:solidFill>
              </a:rPr>
              <a:t> ET aux tests moléculaires en urgence</a:t>
            </a:r>
            <a:r>
              <a:rPr lang="fr-FR" sz="2800" dirty="0">
                <a:solidFill>
                  <a:schemeClr val="bg1"/>
                </a:solidFill>
              </a:rPr>
              <a:t>.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Deux diagnostics différentiels : </a:t>
            </a:r>
            <a:r>
              <a:rPr lang="fr-FR" sz="2800" dirty="0" err="1">
                <a:solidFill>
                  <a:schemeClr val="bg1"/>
                </a:solidFill>
              </a:rPr>
              <a:t>Riedel</a:t>
            </a:r>
            <a:r>
              <a:rPr lang="fr-FR" sz="2800" dirty="0">
                <a:solidFill>
                  <a:schemeClr val="bg1"/>
                </a:solidFill>
              </a:rPr>
              <a:t> et Hashimoto de forme fibreuse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12191999" cy="785446"/>
          </a:xfrm>
          <a:prstGeom prst="rect">
            <a:avLst/>
          </a:prstGeom>
          <a:solidFill>
            <a:srgbClr val="0089BC"/>
          </a:solidFill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MASSES THYROÏDIENNES DIFFUSES TUMORALES ≠ NODULES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</a:b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URGENCES THERAPEUTIQUES</a:t>
            </a:r>
          </a:p>
        </p:txBody>
      </p:sp>
    </p:spTree>
    <p:extLst>
      <p:ext uri="{BB962C8B-B14F-4D97-AF65-F5344CB8AC3E}">
        <p14:creationId xmlns:p14="http://schemas.microsoft.com/office/powerpoint/2010/main" val="1420702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14288"/>
            <a:ext cx="12192000" cy="600075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>
                <a:solidFill>
                  <a:schemeClr val="bg1"/>
                </a:solidFill>
              </a:rPr>
              <a:t>ÉCHOSTRUCTURE</a:t>
            </a:r>
            <a:r>
              <a:rPr lang="fr-FR" sz="3600" dirty="0">
                <a:solidFill>
                  <a:schemeClr val="bg1"/>
                </a:solidFill>
              </a:rPr>
              <a:t> - </a:t>
            </a:r>
            <a:r>
              <a:rPr lang="fr-FR" sz="2400" dirty="0" err="1">
                <a:solidFill>
                  <a:schemeClr val="bg1"/>
                </a:solidFill>
                <a:cs typeface="Calibri"/>
              </a:rPr>
              <a:t>Angell</a:t>
            </a:r>
            <a:r>
              <a:rPr lang="fr-FR" sz="2400" dirty="0">
                <a:solidFill>
                  <a:schemeClr val="bg1"/>
                </a:solidFill>
                <a:cs typeface="Calibri"/>
              </a:rPr>
              <a:t> TE, J Clin </a:t>
            </a:r>
            <a:r>
              <a:rPr lang="fr-FR" sz="2400" dirty="0" err="1">
                <a:solidFill>
                  <a:schemeClr val="bg1"/>
                </a:solidFill>
                <a:cs typeface="Calibri"/>
              </a:rPr>
              <a:t>Endoc</a:t>
            </a:r>
            <a:r>
              <a:rPr lang="fr-FR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fr-FR" sz="2400" dirty="0" err="1">
                <a:solidFill>
                  <a:schemeClr val="bg1"/>
                </a:solidFill>
                <a:cs typeface="Calibri"/>
              </a:rPr>
              <a:t>Metab</a:t>
            </a:r>
            <a:r>
              <a:rPr lang="fr-FR" sz="2400" dirty="0">
                <a:solidFill>
                  <a:schemeClr val="bg1"/>
                </a:solidFill>
                <a:cs typeface="Calibri"/>
              </a:rPr>
              <a:t> 2019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3124" r="7727" b="34208"/>
          <a:stretch/>
        </p:blipFill>
        <p:spPr>
          <a:xfrm>
            <a:off x="163495" y="712564"/>
            <a:ext cx="4680000" cy="21594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13124" r="18485" b="37172"/>
          <a:stretch/>
        </p:blipFill>
        <p:spPr>
          <a:xfrm>
            <a:off x="5030140" y="713443"/>
            <a:ext cx="3599395" cy="21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13124" r="18939" b="34142"/>
          <a:stretch/>
        </p:blipFill>
        <p:spPr>
          <a:xfrm>
            <a:off x="8632832" y="712059"/>
            <a:ext cx="3409142" cy="216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2466" y="2948996"/>
            <a:ext cx="7607068" cy="5371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defTabSz="457200">
              <a:lnSpc>
                <a:spcPct val="75000"/>
              </a:lnSpc>
              <a:buClr>
                <a:prstClr val="black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>
              <a:solidFill>
                <a:schemeClr val="bg1"/>
              </a:solidFill>
              <a:cs typeface="Calibri"/>
            </a:endParaRPr>
          </a:p>
          <a:p>
            <a:pPr algn="ctr" defTabSz="457200">
              <a:lnSpc>
                <a:spcPct val="75000"/>
              </a:lnSpc>
              <a:buClr>
                <a:prstClr val="black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3200">
                <a:solidFill>
                  <a:schemeClr val="tx1"/>
                </a:solidFill>
                <a:cs typeface="Calibri"/>
              </a:rPr>
              <a:t> ÉCHOSTRUCTURE MIXTE ≠ SPONGIFORME</a:t>
            </a:r>
            <a:endParaRPr lang="fr-FR" sz="3200">
              <a:solidFill>
                <a:schemeClr val="tx1"/>
              </a:solidFill>
            </a:endParaRPr>
          </a:p>
          <a:p>
            <a:pPr defTabSz="457200">
              <a:lnSpc>
                <a:spcPct val="75000"/>
              </a:lnSpc>
              <a:buClr>
                <a:prstClr val="white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3124" r="6970" b="31717"/>
          <a:stretch/>
        </p:blipFill>
        <p:spPr>
          <a:xfrm>
            <a:off x="163495" y="3657381"/>
            <a:ext cx="5035319" cy="2412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04" y="3647422"/>
            <a:ext cx="6466062" cy="241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70802" y="6122114"/>
            <a:ext cx="5050395" cy="6652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defTabSz="457200">
              <a:lnSpc>
                <a:spcPct val="75000"/>
              </a:lnSpc>
              <a:buClr>
                <a:prstClr val="black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>
              <a:solidFill>
                <a:schemeClr val="bg1"/>
              </a:solidFill>
              <a:cs typeface="Calibri"/>
            </a:endParaRPr>
          </a:p>
          <a:p>
            <a:pPr algn="ctr" defTabSz="457200">
              <a:lnSpc>
                <a:spcPct val="75000"/>
              </a:lnSpc>
              <a:buClr>
                <a:prstClr val="black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3200">
                <a:solidFill>
                  <a:schemeClr val="bg1"/>
                </a:solidFill>
                <a:cs typeface="Calibri"/>
              </a:rPr>
              <a:t> ÉCHOSTRUCTURE SOLIDE</a:t>
            </a:r>
            <a:endParaRPr lang="fr-FR" sz="3200">
              <a:solidFill>
                <a:schemeClr val="bg1"/>
              </a:solidFill>
            </a:endParaRPr>
          </a:p>
          <a:p>
            <a:pPr defTabSz="457200">
              <a:lnSpc>
                <a:spcPct val="75000"/>
              </a:lnSpc>
              <a:buClr>
                <a:prstClr val="white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2D5D9F-6157-AC43-9C3B-119B656BBABA}"/>
              </a:ext>
            </a:extLst>
          </p:cNvPr>
          <p:cNvSpPr/>
          <p:nvPr/>
        </p:nvSpPr>
        <p:spPr>
          <a:xfrm>
            <a:off x="8979648" y="6037717"/>
            <a:ext cx="2966043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FR" sz="2400" b="1" dirty="0">
                <a:cs typeface="Calibri"/>
              </a:rPr>
              <a:t>Composante kystique &gt; 75% (OR: 0,21)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1860C4-4266-7247-9E05-E7EC6E010F60}"/>
              </a:ext>
            </a:extLst>
          </p:cNvPr>
          <p:cNvSpPr/>
          <p:nvPr/>
        </p:nvSpPr>
        <p:spPr>
          <a:xfrm>
            <a:off x="92245" y="6023706"/>
            <a:ext cx="3407307" cy="83099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fr-FR" sz="2400" b="1" dirty="0">
                <a:cs typeface="Calibri"/>
              </a:rPr>
              <a:t>Composante kystique 25%-75% (OR: 0,43)</a:t>
            </a:r>
          </a:p>
        </p:txBody>
      </p:sp>
    </p:spTree>
    <p:extLst>
      <p:ext uri="{BB962C8B-B14F-4D97-AF65-F5344CB8AC3E}">
        <p14:creationId xmlns:p14="http://schemas.microsoft.com/office/powerpoint/2010/main" val="202402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6">
            <a:extLst>
              <a:ext uri="{FF2B5EF4-FFF2-40B4-BE49-F238E27FC236}">
                <a16:creationId xmlns:a16="http://schemas.microsoft.com/office/drawing/2014/main" id="{7F0BB45D-FB4A-489E-830B-A5D7863495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54678" y="2520950"/>
            <a:ext cx="6120148" cy="421524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C85EEDD-1678-48D3-901A-63BCB5183DCC}"/>
              </a:ext>
            </a:extLst>
          </p:cNvPr>
          <p:cNvSpPr txBox="1"/>
          <p:nvPr/>
        </p:nvSpPr>
        <p:spPr>
          <a:xfrm>
            <a:off x="276510" y="1494463"/>
            <a:ext cx="11724990" cy="955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635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15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ETE microscopique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: sensibilité 30%, spécificité 93%, VPP 62 %, VPN 78%, exactitude 76%</a:t>
            </a:r>
          </a:p>
          <a:p>
            <a:pPr marL="0" marR="0" lvl="0" indent="-635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15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ETE macroscopique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: sensibilité 78%, spécificité 99,7%, VPP 95%, VPN 99%, exactitude  98%.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5F50A5-875B-AA48-A3AD-C5D0B83386DE}"/>
              </a:ext>
            </a:extLst>
          </p:cNvPr>
          <p:cNvSpPr txBox="1"/>
          <p:nvPr/>
        </p:nvSpPr>
        <p:spPr>
          <a:xfrm>
            <a:off x="380013" y="6386128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Lamartina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Endocrinol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 +++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AAFCB2-4208-DA4D-BA29-54FE47FDA838}"/>
              </a:ext>
            </a:extLst>
          </p:cNvPr>
          <p:cNvSpPr txBox="1">
            <a:spLocks/>
          </p:cNvSpPr>
          <p:nvPr/>
        </p:nvSpPr>
        <p:spPr>
          <a:xfrm>
            <a:off x="0" y="1626"/>
            <a:ext cx="12192000" cy="899999"/>
          </a:xfrm>
          <a:prstGeom prst="rect">
            <a:avLst/>
          </a:prstGeom>
          <a:solidFill>
            <a:srgbClr val="0089BC"/>
          </a:solidFill>
          <a:ln w="100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fr-FR" sz="3200" cap="all" baseline="0">
                <a:solidFill>
                  <a:schemeClr val="dk1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Recherche d’extension extra-thyroïdienne</a:t>
            </a:r>
          </a:p>
        </p:txBody>
      </p:sp>
    </p:spTree>
    <p:extLst>
      <p:ext uri="{BB962C8B-B14F-4D97-AF65-F5344CB8AC3E}">
        <p14:creationId xmlns:p14="http://schemas.microsoft.com/office/powerpoint/2010/main" val="315789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11780" r="6107"/>
          <a:stretch/>
        </p:blipFill>
        <p:spPr>
          <a:xfrm>
            <a:off x="972942" y="1011589"/>
            <a:ext cx="4896000" cy="3707317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1D19AC4-EE0C-2E41-BE43-74934443AFDF}"/>
              </a:ext>
            </a:extLst>
          </p:cNvPr>
          <p:cNvSpPr txBox="1">
            <a:spLocks/>
          </p:cNvSpPr>
          <p:nvPr/>
        </p:nvSpPr>
        <p:spPr>
          <a:xfrm>
            <a:off x="0" y="1626"/>
            <a:ext cx="12192000" cy="899999"/>
          </a:xfrm>
          <a:prstGeom prst="rect">
            <a:avLst/>
          </a:prstGeom>
          <a:solidFill>
            <a:srgbClr val="0089BC"/>
          </a:solidFill>
          <a:ln w="100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fr-FR" sz="3200" cap="all" baseline="0">
                <a:solidFill>
                  <a:schemeClr val="dk1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Recherche d’extension extra-thyroïdienne</a:t>
            </a:r>
            <a:b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Etude du contact et de la continuité de la capsule thyroïdienne</a:t>
            </a: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05D713-8000-A84E-A7B9-BDFD6CF4DD68}"/>
              </a:ext>
            </a:extLst>
          </p:cNvPr>
          <p:cNvSpPr txBox="1"/>
          <p:nvPr/>
        </p:nvSpPr>
        <p:spPr>
          <a:xfrm>
            <a:off x="972943" y="4718906"/>
            <a:ext cx="489600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ABSENCE DE CONTACT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CAPSULAIRE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Continituiné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liseré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capsulaire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303A1-BBA0-9F4A-AA2F-4AF5F69B2C45}"/>
              </a:ext>
            </a:extLst>
          </p:cNvPr>
          <p:cNvSpPr/>
          <p:nvPr/>
        </p:nvSpPr>
        <p:spPr>
          <a:xfrm>
            <a:off x="238378" y="5934177"/>
            <a:ext cx="6365127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013" marR="0" lvl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Absence de contact capsulaire: </a:t>
            </a:r>
            <a:r>
              <a:rPr kumimoji="0" lang="fr-F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VPN</a:t>
            </a: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≈ 100%</a:t>
            </a:r>
          </a:p>
          <a:p>
            <a:pPr marL="100013" marR="0" lvl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Perte de l’</a:t>
            </a:r>
            <a:r>
              <a:rPr kumimoji="0" lang="fr-F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échogénicité</a:t>
            </a: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capsulaire: </a:t>
            </a:r>
            <a:r>
              <a:rPr kumimoji="0" lang="fr-F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Odds</a:t>
            </a: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-Ratio </a:t>
            </a:r>
            <a:r>
              <a:rPr kumimoji="0" lang="fr-FR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EET</a:t>
            </a: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2E51AE8-2B65-7A4D-A8AA-C56BB0404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7" t="14751" r="25714" b="31190"/>
          <a:stretch/>
        </p:blipFill>
        <p:spPr>
          <a:xfrm>
            <a:off x="6323059" y="1011589"/>
            <a:ext cx="5377543" cy="370731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0EFFCB8-DE7D-F547-8949-6464E781FBC0}"/>
              </a:ext>
            </a:extLst>
          </p:cNvPr>
          <p:cNvSpPr txBox="1"/>
          <p:nvPr/>
        </p:nvSpPr>
        <p:spPr>
          <a:xfrm>
            <a:off x="6323060" y="4718906"/>
            <a:ext cx="5377542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BOMBEMENT CAPSULAIRE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(Capsular bulging)</a:t>
            </a:r>
          </a:p>
        </p:txBody>
      </p:sp>
      <p:sp>
        <p:nvSpPr>
          <p:cNvPr id="13" name="Double flèche verticale 12">
            <a:extLst>
              <a:ext uri="{FF2B5EF4-FFF2-40B4-BE49-F238E27FC236}">
                <a16:creationId xmlns:a16="http://schemas.microsoft.com/office/drawing/2014/main" id="{9841A58E-0982-D544-B042-2595EE044D63}"/>
              </a:ext>
            </a:extLst>
          </p:cNvPr>
          <p:cNvSpPr/>
          <p:nvPr/>
        </p:nvSpPr>
        <p:spPr>
          <a:xfrm>
            <a:off x="7870371" y="1621971"/>
            <a:ext cx="315686" cy="609600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BBC169-EE6F-8E41-BF2C-D2EDB4A9164E}"/>
              </a:ext>
            </a:extLst>
          </p:cNvPr>
          <p:cNvSpPr txBox="1"/>
          <p:nvPr/>
        </p:nvSpPr>
        <p:spPr>
          <a:xfrm>
            <a:off x="6770067" y="6275809"/>
            <a:ext cx="542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Kamaya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J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Ultrasound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Med 2015 +++:</a:t>
            </a:r>
          </a:p>
        </p:txBody>
      </p:sp>
    </p:spTree>
    <p:extLst>
      <p:ext uri="{BB962C8B-B14F-4D97-AF65-F5344CB8AC3E}">
        <p14:creationId xmlns:p14="http://schemas.microsoft.com/office/powerpoint/2010/main" val="4205921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1D19AC4-EE0C-2E41-BE43-74934443AFDF}"/>
              </a:ext>
            </a:extLst>
          </p:cNvPr>
          <p:cNvSpPr txBox="1">
            <a:spLocks/>
          </p:cNvSpPr>
          <p:nvPr/>
        </p:nvSpPr>
        <p:spPr>
          <a:xfrm>
            <a:off x="0" y="1626"/>
            <a:ext cx="12192000" cy="899999"/>
          </a:xfrm>
          <a:prstGeom prst="rect">
            <a:avLst/>
          </a:prstGeom>
          <a:solidFill>
            <a:srgbClr val="0089BC"/>
          </a:solidFill>
          <a:ln w="100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fr-FR" sz="3200" cap="all" baseline="0">
                <a:solidFill>
                  <a:schemeClr val="dk1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latinLnBrk="0" hangingPunct="1">
              <a:defRPr kumimoji="0" lang="fr-FR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Recherche d’extension extra-thyroïdienne microscopique</a:t>
            </a:r>
            <a:b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Etude du contact et de la continuité de la capsule thyroïdienne</a:t>
            </a: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 descr="1.png">
            <a:extLst>
              <a:ext uri="{FF2B5EF4-FFF2-40B4-BE49-F238E27FC236}">
                <a16:creationId xmlns:a16="http://schemas.microsoft.com/office/drawing/2014/main" id="{4B289B9A-DC80-A84A-BEBA-3C5E4D2A1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97" y="2692353"/>
            <a:ext cx="5616000" cy="2808000"/>
          </a:xfrm>
          <a:prstGeom prst="rect">
            <a:avLst/>
          </a:prstGeom>
        </p:spPr>
      </p:pic>
      <p:pic>
        <p:nvPicPr>
          <p:cNvPr id="6" name="Image 5" descr="1.png">
            <a:extLst>
              <a:ext uri="{FF2B5EF4-FFF2-40B4-BE49-F238E27FC236}">
                <a16:creationId xmlns:a16="http://schemas.microsoft.com/office/drawing/2014/main" id="{BABD928E-857E-BB4F-8CEA-33396853E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3" y="2552637"/>
            <a:ext cx="5618064" cy="29477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F75ED71-96E4-F942-AC74-B45F1B1D0F44}"/>
              </a:ext>
            </a:extLst>
          </p:cNvPr>
          <p:cNvSpPr txBox="1"/>
          <p:nvPr/>
        </p:nvSpPr>
        <p:spPr>
          <a:xfrm>
            <a:off x="6217997" y="1984467"/>
            <a:ext cx="5616000" cy="707886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TIRADS 5 3x4x6mm juxta-capsulaire postérieur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sans discontinuité capsulaire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6ECE25-7806-6C4C-A53B-3969F7EEFFC5}"/>
              </a:ext>
            </a:extLst>
          </p:cNvPr>
          <p:cNvSpPr txBox="1"/>
          <p:nvPr/>
        </p:nvSpPr>
        <p:spPr>
          <a:xfrm>
            <a:off x="358002" y="1984467"/>
            <a:ext cx="5615999" cy="707886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TIRADS 5 7x6x4mm juxta-capsulaire antérieur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avec discontinuité capsulaire</a:t>
            </a:r>
          </a:p>
        </p:txBody>
      </p:sp>
    </p:spTree>
    <p:extLst>
      <p:ext uri="{BB962C8B-B14F-4D97-AF65-F5344CB8AC3E}">
        <p14:creationId xmlns:p14="http://schemas.microsoft.com/office/powerpoint/2010/main" val="2371239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12991" r="6666" b="44720"/>
          <a:stretch/>
        </p:blipFill>
        <p:spPr>
          <a:xfrm>
            <a:off x="165736" y="1031631"/>
            <a:ext cx="6772707" cy="24970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9" t="12821" r="19379" b="46383"/>
          <a:stretch/>
        </p:blipFill>
        <p:spPr>
          <a:xfrm>
            <a:off x="1104089" y="3728159"/>
            <a:ext cx="4896000" cy="272963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4118"/>
            <a:ext cx="12192000" cy="828000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EXTENSION EXTRA-THYROIDIENNE MACROSCOPIQUE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4905A0-B595-5045-8DBF-B65908007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86" b="20476"/>
          <a:stretch/>
        </p:blipFill>
        <p:spPr>
          <a:xfrm>
            <a:off x="7326085" y="1386295"/>
            <a:ext cx="4572000" cy="44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91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1"/>
            <a:ext cx="12192000" cy="1080847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100" dirty="0">
                <a:solidFill>
                  <a:schemeClr val="bg1"/>
                </a:solidFill>
              </a:rPr>
              <a:t>Le halo - 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800" dirty="0">
                <a:solidFill>
                  <a:schemeClr val="bg1"/>
                </a:solidFill>
              </a:rPr>
              <a:t>Signification = capsule ou vaisseaux</a:t>
            </a:r>
            <a:endParaRPr lang="fr-FR" sz="3600" dirty="0">
              <a:solidFill>
                <a:schemeClr val="bg1"/>
              </a:solidFill>
            </a:endParaRPr>
          </a:p>
          <a:p>
            <a:r>
              <a:rPr lang="fr-FR" sz="3800" dirty="0">
                <a:solidFill>
                  <a:schemeClr val="bg1"/>
                </a:solidFill>
              </a:rPr>
              <a:t>Le plus souvent absent dans les carcinomes papillaires de variant classique (75%)-  (</a:t>
            </a:r>
            <a:r>
              <a:rPr lang="fr-FR" sz="3800" dirty="0" err="1">
                <a:solidFill>
                  <a:schemeClr val="bg1"/>
                </a:solidFill>
              </a:rPr>
              <a:t>Giani</a:t>
            </a:r>
            <a:r>
              <a:rPr lang="fr-FR" sz="3800" dirty="0">
                <a:solidFill>
                  <a:schemeClr val="bg1"/>
                </a:solidFill>
              </a:rPr>
              <a:t>, </a:t>
            </a:r>
            <a:r>
              <a:rPr lang="fr-FR" sz="3800" dirty="0" err="1">
                <a:solidFill>
                  <a:schemeClr val="bg1"/>
                </a:solidFill>
              </a:rPr>
              <a:t>JCEM</a:t>
            </a:r>
            <a:r>
              <a:rPr lang="fr-FR" sz="3800" dirty="0">
                <a:solidFill>
                  <a:schemeClr val="bg1"/>
                </a:solidFill>
              </a:rPr>
              <a:t> 2021) </a:t>
            </a:r>
            <a:br>
              <a:rPr lang="fr-FR" sz="3800" dirty="0">
                <a:solidFill>
                  <a:schemeClr val="bg1"/>
                </a:solidFill>
              </a:rPr>
            </a:br>
            <a:r>
              <a:rPr lang="fr-FR" sz="3800" dirty="0">
                <a:solidFill>
                  <a:schemeClr val="bg1"/>
                </a:solidFill>
              </a:rPr>
              <a:t>Le plus souvent présent dans les lésions folliculaires bénignes et les </a:t>
            </a:r>
            <a:r>
              <a:rPr lang="fr-FR" sz="3800" dirty="0" err="1">
                <a:solidFill>
                  <a:schemeClr val="bg1"/>
                </a:solidFill>
              </a:rPr>
              <a:t>variants</a:t>
            </a:r>
            <a:r>
              <a:rPr lang="fr-FR" sz="3800" dirty="0">
                <a:solidFill>
                  <a:schemeClr val="bg1"/>
                </a:solidFill>
              </a:rPr>
              <a:t> folliculaires des papillaires (54%)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1310" r="8765" b="37598"/>
          <a:stretch/>
        </p:blipFill>
        <p:spPr>
          <a:xfrm>
            <a:off x="336000" y="1177160"/>
            <a:ext cx="5760000" cy="2618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000" y="3226376"/>
            <a:ext cx="5760000" cy="66526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defTabSz="457200">
              <a:lnSpc>
                <a:spcPct val="75000"/>
              </a:lnSpc>
              <a:buClr>
                <a:prstClr val="black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 dirty="0">
              <a:solidFill>
                <a:schemeClr val="tx1"/>
              </a:solidFill>
              <a:cs typeface="Calibri"/>
            </a:endParaRPr>
          </a:p>
          <a:p>
            <a:pPr algn="ctr" defTabSz="457200">
              <a:lnSpc>
                <a:spcPct val="75000"/>
              </a:lnSpc>
              <a:buClr>
                <a:prstClr val="black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3200" dirty="0">
                <a:solidFill>
                  <a:schemeClr val="tx1"/>
                </a:solidFill>
                <a:cs typeface="Calibri"/>
              </a:rPr>
              <a:t> </a:t>
            </a:r>
            <a:r>
              <a:rPr lang="fr-FR" sz="2800" dirty="0">
                <a:solidFill>
                  <a:schemeClr val="tx1"/>
                </a:solidFill>
                <a:cs typeface="Calibri"/>
              </a:rPr>
              <a:t>HALO PRÉSENT, FIN, QUASI-COMPLET</a:t>
            </a:r>
            <a:br>
              <a:rPr lang="fr-FR" sz="2800" dirty="0">
                <a:solidFill>
                  <a:schemeClr val="tx1"/>
                </a:solidFill>
                <a:cs typeface="Calibri"/>
              </a:rPr>
            </a:br>
            <a:r>
              <a:rPr lang="fr-FR" sz="2800" dirty="0">
                <a:solidFill>
                  <a:schemeClr val="tx1"/>
                </a:solidFill>
                <a:cs typeface="Calibri"/>
              </a:rPr>
              <a:t>Elimine un pseudo-nodule</a:t>
            </a:r>
            <a:endParaRPr lang="fr-FR" sz="2800" dirty="0">
              <a:solidFill>
                <a:schemeClr val="tx1"/>
              </a:solidFill>
            </a:endParaRPr>
          </a:p>
          <a:p>
            <a:pPr defTabSz="457200">
              <a:lnSpc>
                <a:spcPct val="75000"/>
              </a:lnSpc>
              <a:buClr>
                <a:prstClr val="white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12273" r="6434"/>
          <a:stretch/>
        </p:blipFill>
        <p:spPr>
          <a:xfrm>
            <a:off x="6265312" y="1297694"/>
            <a:ext cx="5760000" cy="43494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65312" y="5647190"/>
            <a:ext cx="5760000" cy="12108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defTabSz="457200">
              <a:lnSpc>
                <a:spcPct val="75000"/>
              </a:lnSpc>
              <a:buClr>
                <a:prstClr val="black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 dirty="0">
              <a:solidFill>
                <a:schemeClr val="bg1"/>
              </a:solidFill>
              <a:cs typeface="Calibri"/>
            </a:endParaRPr>
          </a:p>
          <a:p>
            <a:pPr algn="ctr" defTabSz="457200">
              <a:lnSpc>
                <a:spcPct val="75000"/>
              </a:lnSpc>
              <a:buClr>
                <a:prstClr val="black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3200" dirty="0">
                <a:solidFill>
                  <a:schemeClr val="bg1"/>
                </a:solidFill>
                <a:cs typeface="Calibri"/>
              </a:rPr>
              <a:t> HALO PRÉSENT, EPAIS</a:t>
            </a:r>
            <a:br>
              <a:rPr lang="fr-FR" sz="3200" dirty="0">
                <a:solidFill>
                  <a:schemeClr val="bg1"/>
                </a:solidFill>
                <a:cs typeface="Calibri"/>
              </a:rPr>
            </a:br>
            <a:r>
              <a:rPr lang="fr-FR" sz="3200" dirty="0">
                <a:solidFill>
                  <a:schemeClr val="bg1"/>
                </a:solidFill>
                <a:cs typeface="Calibri"/>
              </a:rPr>
              <a:t>Attention au papillaire de variant folliculaire </a:t>
            </a:r>
            <a:r>
              <a:rPr lang="fr-FR" sz="2400" dirty="0">
                <a:solidFill>
                  <a:schemeClr val="bg1"/>
                </a:solidFill>
                <a:cs typeface="Calibri"/>
              </a:rPr>
              <a:t>(Zhang, Endocrine 2020)</a:t>
            </a:r>
            <a:endParaRPr lang="fr-FR" sz="2400" dirty="0">
              <a:solidFill>
                <a:schemeClr val="bg1"/>
              </a:solidFill>
            </a:endParaRPr>
          </a:p>
          <a:p>
            <a:pPr defTabSz="457200">
              <a:lnSpc>
                <a:spcPct val="75000"/>
              </a:lnSpc>
              <a:buClr>
                <a:prstClr val="white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9B465F6-1240-664F-82EA-04C017521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51" t="11646" r="6793" b="31139"/>
          <a:stretch/>
        </p:blipFill>
        <p:spPr>
          <a:xfrm>
            <a:off x="336000" y="3999082"/>
            <a:ext cx="5760000" cy="2858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3F1D83-6552-6847-9DD3-24E8C684DF49}"/>
              </a:ext>
            </a:extLst>
          </p:cNvPr>
          <p:cNvSpPr/>
          <p:nvPr/>
        </p:nvSpPr>
        <p:spPr>
          <a:xfrm>
            <a:off x="336000" y="3977319"/>
            <a:ext cx="5760000" cy="6652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defTabSz="457200">
              <a:lnSpc>
                <a:spcPct val="75000"/>
              </a:lnSpc>
              <a:buClr>
                <a:prstClr val="black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 dirty="0">
              <a:solidFill>
                <a:schemeClr val="bg1"/>
              </a:solidFill>
              <a:cs typeface="Calibri"/>
            </a:endParaRPr>
          </a:p>
          <a:p>
            <a:pPr algn="ctr" defTabSz="457200">
              <a:lnSpc>
                <a:spcPct val="75000"/>
              </a:lnSpc>
              <a:buClr>
                <a:prstClr val="black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3200" dirty="0">
                <a:solidFill>
                  <a:schemeClr val="bg1"/>
                </a:solidFill>
                <a:cs typeface="Calibri"/>
              </a:rPr>
              <a:t> HALO ABSENT</a:t>
            </a:r>
            <a:endParaRPr lang="fr-FR" sz="3200" dirty="0">
              <a:solidFill>
                <a:schemeClr val="bg1"/>
              </a:solidFill>
            </a:endParaRPr>
          </a:p>
          <a:p>
            <a:pPr defTabSz="457200">
              <a:lnSpc>
                <a:spcPct val="75000"/>
              </a:lnSpc>
              <a:buClr>
                <a:prstClr val="white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0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12192000" cy="864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>
                <a:solidFill>
                  <a:schemeClr val="bg1"/>
                </a:solidFill>
              </a:rPr>
              <a:t>LES MACROCALCIFICATIONS PÉRIPHÉRIQUES DISCONTINUES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3" t="11884" r="18478" b="26219"/>
          <a:stretch/>
        </p:blipFill>
        <p:spPr>
          <a:xfrm>
            <a:off x="1776000" y="948097"/>
            <a:ext cx="4320000" cy="32031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13124" r="19243" b="26061"/>
          <a:stretch/>
        </p:blipFill>
        <p:spPr>
          <a:xfrm>
            <a:off x="6136466" y="960129"/>
            <a:ext cx="4320000" cy="3203182"/>
          </a:xfrm>
          <a:prstGeom prst="rect">
            <a:avLst/>
          </a:prstGeom>
        </p:spPr>
      </p:pic>
      <p:pic>
        <p:nvPicPr>
          <p:cNvPr id="2" name="Image 1" descr="K Calcif discontinues.tif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15" b="20067"/>
          <a:stretch/>
        </p:blipFill>
        <p:spPr>
          <a:xfrm>
            <a:off x="4352346" y="4174239"/>
            <a:ext cx="3517306" cy="26078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A05C02F-0BC7-E64E-B0ED-8F466A299752}"/>
              </a:ext>
            </a:extLst>
          </p:cNvPr>
          <p:cNvSpPr txBox="1"/>
          <p:nvPr/>
        </p:nvSpPr>
        <p:spPr>
          <a:xfrm>
            <a:off x="8048647" y="4919282"/>
            <a:ext cx="3821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/>
              <a:t>Malhi</a:t>
            </a:r>
            <a:r>
              <a:rPr lang="fr-FR" sz="2400" dirty="0"/>
              <a:t>, Am J </a:t>
            </a:r>
            <a:r>
              <a:rPr lang="fr-FR" sz="2400" dirty="0" err="1"/>
              <a:t>Roentgenol</a:t>
            </a:r>
            <a:r>
              <a:rPr lang="fr-FR" sz="2400" dirty="0"/>
              <a:t> 2019</a:t>
            </a:r>
          </a:p>
          <a:p>
            <a:pPr algn="ctr"/>
            <a:r>
              <a:rPr lang="fr-FR" sz="2400" dirty="0"/>
              <a:t>27% de cancers</a:t>
            </a:r>
          </a:p>
        </p:txBody>
      </p:sp>
    </p:spTree>
    <p:extLst>
      <p:ext uri="{BB962C8B-B14F-4D97-AF65-F5344CB8AC3E}">
        <p14:creationId xmlns:p14="http://schemas.microsoft.com/office/powerpoint/2010/main" val="10139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13124" r="6363" b="34142"/>
          <a:stretch/>
        </p:blipFill>
        <p:spPr>
          <a:xfrm>
            <a:off x="750000" y="1211529"/>
            <a:ext cx="10692000" cy="485394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12192000" cy="864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/>
              <a:t>LES MACROCALCIFICATIONS CENTRALES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F499C-FA9A-9642-909B-0B54A08E51EC}"/>
              </a:ext>
            </a:extLst>
          </p:cNvPr>
          <p:cNvSpPr/>
          <p:nvPr/>
        </p:nvSpPr>
        <p:spPr>
          <a:xfrm>
            <a:off x="547356" y="6228337"/>
            <a:ext cx="11121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dirty="0" err="1">
                <a:solidFill>
                  <a:prstClr val="black"/>
                </a:solidFill>
              </a:rPr>
              <a:t>Kobaly</a:t>
            </a:r>
            <a:r>
              <a:rPr lang="fr-FR" dirty="0">
                <a:solidFill>
                  <a:prstClr val="black"/>
                </a:solidFill>
              </a:rPr>
              <a:t> K, </a:t>
            </a:r>
            <a:r>
              <a:rPr lang="fr-FR" dirty="0" err="1">
                <a:solidFill>
                  <a:prstClr val="black"/>
                </a:solidFill>
              </a:rPr>
              <a:t>Thyroid</a:t>
            </a:r>
            <a:r>
              <a:rPr lang="fr-FR" dirty="0">
                <a:solidFill>
                  <a:prstClr val="black"/>
                </a:solidFill>
              </a:rPr>
              <a:t> 2021: pas de modification du risque de cancer qui ne dépend que des autres signes échographiques</a:t>
            </a:r>
          </a:p>
        </p:txBody>
      </p:sp>
    </p:spTree>
    <p:extLst>
      <p:ext uri="{BB962C8B-B14F-4D97-AF65-F5344CB8AC3E}">
        <p14:creationId xmlns:p14="http://schemas.microsoft.com/office/powerpoint/2010/main" val="163296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9278">
            <a:off x="2079669" y="2473002"/>
            <a:ext cx="6747407" cy="14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40293" y="5003884"/>
            <a:ext cx="5665910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folliculaire </a:t>
            </a:r>
            <a:r>
              <a:rPr lang="fr-FR" dirty="0">
                <a:solidFill>
                  <a:prstClr val="black"/>
                </a:solidFill>
              </a:rPr>
              <a:t>(</a:t>
            </a:r>
            <a:r>
              <a:rPr lang="fr-FR" dirty="0" err="1">
                <a:solidFill>
                  <a:prstClr val="black"/>
                </a:solidFill>
              </a:rPr>
              <a:t>Castellana</a:t>
            </a:r>
            <a:r>
              <a:rPr lang="fr-FR" dirty="0">
                <a:solidFill>
                  <a:prstClr val="black"/>
                </a:solidFill>
              </a:rPr>
              <a:t>, Cancer </a:t>
            </a:r>
            <a:r>
              <a:rPr lang="fr-FR" dirty="0" err="1">
                <a:solidFill>
                  <a:prstClr val="black"/>
                </a:solidFill>
              </a:rPr>
              <a:t>Cytopathol</a:t>
            </a:r>
            <a:r>
              <a:rPr lang="fr-FR" dirty="0">
                <a:solidFill>
                  <a:prstClr val="black"/>
                </a:solidFill>
              </a:rPr>
              <a:t> 2020)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76669" y="3946587"/>
            <a:ext cx="5063054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papillaire variante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folliculaire encapsulée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(Zhang, Endocrine</a:t>
            </a:r>
            <a:r>
              <a:rPr kumimoji="0" lang="fr-FR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2020)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44973" y="2222116"/>
            <a:ext cx="3120534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papillaire variante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folliculaire invasif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127289" y="1105343"/>
            <a:ext cx="4211987" cy="10464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papillaire classique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fr-FR" dirty="0">
                <a:solidFill>
                  <a:prstClr val="black"/>
                </a:solidFill>
              </a:rPr>
              <a:t>(</a:t>
            </a:r>
            <a:r>
              <a:rPr lang="fr-FR" dirty="0" err="1">
                <a:solidFill>
                  <a:prstClr val="black"/>
                </a:solidFill>
              </a:rPr>
              <a:t>Trimboli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Rev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Endocr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Metab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Disord</a:t>
            </a:r>
            <a:r>
              <a:rPr lang="fr-FR" dirty="0">
                <a:solidFill>
                  <a:prstClr val="black"/>
                </a:solidFill>
              </a:rPr>
              <a:t> 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Connecteur droit avec flèche 7"/>
          <p:cNvCxnSpPr>
            <a:cxnSpLocks/>
          </p:cNvCxnSpPr>
          <p:nvPr/>
        </p:nvCxnSpPr>
        <p:spPr>
          <a:xfrm flipV="1">
            <a:off x="2368284" y="1203158"/>
            <a:ext cx="0" cy="4242066"/>
          </a:xfrm>
          <a:prstGeom prst="straightConnector1">
            <a:avLst/>
          </a:prstGeom>
          <a:ln w="4762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2364781" y="5445224"/>
            <a:ext cx="8904581" cy="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69104" y="1182287"/>
            <a:ext cx="1775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Suspicion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échographique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854097" y="5536828"/>
            <a:ext cx="24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Formes histologiques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13498" y="6303264"/>
            <a:ext cx="3322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Diapositive Dr Jean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Tramalloni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-11723" y="423"/>
            <a:ext cx="12191999" cy="967624"/>
          </a:xfrm>
          <a:prstGeom prst="rect">
            <a:avLst/>
          </a:prstGeom>
          <a:solidFill>
            <a:srgbClr val="0089BC"/>
          </a:solidFill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GRADIENT HISTOLOGIQUE DE SUSPICION ÉCHOGRAPHIQUE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LES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TIRADS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ONT ETE CONCUS POUR LA DETECTION DES PAPILLAIRES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029333" y="3327375"/>
            <a:ext cx="4124142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médullaire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(Matrone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2021)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4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7163" y="1128047"/>
            <a:ext cx="1171575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Cliniquement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: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Age &lt; 20 ans ou &gt; 60 ans (OR: 1,82)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Sexe masculin (OR: 1,68)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Histoire personnelle ancienne de goitre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plurinodulaire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Histoire familiale de goitre nodulaire bénin ou au contraire &gt; 2 cancers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Echographiquement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: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Taille du nodule: risque augmenté si &gt; 40mm (OR: 1,71)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Composante kystique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25% à 75% (OR: 0,43)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&gt; 75% (OR: 0,21)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Nombre de nodules ≥ 1cm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nodules (OR = 0,69)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≥ 4 nodules (OR:0,19)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3E4500-C4BE-AF4C-8C75-FEC7AE678493}"/>
              </a:ext>
            </a:extLst>
          </p:cNvPr>
          <p:cNvSpPr txBox="1"/>
          <p:nvPr/>
        </p:nvSpPr>
        <p:spPr>
          <a:xfrm>
            <a:off x="8224370" y="6237138"/>
            <a:ext cx="3810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Angell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TE, J Clin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Endoc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Metab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2019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00D7CA5-BE3B-5E48-AFF1-97796790669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7384"/>
            <a:ext cx="12192000" cy="814784"/>
          </a:xfrm>
          <a:prstGeom prst="rect">
            <a:avLst/>
          </a:prstGeom>
          <a:solidFill>
            <a:srgbClr val="0089BC"/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APPRECIER L’ENSEMBLE DU DOSSIER AVEC DES FACTEURS REPRODUCTIBLES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45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12191999" cy="785446"/>
          </a:xfrm>
          <a:prstGeom prst="rect">
            <a:avLst/>
          </a:prstGeom>
          <a:solidFill>
            <a:srgbClr val="0089BC"/>
          </a:solidFill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CARCINOME ANAPLASIQUE </a:t>
            </a:r>
            <a:r>
              <a:rPr kumimoji="0" lang="mr-I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–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4 exemples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81642" y="852544"/>
            <a:ext cx="42965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Sujet âgé</a:t>
            </a:r>
            <a:b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 rapide</a:t>
            </a:r>
            <a:b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Masse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solide,hypoéchogène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Assez peu vascularisée</a:t>
            </a:r>
            <a:b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Avec ou sans adénopathies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9" y="846406"/>
            <a:ext cx="4200144" cy="28773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9" y="3811486"/>
            <a:ext cx="4206240" cy="28773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/>
          <a:stretch/>
        </p:blipFill>
        <p:spPr>
          <a:xfrm>
            <a:off x="8900160" y="873214"/>
            <a:ext cx="3160920" cy="287731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4" t="12609" r="10500" b="13778"/>
          <a:stretch/>
        </p:blipFill>
        <p:spPr>
          <a:xfrm>
            <a:off x="5164917" y="4145317"/>
            <a:ext cx="3420000" cy="23850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1453" r="15001" b="21680"/>
          <a:stretch/>
        </p:blipFill>
        <p:spPr>
          <a:xfrm>
            <a:off x="8595360" y="4109008"/>
            <a:ext cx="3420000" cy="242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88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27384"/>
            <a:ext cx="12192000" cy="814784"/>
          </a:xfrm>
          <a:prstGeom prst="rect">
            <a:avLst/>
          </a:prstGeom>
          <a:solidFill>
            <a:srgbClr val="0089BC"/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CONCLUSION</a:t>
            </a:r>
            <a:r>
              <a:rPr lang="fr-FR" sz="3600" dirty="0">
                <a:solidFill>
                  <a:prstClr val="white"/>
                </a:solidFill>
                <a:latin typeface="Calibri"/>
              </a:rPr>
              <a:t>S</a:t>
            </a:r>
            <a:endParaRPr kumimoji="0" lang="fr-FR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7163" y="1128047"/>
            <a:ext cx="11715750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fr-FR" sz="2400" dirty="0">
                <a:solidFill>
                  <a:schemeClr val="bg1"/>
                </a:solidFill>
              </a:rPr>
              <a:t>Les masses thyroïdiennes diffuses sont des urgences thérapeutiques à prendre en charge en milieu spécialisé</a:t>
            </a:r>
            <a:br>
              <a:rPr lang="fr-FR" sz="2400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fr-FR" sz="2400" dirty="0">
                <a:solidFill>
                  <a:schemeClr val="bg1"/>
                </a:solidFill>
              </a:rPr>
              <a:t>Le score EU-</a:t>
            </a:r>
            <a:r>
              <a:rPr lang="fr-FR" sz="2400" dirty="0" err="1">
                <a:solidFill>
                  <a:schemeClr val="bg1"/>
                </a:solidFill>
              </a:rPr>
              <a:t>TIRADS</a:t>
            </a:r>
            <a:r>
              <a:rPr lang="fr-FR" sz="2400" dirty="0">
                <a:solidFill>
                  <a:schemeClr val="bg1"/>
                </a:solidFill>
              </a:rPr>
              <a:t> peut être affiné par la prise en compte :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 caractère solide et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hypoéchogène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57300" lvl="2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fr-FR" sz="2400" dirty="0">
                <a:solidFill>
                  <a:prstClr val="black"/>
                </a:solidFill>
                <a:latin typeface="Calibri"/>
                <a:cs typeface="Calibri"/>
              </a:rPr>
              <a:t>Du nombre de signes de suspicion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57300" lvl="2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fr-FR" sz="2400" dirty="0">
                <a:solidFill>
                  <a:prstClr val="black"/>
                </a:solidFill>
                <a:latin typeface="Calibri"/>
                <a:cs typeface="Calibri"/>
              </a:rPr>
              <a:t>De l’analyse sémiologique nodulaire en fonction des données récentes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 signes accessoires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fr-FR" sz="2400" dirty="0">
                <a:solidFill>
                  <a:prstClr val="black"/>
                </a:solidFill>
                <a:latin typeface="Calibri"/>
                <a:cs typeface="Calibri"/>
              </a:rPr>
              <a:t>De critères </a:t>
            </a:r>
            <a:r>
              <a:rPr lang="fr-FR" sz="2400" dirty="0" err="1">
                <a:solidFill>
                  <a:prstClr val="black"/>
                </a:solidFill>
                <a:latin typeface="Calibri"/>
                <a:cs typeface="Calibri"/>
              </a:rPr>
              <a:t>clinico</a:t>
            </a:r>
            <a:r>
              <a:rPr lang="fr-FR" sz="2400" dirty="0">
                <a:solidFill>
                  <a:prstClr val="black"/>
                </a:solidFill>
                <a:latin typeface="Calibri"/>
                <a:cs typeface="Calibri"/>
              </a:rPr>
              <a:t>-échographiques reproductibles (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nombre  et taille des nodules, âge, sexe, histoire personnelle et familiale)</a:t>
            </a:r>
          </a:p>
        </p:txBody>
      </p:sp>
    </p:spTree>
    <p:extLst>
      <p:ext uri="{BB962C8B-B14F-4D97-AF65-F5344CB8AC3E}">
        <p14:creationId xmlns:p14="http://schemas.microsoft.com/office/powerpoint/2010/main" val="32576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12191999" cy="785446"/>
          </a:xfrm>
          <a:prstGeom prst="rect">
            <a:avLst/>
          </a:prstGeom>
          <a:solidFill>
            <a:srgbClr val="0089BC"/>
          </a:solidFill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LYMPHOME DE HAUT GRADE </a:t>
            </a:r>
            <a:r>
              <a:rPr kumimoji="0" lang="mr-I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–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DUR </a:t>
            </a:r>
            <a:r>
              <a:rPr kumimoji="0" lang="mr-I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–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VASCULARISATION INTENSE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3" y="911044"/>
            <a:ext cx="6473952" cy="46085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27" y="911044"/>
            <a:ext cx="4163568" cy="28834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26" y="3852815"/>
            <a:ext cx="4163568" cy="288340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970BACA-141D-8B4E-A413-94D83F28EE19}"/>
              </a:ext>
            </a:extLst>
          </p:cNvPr>
          <p:cNvSpPr txBox="1"/>
          <p:nvPr/>
        </p:nvSpPr>
        <p:spPr>
          <a:xfrm>
            <a:off x="329453" y="5715000"/>
            <a:ext cx="60422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lymphome thyroïdien primitif se développe dans 89%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cas dans un contexte de pathologie immunitaire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(Hashimoto 87%, Basedow 2% - Suzuki,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Thyroid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969813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78" y="3448351"/>
            <a:ext cx="4425696" cy="30662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20" y="3436159"/>
            <a:ext cx="4498848" cy="307848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817105"/>
            <a:ext cx="11781692" cy="452596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Diagnostic échographique </a:t>
            </a:r>
            <a:r>
              <a:rPr lang="mr-IN" sz="2400" dirty="0">
                <a:solidFill>
                  <a:schemeClr val="bg1"/>
                </a:solidFill>
              </a:rPr>
              <a:t>–</a:t>
            </a:r>
            <a:r>
              <a:rPr lang="fr-FR" sz="2400" dirty="0">
                <a:solidFill>
                  <a:schemeClr val="bg1"/>
                </a:solidFill>
              </a:rPr>
              <a:t> la ponction de la thyroïde est souvent décevante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Ponctionner les zones </a:t>
            </a:r>
            <a:r>
              <a:rPr lang="fr-FR" sz="2400" dirty="0" err="1">
                <a:solidFill>
                  <a:schemeClr val="bg1"/>
                </a:solidFill>
              </a:rPr>
              <a:t>hypoéchogènes</a:t>
            </a:r>
            <a:r>
              <a:rPr lang="fr-FR" sz="2400" dirty="0">
                <a:solidFill>
                  <a:schemeClr val="bg1"/>
                </a:solidFill>
              </a:rPr>
              <a:t> et une adénopathie +++</a:t>
            </a:r>
          </a:p>
          <a:p>
            <a:r>
              <a:rPr lang="fr-FR" sz="2400" dirty="0">
                <a:solidFill>
                  <a:schemeClr val="bg1"/>
                </a:solidFill>
              </a:rPr>
              <a:t>Sujet jeune</a:t>
            </a:r>
          </a:p>
          <a:p>
            <a:r>
              <a:rPr lang="fr-FR" sz="2400" dirty="0" err="1">
                <a:solidFill>
                  <a:schemeClr val="bg1"/>
                </a:solidFill>
              </a:rPr>
              <a:t>Microcalcifications</a:t>
            </a:r>
            <a:r>
              <a:rPr lang="fr-FR" sz="2400" dirty="0">
                <a:solidFill>
                  <a:schemeClr val="bg1"/>
                </a:solidFill>
              </a:rPr>
              <a:t> +/- associées à un nodule</a:t>
            </a:r>
          </a:p>
          <a:p>
            <a:r>
              <a:rPr lang="fr-FR" sz="2400" dirty="0">
                <a:solidFill>
                  <a:schemeClr val="bg1"/>
                </a:solidFill>
              </a:rPr>
              <a:t>Atteinte ganglionnaire très fréquente: il s’agit d’une maladie lymphatique: intérêt +++ de la ponction ganglionnaire avec thyroglobuline in situ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12191999" cy="785446"/>
          </a:xfrm>
          <a:prstGeom prst="rect">
            <a:avLst/>
          </a:prstGeom>
          <a:solidFill>
            <a:srgbClr val="0089BC"/>
          </a:solidFill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LE PARADIGME DU CARCINOME PAPILLAIRE SCLÉROSANT DIFFUS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4920" y="6145307"/>
            <a:ext cx="4498847" cy="369332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 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ÉCHOGRAPHIQUEMENT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DIFFUSE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54477" y="6149889"/>
            <a:ext cx="4425696" cy="369332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 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ÉCHOGRAPHIQUEMENT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LOCALISÉE</a:t>
            </a:r>
          </a:p>
        </p:txBody>
      </p:sp>
    </p:spTree>
    <p:extLst>
      <p:ext uri="{BB962C8B-B14F-4D97-AF65-F5344CB8AC3E}">
        <p14:creationId xmlns:p14="http://schemas.microsoft.com/office/powerpoint/2010/main" val="3657923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74891"/>
              </p:ext>
            </p:extLst>
          </p:nvPr>
        </p:nvGraphicFramePr>
        <p:xfrm>
          <a:off x="400048" y="1124744"/>
          <a:ext cx="11430003" cy="547260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81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7234"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solidFill>
                            <a:schemeClr val="bg1"/>
                          </a:solidFill>
                        </a:rPr>
                        <a:t>SCORE TIRADS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solidFill>
                            <a:schemeClr val="bg1"/>
                          </a:solidFill>
                        </a:rPr>
                        <a:t>SIGNIFICATION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solidFill>
                            <a:schemeClr val="bg1"/>
                          </a:solidFill>
                        </a:rPr>
                        <a:t>RISQUE DE MALIGNITE VERSUS HISTOLOGIE en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535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EXAMEN 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535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BÉNIN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/>
                        <a:t>≈ 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234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RISQUE FAIBLE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2% - 4%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535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RISQUE INTERMÉDIAIRE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6% - 17%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535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RISQUE ELEVÉ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26% - 87%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0" y="-7605"/>
            <a:ext cx="12192000" cy="899997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score EU-TIRADS</a:t>
            </a:r>
            <a:endParaRPr kumimoji="0" lang="fr-F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34519"/>
      </p:ext>
    </p:extLst>
  </p:cSld>
  <p:clrMapOvr>
    <a:masterClrMapping/>
  </p:clrMapOvr>
  <p:transition advTm="45752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FD2805AB-CABC-274A-A829-35205EEBB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1862847"/>
            <a:ext cx="8534400" cy="17526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PREMIERE RAISON</a:t>
            </a:r>
          </a:p>
        </p:txBody>
      </p:sp>
    </p:spTree>
    <p:extLst>
      <p:ext uri="{BB962C8B-B14F-4D97-AF65-F5344CB8AC3E}">
        <p14:creationId xmlns:p14="http://schemas.microsoft.com/office/powerpoint/2010/main" val="1316794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450"/>
            <a:ext cx="12192000" cy="1143000"/>
          </a:xfr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Qu’est ce qu’un nodule réellement suspect ?</a:t>
            </a:r>
            <a:b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QUELLES SONT LES CARACTÉRISTIQUES GÉNÉRALES DES CANCERS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5401" y="1404145"/>
            <a:ext cx="11187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nodule (92%)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(par opposition à une masse et des calcifications isolées)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2897" y="2225454"/>
            <a:ext cx="3025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Solide (93%)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3665" y="3242780"/>
            <a:ext cx="5064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Hypoéchogène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(77%)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64591" y="6300104"/>
            <a:ext cx="4562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Diapositive adaptée du Dr Jean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Tramalloni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788720" y="6257151"/>
            <a:ext cx="211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Na,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Thyroid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2016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23361" y="4187852"/>
            <a:ext cx="10960608" cy="1787126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fr-FR" sz="24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 lang="fr-FR">
                <a:solidFill>
                  <a:schemeClr val="tx2"/>
                </a:solidFill>
              </a:defRPr>
            </a:lvl2pPr>
            <a:lvl3pPr eaLnBrk="1" latinLnBrk="0" hangingPunct="1">
              <a:defRPr kumimoji="0" lang="fr-FR">
                <a:solidFill>
                  <a:schemeClr val="tx2"/>
                </a:solidFill>
              </a:defRPr>
            </a:lvl3pPr>
            <a:lvl4pPr eaLnBrk="1" latinLnBrk="0" hangingPunct="1">
              <a:defRPr kumimoji="0" lang="fr-FR">
                <a:solidFill>
                  <a:schemeClr val="tx2"/>
                </a:solidFill>
              </a:defRPr>
            </a:lvl4pPr>
            <a:lvl5pPr eaLnBrk="1" latinLnBrk="0" hangingPunct="1">
              <a:defRPr kumimoji="0" lang="fr-FR">
                <a:solidFill>
                  <a:schemeClr val="tx2"/>
                </a:solidFill>
              </a:defRPr>
            </a:lvl5pPr>
            <a:lvl6pPr eaLnBrk="1" latinLnBrk="0" hangingPunct="1">
              <a:defRPr kumimoji="0" lang="fr-FR">
                <a:solidFill>
                  <a:schemeClr val="tx2"/>
                </a:solidFill>
              </a:defRPr>
            </a:lvl6pPr>
            <a:lvl7pPr eaLnBrk="1" latinLnBrk="0" hangingPunct="1">
              <a:defRPr kumimoji="0" lang="fr-FR">
                <a:solidFill>
                  <a:schemeClr val="tx2"/>
                </a:solidFill>
              </a:defRPr>
            </a:lvl7pPr>
            <a:lvl8pPr eaLnBrk="1" latinLnBrk="0" hangingPunct="1">
              <a:defRPr kumimoji="0" lang="fr-FR">
                <a:solidFill>
                  <a:schemeClr val="tx2"/>
                </a:solidFill>
              </a:defRPr>
            </a:lvl8pPr>
            <a:lvl9pPr eaLnBrk="1" latinLnBrk="0" hangingPunct="1">
              <a:defRPr kumimoji="0" lang="fr-FR">
                <a:solidFill>
                  <a:schemeClr val="tx2"/>
                </a:solidFill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SOLIDE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HYPOECHOGENE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= 74%</a:t>
            </a:r>
            <a:b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Donc, il est MOINS probable qu’un nodule soit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 « vrai » EU-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TIRADS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5 s’il n’est pas solide et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hypoéchogène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CECI A UN IMPACT MAJEUR SUR LA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VPP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DES SIGNES DE FORTE SUSPICION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739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Fustec Roland gros iso sans elasto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17933" b="33655"/>
          <a:stretch/>
        </p:blipFill>
        <p:spPr>
          <a:xfrm>
            <a:off x="6184350" y="1191943"/>
            <a:ext cx="5760000" cy="4444690"/>
          </a:xfrm>
          <a:prstGeom prst="rect">
            <a:avLst/>
          </a:prstGeom>
        </p:spPr>
      </p:pic>
      <p:pic>
        <p:nvPicPr>
          <p:cNvPr id="19" name="Image 18" descr="Fustec Roland gros iso sans elas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0" t="90234" b="-724"/>
          <a:stretch/>
        </p:blipFill>
        <p:spPr>
          <a:xfrm>
            <a:off x="6474842" y="4638057"/>
            <a:ext cx="4968000" cy="78231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39460" y="4254826"/>
            <a:ext cx="3192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COUPE LONGITUDINALE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1389" r="4167"/>
          <a:stretch/>
        </p:blipFill>
        <p:spPr>
          <a:xfrm>
            <a:off x="209550" y="1191944"/>
            <a:ext cx="5760000" cy="444469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20449"/>
            <a:ext cx="12192000" cy="837679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EXEMPLE DE VPP DIFFÉRENTE POUR LA FORME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E3C97A-F83C-A94B-B494-AB3C0B62728D}"/>
              </a:ext>
            </a:extLst>
          </p:cNvPr>
          <p:cNvSpPr txBox="1"/>
          <p:nvPr/>
        </p:nvSpPr>
        <p:spPr>
          <a:xfrm>
            <a:off x="1036089" y="5826572"/>
            <a:ext cx="10062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Dans le même ordre d’idées sur les ponctuations échogènes :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Teefey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SA, Am J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Roentgenol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VPP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 ponctuations échogènes est moindre dans les nodules mixtes</a:t>
            </a:r>
          </a:p>
        </p:txBody>
      </p:sp>
    </p:spTree>
    <p:extLst>
      <p:ext uri="{BB962C8B-B14F-4D97-AF65-F5344CB8AC3E}">
        <p14:creationId xmlns:p14="http://schemas.microsoft.com/office/powerpoint/2010/main" val="3316492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04B07852-6D39-C549-84E3-98EA7907596F}"/>
    </a:ext>
  </a:extLst>
</a:theme>
</file>

<file path=ppt/theme/theme10.xml><?xml version="1.0" encoding="utf-8"?>
<a:theme xmlns:a="http://schemas.openxmlformats.org/drawingml/2006/main" name="11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5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6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7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B1F2BC08-7789-1A48-A1C8-0A60D3BF6FAA}" vid="{928A01D7-10BA-2949-94B6-4B80E9671CCB}"/>
    </a:ext>
  </a:extLst>
</a:theme>
</file>

<file path=ppt/theme/theme15.xml><?xml version="1.0" encoding="utf-8"?>
<a:theme xmlns:a="http://schemas.openxmlformats.org/drawingml/2006/main" name="25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16:9" id="{3F18A281-086E-3242-9D57-69F8BDA9FCC2}" vid="{98040694-4F06-2D4F-B026-A411F87FB94B}"/>
    </a:ext>
  </a:extLst>
</a:theme>
</file>

<file path=ppt/theme/theme1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8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16:9" id="{3F18A281-086E-3242-9D57-69F8BDA9FCC2}" vid="{98040694-4F06-2D4F-B026-A411F87FB94B}"/>
    </a:ext>
  </a:extLst>
</a:theme>
</file>

<file path=ppt/theme/theme18.xml><?xml version="1.0" encoding="utf-8"?>
<a:theme xmlns:a="http://schemas.openxmlformats.org/drawingml/2006/main" name="12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04B07852-6D39-C549-84E3-98EA7907596F}"/>
    </a:ext>
  </a:extLst>
</a:theme>
</file>

<file path=ppt/theme/theme19.xml><?xml version="1.0" encoding="utf-8"?>
<a:theme xmlns:a="http://schemas.openxmlformats.org/drawingml/2006/main" name="20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5EB6490D-4675-B540-8DCE-CB2F8FB44B72}"/>
    </a:ext>
  </a:extLst>
</a:theme>
</file>

<file path=ppt/theme/theme20.xml><?xml version="1.0" encoding="utf-8"?>
<a:theme xmlns:a="http://schemas.openxmlformats.org/drawingml/2006/main" name="21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A84A1C52-6F78-744F-802D-20BC7A6A26FB}"/>
    </a:ext>
  </a:extLst>
</a:theme>
</file>

<file path=ppt/theme/theme4.xml><?xml version="1.0" encoding="utf-8"?>
<a:theme xmlns:a="http://schemas.openxmlformats.org/drawingml/2006/main" name="3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D6D348CF-B56C-CE4D-B4AF-234569A16F9D}"/>
    </a:ext>
  </a:extLst>
</a:theme>
</file>

<file path=ppt/theme/theme5.xml><?xml version="1.0" encoding="utf-8"?>
<a:theme xmlns:a="http://schemas.openxmlformats.org/drawingml/2006/main" name="4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3D840041-08FB-AC46-9478-30A9678BF48F}"/>
    </a:ext>
  </a:extLst>
</a:theme>
</file>

<file path=ppt/theme/theme6.xml><?xml version="1.0" encoding="utf-8"?>
<a:theme xmlns:a="http://schemas.openxmlformats.org/drawingml/2006/main" name="5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C8C15FBA-6B99-B043-96AD-C18A233F5D97}"/>
    </a:ext>
  </a:extLst>
</a:theme>
</file>

<file path=ppt/theme/theme7.xml><?xml version="1.0" encoding="utf-8"?>
<a:theme xmlns:a="http://schemas.openxmlformats.org/drawingml/2006/main" name="6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38AA4E68-4A9A-DA44-B5C1-7D79BC0D5DBD}"/>
    </a:ext>
  </a:extLst>
</a:theme>
</file>

<file path=ppt/theme/theme8.xml><?xml version="1.0" encoding="utf-8"?>
<a:theme xmlns:a="http://schemas.openxmlformats.org/drawingml/2006/main" name="7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9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</Template>
  <TotalTime>56705</TotalTime>
  <Words>1386</Words>
  <Application>Microsoft Macintosh PowerPoint</Application>
  <PresentationFormat>Grand écran</PresentationFormat>
  <Paragraphs>207</Paragraphs>
  <Slides>30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30</vt:i4>
      </vt:variant>
    </vt:vector>
  </HeadingPairs>
  <TitlesOfParts>
    <vt:vector size="53" baseType="lpstr">
      <vt:lpstr>Arial</vt:lpstr>
      <vt:lpstr>Calibri</vt:lpstr>
      <vt:lpstr>Century Schoolbook</vt:lpstr>
      <vt:lpstr>DARK BLUE</vt:lpstr>
      <vt:lpstr>1_DARK BLUE</vt:lpstr>
      <vt:lpstr>2_DARK BLUE</vt:lpstr>
      <vt:lpstr>3_DARK BLUE</vt:lpstr>
      <vt:lpstr>4_DARK BLUE</vt:lpstr>
      <vt:lpstr>5_DARK BLUE</vt:lpstr>
      <vt:lpstr>6_DARK BLUE</vt:lpstr>
      <vt:lpstr>7_DARK BLUE</vt:lpstr>
      <vt:lpstr>9_DARK BLUE</vt:lpstr>
      <vt:lpstr>11_DARK BLUE</vt:lpstr>
      <vt:lpstr>14_DARK BLUE</vt:lpstr>
      <vt:lpstr>5_Thème Office</vt:lpstr>
      <vt:lpstr>16_DARK BLUE</vt:lpstr>
      <vt:lpstr>17_DARK BLUE</vt:lpstr>
      <vt:lpstr>25_DARK BLUE</vt:lpstr>
      <vt:lpstr>Thème Office</vt:lpstr>
      <vt:lpstr>18_DARK BLUE</vt:lpstr>
      <vt:lpstr>12_DARK BLUE</vt:lpstr>
      <vt:lpstr>20_DARK BLUE</vt:lpstr>
      <vt:lpstr>21_DARK BLUE</vt:lpstr>
      <vt:lpstr>EU-TIRADS – NIVEAU AVANCÉ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Qu’est ce qu’un nodule réellement suspect ? QUELLES SONT LES CARACTÉRISTIQUES GÉNÉRALES DES CANCERS ?</vt:lpstr>
      <vt:lpstr>Présentation PowerPoint</vt:lpstr>
      <vt:lpstr>Présentation PowerPoint</vt:lpstr>
      <vt:lpstr>ACR-TIRADS: “point-BASED APPROACH”</vt:lpstr>
      <vt:lpstr>Le risque augmente avec le nombre de signes de forte suspicion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ACR-TIRADS: “point-BASED APPROACH” REVIENT A LA PRISE EN COMPTE DES SIGNES ACCESSOIRES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RUSS</dc:creator>
  <cp:lastModifiedBy>GILLES RUSS</cp:lastModifiedBy>
  <cp:revision>247</cp:revision>
  <dcterms:created xsi:type="dcterms:W3CDTF">2018-11-03T12:50:04Z</dcterms:created>
  <dcterms:modified xsi:type="dcterms:W3CDTF">2022-05-19T18:59:23Z</dcterms:modified>
</cp:coreProperties>
</file>