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76" r:id="rId4"/>
    <p:sldId id="285" r:id="rId5"/>
    <p:sldId id="284" r:id="rId6"/>
    <p:sldId id="261" r:id="rId7"/>
    <p:sldId id="277" r:id="rId8"/>
    <p:sldId id="266" r:id="rId9"/>
    <p:sldId id="286" r:id="rId10"/>
    <p:sldId id="272" r:id="rId11"/>
    <p:sldId id="271" r:id="rId12"/>
    <p:sldId id="265" r:id="rId13"/>
    <p:sldId id="269" r:id="rId14"/>
    <p:sldId id="264" r:id="rId15"/>
    <p:sldId id="294" r:id="rId16"/>
    <p:sldId id="296" r:id="rId17"/>
    <p:sldId id="287" r:id="rId18"/>
    <p:sldId id="295" r:id="rId19"/>
    <p:sldId id="293" r:id="rId20"/>
    <p:sldId id="292" r:id="rId21"/>
    <p:sldId id="260" r:id="rId22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adne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6" autoAdjust="0"/>
    <p:restoredTop sz="81176" autoAdjust="0"/>
  </p:normalViewPr>
  <p:slideViewPr>
    <p:cSldViewPr snapToGrid="0">
      <p:cViewPr varScale="1">
        <p:scale>
          <a:sx n="93" d="100"/>
          <a:sy n="93" d="100"/>
        </p:scale>
        <p:origin x="1104" y="102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155C74-23FC-4535-BF63-C7D1541EBED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6A21043-E106-4454-B5C2-BAF308016D28}">
      <dgm:prSet phldrT="[Text]"/>
      <dgm:spPr>
        <a:solidFill>
          <a:srgbClr val="FFC000"/>
        </a:solidFill>
      </dgm:spPr>
      <dgm:t>
        <a:bodyPr/>
        <a:lstStyle/>
        <a:p>
          <a:r>
            <a: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EPN?</a:t>
          </a:r>
          <a:endParaRPr lang="fr-F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841224-4576-41A5-9157-E64C71550FB1}" type="parTrans" cxnId="{EEB5CA72-96AE-4D31-A267-6F21FED63923}">
      <dgm:prSet/>
      <dgm:spPr/>
      <dgm:t>
        <a:bodyPr/>
        <a:lstStyle/>
        <a:p>
          <a:endParaRPr lang="fr-FR"/>
        </a:p>
      </dgm:t>
    </dgm:pt>
    <dgm:pt modelId="{A9E7BB2D-1620-426E-8394-EA1F4B701D5A}" type="sibTrans" cxnId="{EEB5CA72-96AE-4D31-A267-6F21FED63923}">
      <dgm:prSet/>
      <dgm:spPr/>
      <dgm:t>
        <a:bodyPr/>
        <a:lstStyle/>
        <a:p>
          <a:endParaRPr lang="fr-FR"/>
        </a:p>
      </dgm:t>
    </dgm:pt>
    <dgm:pt modelId="{2C470311-C025-488B-963E-45049737DFF9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fr-FR" dirty="0" smtClean="0"/>
            <a:t>Neuropathie sensitive indolore</a:t>
          </a:r>
          <a:endParaRPr lang="fr-FR" dirty="0"/>
        </a:p>
      </dgm:t>
    </dgm:pt>
    <dgm:pt modelId="{85FE9288-C510-4114-88D4-C5B26A62F8BA}" type="parTrans" cxnId="{79833E97-86D8-419E-B08D-5578B56630AD}">
      <dgm:prSet/>
      <dgm:spPr/>
      <dgm:t>
        <a:bodyPr/>
        <a:lstStyle/>
        <a:p>
          <a:endParaRPr lang="fr-FR"/>
        </a:p>
      </dgm:t>
    </dgm:pt>
    <dgm:pt modelId="{23442D19-0BD1-45EF-8988-2857A23DB2F3}" type="sibTrans" cxnId="{79833E97-86D8-419E-B08D-5578B56630AD}">
      <dgm:prSet/>
      <dgm:spPr/>
      <dgm:t>
        <a:bodyPr/>
        <a:lstStyle/>
        <a:p>
          <a:endParaRPr lang="fr-FR"/>
        </a:p>
      </dgm:t>
    </dgm:pt>
    <dgm:pt modelId="{8D0E44BB-F98B-43D3-8639-8613797A9703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fr-FR" dirty="0" smtClean="0"/>
            <a:t>Déficit neurologique systématisé</a:t>
          </a:r>
          <a:endParaRPr lang="fr-FR" dirty="0"/>
        </a:p>
      </dgm:t>
    </dgm:pt>
    <dgm:pt modelId="{19BCC04B-B4F4-4DD5-B220-305E6D7418EA}" type="parTrans" cxnId="{EF519AF4-5265-4547-9867-30A38D09F9BA}">
      <dgm:prSet/>
      <dgm:spPr/>
      <dgm:t>
        <a:bodyPr/>
        <a:lstStyle/>
        <a:p>
          <a:endParaRPr lang="fr-FR"/>
        </a:p>
      </dgm:t>
    </dgm:pt>
    <dgm:pt modelId="{D57A4E8E-BA7A-46B9-8D46-4D66A72F298D}" type="sibTrans" cxnId="{EF519AF4-5265-4547-9867-30A38D09F9BA}">
      <dgm:prSet/>
      <dgm:spPr/>
      <dgm:t>
        <a:bodyPr/>
        <a:lstStyle/>
        <a:p>
          <a:endParaRPr lang="fr-FR"/>
        </a:p>
      </dgm:t>
    </dgm:pt>
    <dgm:pt modelId="{B98D7F9E-3962-4C01-91DE-642B47F2CDA8}">
      <dgm:prSet phldrT="[Text]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fr-FR" dirty="0" smtClean="0"/>
            <a:t>Atteinte progressive ou intermittente</a:t>
          </a:r>
          <a:endParaRPr lang="fr-FR" dirty="0"/>
        </a:p>
      </dgm:t>
    </dgm:pt>
    <dgm:pt modelId="{119CA64D-6683-431D-9640-87FA9683705D}" type="parTrans" cxnId="{2E02A82D-165F-4E00-BD0F-D0F84849A2D6}">
      <dgm:prSet/>
      <dgm:spPr/>
      <dgm:t>
        <a:bodyPr/>
        <a:lstStyle/>
        <a:p>
          <a:endParaRPr lang="fr-FR"/>
        </a:p>
      </dgm:t>
    </dgm:pt>
    <dgm:pt modelId="{A3DAC42F-72FD-4A4A-A357-4AC41B3070DB}" type="sibTrans" cxnId="{2E02A82D-165F-4E00-BD0F-D0F84849A2D6}">
      <dgm:prSet/>
      <dgm:spPr/>
      <dgm:t>
        <a:bodyPr/>
        <a:lstStyle/>
        <a:p>
          <a:endParaRPr lang="fr-FR"/>
        </a:p>
      </dgm:t>
    </dgm:pt>
    <dgm:pt modelId="{E99512D6-9702-442B-8B7E-38658AB0CE6B}" type="pres">
      <dgm:prSet presAssocID="{A9155C74-23FC-4535-BF63-C7D1541EBED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E454D3D-8CD0-4FEC-92DC-6D9160F6EB90}" type="pres">
      <dgm:prSet presAssocID="{46A21043-E106-4454-B5C2-BAF308016D28}" presName="centerShape" presStyleLbl="node0" presStyleIdx="0" presStyleCnt="1" custScaleX="101572" custScaleY="73163"/>
      <dgm:spPr/>
      <dgm:t>
        <a:bodyPr/>
        <a:lstStyle/>
        <a:p>
          <a:endParaRPr lang="fr-FR"/>
        </a:p>
      </dgm:t>
    </dgm:pt>
    <dgm:pt modelId="{EC07D988-E5F6-4949-B10A-05C3C6434CF8}" type="pres">
      <dgm:prSet presAssocID="{85FE9288-C510-4114-88D4-C5B26A62F8BA}" presName="parTrans" presStyleLbl="bgSibTrans2D1" presStyleIdx="0" presStyleCnt="3"/>
      <dgm:spPr/>
      <dgm:t>
        <a:bodyPr/>
        <a:lstStyle/>
        <a:p>
          <a:endParaRPr lang="fr-FR"/>
        </a:p>
      </dgm:t>
    </dgm:pt>
    <dgm:pt modelId="{DDF80878-706A-4EEC-9458-F9CF97699469}" type="pres">
      <dgm:prSet presAssocID="{2C470311-C025-488B-963E-45049737DFF9}" presName="node" presStyleLbl="node1" presStyleIdx="0" presStyleCnt="3" custScaleY="7957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69E9EE-BB21-4285-88F6-CC8ABDB802DD}" type="pres">
      <dgm:prSet presAssocID="{19BCC04B-B4F4-4DD5-B220-305E6D7418EA}" presName="parTrans" presStyleLbl="bgSibTrans2D1" presStyleIdx="1" presStyleCnt="3"/>
      <dgm:spPr/>
      <dgm:t>
        <a:bodyPr/>
        <a:lstStyle/>
        <a:p>
          <a:endParaRPr lang="fr-FR"/>
        </a:p>
      </dgm:t>
    </dgm:pt>
    <dgm:pt modelId="{F2D5061F-1B3E-4A27-A981-A5696804886A}" type="pres">
      <dgm:prSet presAssocID="{8D0E44BB-F98B-43D3-8639-8613797A9703}" presName="node" presStyleLbl="node1" presStyleIdx="1" presStyleCnt="3" custScaleY="807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9741370-A5CF-4254-AC8F-04CD027F1B16}" type="pres">
      <dgm:prSet presAssocID="{119CA64D-6683-431D-9640-87FA9683705D}" presName="parTrans" presStyleLbl="bgSibTrans2D1" presStyleIdx="2" presStyleCnt="3"/>
      <dgm:spPr/>
      <dgm:t>
        <a:bodyPr/>
        <a:lstStyle/>
        <a:p>
          <a:endParaRPr lang="fr-FR"/>
        </a:p>
      </dgm:t>
    </dgm:pt>
    <dgm:pt modelId="{A1C8AEBC-B4E5-4519-B33E-7F2CB84BE672}" type="pres">
      <dgm:prSet presAssocID="{B98D7F9E-3962-4C01-91DE-642B47F2CDA8}" presName="node" presStyleLbl="node1" presStyleIdx="2" presStyleCnt="3" custScaleY="9735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D115F03-3CB3-4ABB-8389-E480BB3DBFD1}" type="presOf" srcId="{85FE9288-C510-4114-88D4-C5B26A62F8BA}" destId="{EC07D988-E5F6-4949-B10A-05C3C6434CF8}" srcOrd="0" destOrd="0" presId="urn:microsoft.com/office/officeart/2005/8/layout/radial4"/>
    <dgm:cxn modelId="{92738FE5-8777-4F83-9CE3-08D10564F86B}" type="presOf" srcId="{2C470311-C025-488B-963E-45049737DFF9}" destId="{DDF80878-706A-4EEC-9458-F9CF97699469}" srcOrd="0" destOrd="0" presId="urn:microsoft.com/office/officeart/2005/8/layout/radial4"/>
    <dgm:cxn modelId="{5B4F6B7B-3572-4BC9-AC99-29B0E1D5CB1C}" type="presOf" srcId="{119CA64D-6683-431D-9640-87FA9683705D}" destId="{A9741370-A5CF-4254-AC8F-04CD027F1B16}" srcOrd="0" destOrd="0" presId="urn:microsoft.com/office/officeart/2005/8/layout/radial4"/>
    <dgm:cxn modelId="{79833E97-86D8-419E-B08D-5578B56630AD}" srcId="{46A21043-E106-4454-B5C2-BAF308016D28}" destId="{2C470311-C025-488B-963E-45049737DFF9}" srcOrd="0" destOrd="0" parTransId="{85FE9288-C510-4114-88D4-C5B26A62F8BA}" sibTransId="{23442D19-0BD1-45EF-8988-2857A23DB2F3}"/>
    <dgm:cxn modelId="{FE16E1D8-C204-486E-996B-44CF95CB5556}" type="presOf" srcId="{A9155C74-23FC-4535-BF63-C7D1541EBED1}" destId="{E99512D6-9702-442B-8B7E-38658AB0CE6B}" srcOrd="0" destOrd="0" presId="urn:microsoft.com/office/officeart/2005/8/layout/radial4"/>
    <dgm:cxn modelId="{F8B87D61-E702-40BF-9EBA-877871194439}" type="presOf" srcId="{8D0E44BB-F98B-43D3-8639-8613797A9703}" destId="{F2D5061F-1B3E-4A27-A981-A5696804886A}" srcOrd="0" destOrd="0" presId="urn:microsoft.com/office/officeart/2005/8/layout/radial4"/>
    <dgm:cxn modelId="{0FA1A529-AF6D-49F0-B8C7-745F8AB5DF2A}" type="presOf" srcId="{B98D7F9E-3962-4C01-91DE-642B47F2CDA8}" destId="{A1C8AEBC-B4E5-4519-B33E-7F2CB84BE672}" srcOrd="0" destOrd="0" presId="urn:microsoft.com/office/officeart/2005/8/layout/radial4"/>
    <dgm:cxn modelId="{EF519AF4-5265-4547-9867-30A38D09F9BA}" srcId="{46A21043-E106-4454-B5C2-BAF308016D28}" destId="{8D0E44BB-F98B-43D3-8639-8613797A9703}" srcOrd="1" destOrd="0" parTransId="{19BCC04B-B4F4-4DD5-B220-305E6D7418EA}" sibTransId="{D57A4E8E-BA7A-46B9-8D46-4D66A72F298D}"/>
    <dgm:cxn modelId="{66CC29F5-79F4-4547-B80D-E4133764A261}" type="presOf" srcId="{19BCC04B-B4F4-4DD5-B220-305E6D7418EA}" destId="{9969E9EE-BB21-4285-88F6-CC8ABDB802DD}" srcOrd="0" destOrd="0" presId="urn:microsoft.com/office/officeart/2005/8/layout/radial4"/>
    <dgm:cxn modelId="{EEB5CA72-96AE-4D31-A267-6F21FED63923}" srcId="{A9155C74-23FC-4535-BF63-C7D1541EBED1}" destId="{46A21043-E106-4454-B5C2-BAF308016D28}" srcOrd="0" destOrd="0" parTransId="{AE841224-4576-41A5-9157-E64C71550FB1}" sibTransId="{A9E7BB2D-1620-426E-8394-EA1F4B701D5A}"/>
    <dgm:cxn modelId="{2E02A82D-165F-4E00-BD0F-D0F84849A2D6}" srcId="{46A21043-E106-4454-B5C2-BAF308016D28}" destId="{B98D7F9E-3962-4C01-91DE-642B47F2CDA8}" srcOrd="2" destOrd="0" parTransId="{119CA64D-6683-431D-9640-87FA9683705D}" sibTransId="{A3DAC42F-72FD-4A4A-A357-4AC41B3070DB}"/>
    <dgm:cxn modelId="{3280A528-9D65-4219-8C5C-512FC366274D}" type="presOf" srcId="{46A21043-E106-4454-B5C2-BAF308016D28}" destId="{2E454D3D-8CD0-4FEC-92DC-6D9160F6EB90}" srcOrd="0" destOrd="0" presId="urn:microsoft.com/office/officeart/2005/8/layout/radial4"/>
    <dgm:cxn modelId="{DC9A521B-204A-4480-B3B0-344672C6B13A}" type="presParOf" srcId="{E99512D6-9702-442B-8B7E-38658AB0CE6B}" destId="{2E454D3D-8CD0-4FEC-92DC-6D9160F6EB90}" srcOrd="0" destOrd="0" presId="urn:microsoft.com/office/officeart/2005/8/layout/radial4"/>
    <dgm:cxn modelId="{ED9889B4-BA68-41A0-B78C-9EFA38B14E66}" type="presParOf" srcId="{E99512D6-9702-442B-8B7E-38658AB0CE6B}" destId="{EC07D988-E5F6-4949-B10A-05C3C6434CF8}" srcOrd="1" destOrd="0" presId="urn:microsoft.com/office/officeart/2005/8/layout/radial4"/>
    <dgm:cxn modelId="{5EE40FCF-BF58-4AB8-96DE-DADC654975D5}" type="presParOf" srcId="{E99512D6-9702-442B-8B7E-38658AB0CE6B}" destId="{DDF80878-706A-4EEC-9458-F9CF97699469}" srcOrd="2" destOrd="0" presId="urn:microsoft.com/office/officeart/2005/8/layout/radial4"/>
    <dgm:cxn modelId="{0AE41CF8-8B69-4D90-B3F3-CFBFB6C0C305}" type="presParOf" srcId="{E99512D6-9702-442B-8B7E-38658AB0CE6B}" destId="{9969E9EE-BB21-4285-88F6-CC8ABDB802DD}" srcOrd="3" destOrd="0" presId="urn:microsoft.com/office/officeart/2005/8/layout/radial4"/>
    <dgm:cxn modelId="{7743E048-0C9C-4490-A957-191B18D6A0BA}" type="presParOf" srcId="{E99512D6-9702-442B-8B7E-38658AB0CE6B}" destId="{F2D5061F-1B3E-4A27-A981-A5696804886A}" srcOrd="4" destOrd="0" presId="urn:microsoft.com/office/officeart/2005/8/layout/radial4"/>
    <dgm:cxn modelId="{6DD26A05-6093-4D8B-AB53-8338E9D89409}" type="presParOf" srcId="{E99512D6-9702-442B-8B7E-38658AB0CE6B}" destId="{A9741370-A5CF-4254-AC8F-04CD027F1B16}" srcOrd="5" destOrd="0" presId="urn:microsoft.com/office/officeart/2005/8/layout/radial4"/>
    <dgm:cxn modelId="{C818F610-2DB3-4271-9AB0-37FC142FE39E}" type="presParOf" srcId="{E99512D6-9702-442B-8B7E-38658AB0CE6B}" destId="{A1C8AEBC-B4E5-4519-B33E-7F2CB84BE67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54D3D-8CD0-4FEC-92DC-6D9160F6EB90}">
      <dsp:nvSpPr>
        <dsp:cNvPr id="0" name=""/>
        <dsp:cNvSpPr/>
      </dsp:nvSpPr>
      <dsp:spPr>
        <a:xfrm>
          <a:off x="1710070" y="2622241"/>
          <a:ext cx="1613820" cy="1162446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EPN?</a:t>
          </a:r>
          <a:endParaRPr lang="fr-FR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46408" y="2792477"/>
        <a:ext cx="1141144" cy="821974"/>
      </dsp:txXfrm>
    </dsp:sp>
    <dsp:sp modelId="{EC07D988-E5F6-4949-B10A-05C3C6434CF8}">
      <dsp:nvSpPr>
        <dsp:cNvPr id="0" name=""/>
        <dsp:cNvSpPr/>
      </dsp:nvSpPr>
      <dsp:spPr>
        <a:xfrm rot="12900000">
          <a:off x="633101" y="2135342"/>
          <a:ext cx="1363583" cy="4528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80878-706A-4EEC-9458-F9CF97699469}">
      <dsp:nvSpPr>
        <dsp:cNvPr id="0" name=""/>
        <dsp:cNvSpPr/>
      </dsp:nvSpPr>
      <dsp:spPr>
        <a:xfrm>
          <a:off x="1700" y="1490244"/>
          <a:ext cx="1509402" cy="960897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Neuropathie sensitive indolore</a:t>
          </a:r>
          <a:endParaRPr lang="fr-FR" sz="1800" kern="1200" dirty="0"/>
        </a:p>
      </dsp:txBody>
      <dsp:txXfrm>
        <a:off x="29844" y="1518388"/>
        <a:ext cx="1453114" cy="904609"/>
      </dsp:txXfrm>
    </dsp:sp>
    <dsp:sp modelId="{9969E9EE-BB21-4285-88F6-CC8ABDB802DD}">
      <dsp:nvSpPr>
        <dsp:cNvPr id="0" name=""/>
        <dsp:cNvSpPr/>
      </dsp:nvSpPr>
      <dsp:spPr>
        <a:xfrm rot="16200000">
          <a:off x="1776078" y="1568685"/>
          <a:ext cx="1481804" cy="4528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5061F-1B3E-4A27-A981-A5696804886A}">
      <dsp:nvSpPr>
        <dsp:cNvPr id="0" name=""/>
        <dsp:cNvSpPr/>
      </dsp:nvSpPr>
      <dsp:spPr>
        <a:xfrm>
          <a:off x="1762279" y="566650"/>
          <a:ext cx="1509402" cy="97508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Déficit neurologique systématisé</a:t>
          </a:r>
          <a:endParaRPr lang="fr-FR" sz="1800" kern="1200" dirty="0"/>
        </a:p>
      </dsp:txBody>
      <dsp:txXfrm>
        <a:off x="1790838" y="595209"/>
        <a:ext cx="1452284" cy="917967"/>
      </dsp:txXfrm>
    </dsp:sp>
    <dsp:sp modelId="{A9741370-A5CF-4254-AC8F-04CD027F1B16}">
      <dsp:nvSpPr>
        <dsp:cNvPr id="0" name=""/>
        <dsp:cNvSpPr/>
      </dsp:nvSpPr>
      <dsp:spPr>
        <a:xfrm rot="19500000">
          <a:off x="3037276" y="2135342"/>
          <a:ext cx="1363583" cy="45282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8AEBC-B4E5-4519-B33E-7F2CB84BE672}">
      <dsp:nvSpPr>
        <dsp:cNvPr id="0" name=""/>
        <dsp:cNvSpPr/>
      </dsp:nvSpPr>
      <dsp:spPr>
        <a:xfrm>
          <a:off x="3522859" y="1382932"/>
          <a:ext cx="1509402" cy="1175522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Atteinte progressive ou intermittente</a:t>
          </a:r>
          <a:endParaRPr lang="fr-FR" sz="1800" kern="1200" dirty="0"/>
        </a:p>
      </dsp:txBody>
      <dsp:txXfrm>
        <a:off x="3557289" y="1417362"/>
        <a:ext cx="1440542" cy="1106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47" cy="496490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3" y="1"/>
            <a:ext cx="2946347" cy="496490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r">
              <a:defRPr sz="1200"/>
            </a:lvl1pPr>
          </a:lstStyle>
          <a:p>
            <a:fld id="{4C515172-4727-4B2B-AF19-F2AE8EBC32AD}" type="datetimeFigureOut">
              <a:rPr lang="fr-FR" smtClean="0"/>
              <a:t>20/05/2022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31600"/>
            <a:ext cx="2946347" cy="496490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3" y="9431600"/>
            <a:ext cx="2946347" cy="496490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r">
              <a:defRPr sz="1200"/>
            </a:lvl1pPr>
          </a:lstStyle>
          <a:p>
            <a:fld id="{58FAB972-2FFF-4C21-A1DA-13017A4EDC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93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347" cy="496490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3" y="1"/>
            <a:ext cx="2946347" cy="496490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r">
              <a:defRPr sz="1200"/>
            </a:lvl1pPr>
          </a:lstStyle>
          <a:p>
            <a:fld id="{BEE4636C-AB11-40F7-A084-26340E67C3D3}" type="datetimeFigureOut">
              <a:rPr lang="fr-FR" smtClean="0"/>
              <a:pPr/>
              <a:t>20/05/2022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5113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98" tIns="45999" rIns="91998" bIns="4599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7"/>
          </a:xfrm>
          <a:prstGeom prst="rect">
            <a:avLst/>
          </a:prstGeom>
        </p:spPr>
        <p:txBody>
          <a:bodyPr vert="horz" lIns="91998" tIns="45999" rIns="91998" bIns="45999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6347" cy="496490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6490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r">
              <a:defRPr sz="1200"/>
            </a:lvl1pPr>
          </a:lstStyle>
          <a:p>
            <a:fld id="{49F68C6F-5849-48F0-9282-F8C622260CD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0358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Cours issu base congrès Tunis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68C6F-5849-48F0-9282-F8C622260CD2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091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Limites des</a:t>
            </a:r>
            <a:r>
              <a:rPr lang="fr-FR" baseline="0" dirty="0" smtClean="0"/>
              <a:t> marges de résection avec skip méta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68C6F-5849-48F0-9282-F8C622260CD2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65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Limites des</a:t>
            </a:r>
            <a:r>
              <a:rPr lang="fr-FR" baseline="0" dirty="0" smtClean="0"/>
              <a:t> marges de résection avec skip méta</a:t>
            </a:r>
          </a:p>
          <a:p>
            <a:endParaRPr lang="fr-FR" baseline="0" dirty="0" smtClean="0"/>
          </a:p>
          <a:p>
            <a:pPr>
              <a:spcBef>
                <a:spcPts val="0"/>
              </a:spcBef>
            </a:pPr>
            <a:r>
              <a:rPr lang="fr-FR" sz="1200" i="1" dirty="0" smtClean="0">
                <a:solidFill>
                  <a:srgbClr val="FFC000"/>
                </a:solidFill>
              </a:rPr>
              <a:t>Bilan initial</a:t>
            </a:r>
          </a:p>
          <a:p>
            <a:pPr>
              <a:spcBef>
                <a:spcPts val="0"/>
              </a:spcBef>
            </a:pPr>
            <a:r>
              <a:rPr lang="fr-FR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clés du compte-rendu</a:t>
            </a:r>
          </a:p>
          <a:p>
            <a:pPr>
              <a:spcBef>
                <a:spcPts val="0"/>
              </a:spcBef>
            </a:pPr>
            <a:r>
              <a:rPr lang="fr-FR" sz="12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délicats d’interprétation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68C6F-5849-48F0-9282-F8C622260CD2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587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68C6F-5849-48F0-9282-F8C622260CD2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294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68C6F-5849-48F0-9282-F8C622260CD2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897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68C6F-5849-48F0-9282-F8C622260CD2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935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68C6F-5849-48F0-9282-F8C622260CD2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073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68C6F-5849-48F0-9282-F8C622260CD2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372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68C6F-5849-48F0-9282-F8C622260CD2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725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68C6F-5849-48F0-9282-F8C622260CD2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850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13692-89CA-424A-83DF-F712184FE5E1}" type="datetime1">
              <a:rPr lang="en-US" smtClean="0"/>
              <a:t>5/20/2022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5FFB-296A-4CD6-B5CD-774476985875}" type="datetime1">
              <a:rPr lang="en-US" smtClean="0"/>
              <a:t>5/20/2022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C680-EAAC-4097-9693-C8D093ECBFAF}" type="datetime1">
              <a:rPr lang="en-US" smtClean="0"/>
              <a:t>5/20/2022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AA7A1-CA09-48F4-85D0-2EB5F5DD3830}" type="datetime1">
              <a:rPr lang="en-US" smtClean="0"/>
              <a:t>5/20/2022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6A5B-9515-4278-BDDB-61E082BE314B}" type="datetime1">
              <a:rPr lang="en-US" smtClean="0"/>
              <a:t>5/20/2022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B4ED-FA30-4E3A-AFE3-E4DB2BA7DC3B}" type="datetime1">
              <a:rPr lang="en-US" smtClean="0"/>
              <a:t>5/20/2022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B6D6-61B2-4415-9015-E62B8430DA55}" type="datetime1">
              <a:rPr lang="en-US" smtClean="0"/>
              <a:t>5/20/2022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65983-58A3-481C-9658-96E7ADC4D6F7}" type="datetime1">
              <a:rPr lang="en-US" smtClean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DC7B-5330-43A5-B7ED-DF22B7B02907}" type="datetime1">
              <a:rPr lang="en-US" smtClean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7E2C-0EBA-4A85-8266-1C06A37E388D}" type="datetime1">
              <a:rPr lang="en-US" smtClean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E9B2-23CE-45EE-AEBE-134B5D98FDC8}" type="datetime1">
              <a:rPr lang="en-US" smtClean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D8787-06E0-4484-95FE-C8EB5C6A0185}" type="datetime1">
              <a:rPr lang="en-US" smtClean="0"/>
              <a:t>5/20/2022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1D99F-BB32-4E41-92FB-39FC542F8CAB}" type="datetime1">
              <a:rPr lang="en-US" smtClean="0"/>
              <a:t>5/20/2022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00FF-9E47-4F34-87D5-11447EF0D686}" type="datetime1">
              <a:rPr lang="en-US" smtClean="0"/>
              <a:t>5/20/2022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67939-F95D-47EC-815A-6C0E925E0A4B}" type="datetime1">
              <a:rPr lang="en-US" smtClean="0"/>
              <a:t>5/20/2022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7EF5-4BB8-4FE5-B809-9A6AD206AD55}" type="datetime1">
              <a:rPr lang="en-US" smtClean="0"/>
              <a:t>5/20/2022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F57A-0E79-4BF7-B870-BD522A3A612C}" type="datetime1">
              <a:rPr lang="en-US" smtClean="0"/>
              <a:t>5/20/2022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7687250-34CA-4E2C-B210-A32DAC597B0B}" type="datetime1">
              <a:rPr lang="en-US" smtClean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tiff"/><Relationship Id="rId4" Type="http://schemas.openxmlformats.org/officeDocument/2006/relationships/image" Target="../media/image34.tif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tif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7" Type="http://schemas.openxmlformats.org/officeDocument/2006/relationships/image" Target="../media/image7.jp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openxmlformats.org/officeDocument/2006/relationships/image" Target="../media/image17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6" t="12314" r="29452" b="38316"/>
          <a:stretch/>
        </p:blipFill>
        <p:spPr bwMode="auto">
          <a:xfrm>
            <a:off x="-14447" y="1"/>
            <a:ext cx="57424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2315" y="2325066"/>
            <a:ext cx="4731607" cy="1805326"/>
          </a:xfrm>
        </p:spPr>
        <p:txBody>
          <a:bodyPr>
            <a:noAutofit/>
          </a:bodyPr>
          <a:lstStyle/>
          <a:p>
            <a:pPr algn="l"/>
            <a:r>
              <a:rPr lang="fr-FR" sz="5400" b="1" dirty="0" smtClean="0">
                <a:solidFill>
                  <a:srgbClr val="FFC000"/>
                </a:solidFill>
                <a:effectLst/>
              </a:rPr>
              <a:t>Cavité buccale</a:t>
            </a:r>
            <a:br>
              <a:rPr lang="fr-FR" sz="5400" b="1" dirty="0" smtClean="0">
                <a:solidFill>
                  <a:srgbClr val="FFC000"/>
                </a:solidFill>
                <a:effectLst/>
              </a:rPr>
            </a:br>
            <a:r>
              <a:rPr lang="fr-FR" sz="5400" b="1" dirty="0">
                <a:solidFill>
                  <a:srgbClr val="FFC000"/>
                </a:solidFill>
                <a:effectLst/>
              </a:rPr>
              <a:t>O</a:t>
            </a:r>
            <a:r>
              <a:rPr lang="fr-FR" sz="5400" b="1" dirty="0" smtClean="0">
                <a:solidFill>
                  <a:srgbClr val="FFC000"/>
                </a:solidFill>
                <a:effectLst/>
              </a:rPr>
              <a:t>ropharynx</a:t>
            </a:r>
            <a:r>
              <a:rPr lang="fr-FR" sz="5400" b="1" dirty="0">
                <a:solidFill>
                  <a:srgbClr val="FFC000"/>
                </a:solidFill>
                <a:effectLst/>
              </a:rPr>
              <a:t/>
            </a:r>
            <a:br>
              <a:rPr lang="fr-FR" sz="5400" b="1" dirty="0">
                <a:solidFill>
                  <a:srgbClr val="FFC000"/>
                </a:solidFill>
                <a:effectLst/>
              </a:rPr>
            </a:br>
            <a:endParaRPr lang="fr-FR" sz="5400" b="1" dirty="0">
              <a:solidFill>
                <a:srgbClr val="FFC000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9366" y="3823148"/>
            <a:ext cx="4576225" cy="13802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sz="2800" i="1" dirty="0" smtClean="0">
                <a:solidFill>
                  <a:srgbClr val="92D050"/>
                </a:solidFill>
              </a:rPr>
              <a:t>Bilan initial</a:t>
            </a:r>
          </a:p>
          <a:p>
            <a:pPr>
              <a:spcBef>
                <a:spcPts val="0"/>
              </a:spcBef>
            </a:pPr>
            <a:r>
              <a:rPr lang="fr-FR" sz="28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clés du compte-rendu</a:t>
            </a:r>
          </a:p>
          <a:p>
            <a:pPr>
              <a:spcBef>
                <a:spcPts val="0"/>
              </a:spcBef>
            </a:pPr>
            <a:r>
              <a:rPr lang="fr-FR" sz="28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Points délicats d’interprétation</a:t>
            </a:r>
            <a:endParaRPr lang="fr-FR" sz="2800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488743" y="5626523"/>
            <a:ext cx="3236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tx1">
                    <a:lumMod val="95000"/>
                  </a:schemeClr>
                </a:solidFill>
              </a:rPr>
              <a:t>Dr Anne-Laure Gaultier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063" y="6256782"/>
            <a:ext cx="2542234" cy="4918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133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063" y="5626523"/>
            <a:ext cx="2121758" cy="63950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509417" y="160124"/>
            <a:ext cx="3909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tx1">
                    <a:lumMod val="95000"/>
                  </a:schemeClr>
                </a:solidFill>
              </a:rPr>
              <a:t>Journées de Printemps 2022</a:t>
            </a:r>
          </a:p>
          <a:p>
            <a:pPr algn="r"/>
            <a:r>
              <a:rPr lang="fr-FR" sz="2400" b="1" dirty="0" smtClean="0">
                <a:solidFill>
                  <a:schemeClr val="tx1">
                    <a:lumMod val="95000"/>
                  </a:schemeClr>
                </a:solidFill>
              </a:rPr>
              <a:t>CIREOL</a:t>
            </a:r>
          </a:p>
          <a:p>
            <a:pPr algn="r"/>
            <a:r>
              <a:rPr lang="fr-FR" sz="2400" b="1" dirty="0" smtClean="0">
                <a:solidFill>
                  <a:schemeClr val="tx1">
                    <a:lumMod val="95000"/>
                  </a:schemeClr>
                </a:solidFill>
              </a:rPr>
              <a:t>Hôpital Robert Debré - Paris</a:t>
            </a:r>
          </a:p>
          <a:p>
            <a:pPr algn="r"/>
            <a:r>
              <a:rPr lang="fr-FR" sz="2400" b="1" dirty="0" smtClean="0">
                <a:solidFill>
                  <a:schemeClr val="tx1">
                    <a:lumMod val="95000"/>
                  </a:schemeClr>
                </a:solidFill>
              </a:rPr>
              <a:t>Vendredi 20 mai 2022</a:t>
            </a:r>
            <a:endParaRPr lang="fr-FR" sz="2400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13922" y="0"/>
            <a:ext cx="1478077" cy="20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9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7" t="18708" r="22720" b="21453"/>
          <a:stretch/>
        </p:blipFill>
        <p:spPr>
          <a:xfrm>
            <a:off x="4990584" y="3589906"/>
            <a:ext cx="3027405" cy="326809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3" t="6748" r="23353" b="718"/>
          <a:stretch/>
        </p:blipFill>
        <p:spPr>
          <a:xfrm>
            <a:off x="8092975" y="-645"/>
            <a:ext cx="4099025" cy="68586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77400" cy="1325563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 : T4b</a:t>
            </a:r>
            <a:endParaRPr lang="fr-FR" sz="40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914" y="1825625"/>
            <a:ext cx="4051986" cy="4351338"/>
          </a:xfrm>
        </p:spPr>
        <p:txBody>
          <a:bodyPr>
            <a:normAutofit/>
          </a:bodyPr>
          <a:lstStyle/>
          <a:p>
            <a:pPr marL="342900" lvl="3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fr-FR" sz="2400" b="1" dirty="0">
                <a:solidFill>
                  <a:schemeClr val="accent6"/>
                </a:solidFill>
              </a:rPr>
              <a:t>Ptérygoïdien latéral</a:t>
            </a:r>
          </a:p>
          <a:p>
            <a:pPr marL="342900" lvl="3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fr-FR" sz="2400" b="1" dirty="0">
                <a:solidFill>
                  <a:schemeClr val="accent6"/>
                </a:solidFill>
              </a:rPr>
              <a:t>Nasopharynx latéral</a:t>
            </a:r>
          </a:p>
          <a:p>
            <a:pPr marL="342900" lvl="3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fr-FR" sz="2400" b="1" dirty="0" smtClean="0">
                <a:solidFill>
                  <a:schemeClr val="accent6"/>
                </a:solidFill>
              </a:rPr>
              <a:t>Apophyses </a:t>
            </a:r>
            <a:r>
              <a:rPr lang="fr-FR" sz="2400" b="1" dirty="0">
                <a:solidFill>
                  <a:schemeClr val="accent6"/>
                </a:solidFill>
              </a:rPr>
              <a:t>ptérygoïdes</a:t>
            </a:r>
          </a:p>
          <a:p>
            <a:pPr marL="342900" lvl="3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fr-FR" sz="2400" b="1" dirty="0">
                <a:solidFill>
                  <a:schemeClr val="accent6"/>
                </a:solidFill>
              </a:rPr>
              <a:t>Base du crâne</a:t>
            </a:r>
          </a:p>
          <a:p>
            <a:pPr marL="342900" lvl="3" indent="-34290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fr-FR" sz="2400" b="1" dirty="0">
                <a:solidFill>
                  <a:schemeClr val="accent6"/>
                </a:solidFill>
              </a:rPr>
              <a:t>Artère carotide interne</a:t>
            </a:r>
          </a:p>
          <a:p>
            <a:endParaRPr lang="fr-FR" sz="2400" dirty="0">
              <a:solidFill>
                <a:schemeClr val="accent6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16096" y="-645"/>
            <a:ext cx="3875904" cy="4616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GRILLE DE LECTURE</a:t>
            </a:r>
            <a:endParaRPr lang="fr-FR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1" t="20481" r="25000" b="22202"/>
          <a:stretch/>
        </p:blipFill>
        <p:spPr>
          <a:xfrm>
            <a:off x="4990585" y="-645"/>
            <a:ext cx="3027405" cy="351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4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5" r="24453" b="23603"/>
          <a:stretch/>
        </p:blipFill>
        <p:spPr>
          <a:xfrm>
            <a:off x="8302753" y="-645"/>
            <a:ext cx="3912642" cy="35355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464553" cy="1325563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 : Extensions </a:t>
            </a:r>
            <a:r>
              <a:rPr lang="fr-FR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hors T4a – T4b</a:t>
            </a:r>
            <a:endParaRPr lang="fr-FR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6271400" cy="4351338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r-FR" sz="2400" dirty="0"/>
              <a:t>Plancher médian</a:t>
            </a:r>
          </a:p>
          <a:p>
            <a:pPr marL="457200" lvl="1" indent="0">
              <a:buNone/>
            </a:pPr>
            <a:r>
              <a:rPr lang="fr-FR" sz="2000" b="1" dirty="0" err="1">
                <a:solidFill>
                  <a:schemeClr val="accent6"/>
                </a:solidFill>
              </a:rPr>
              <a:t>Génio-glosse</a:t>
            </a:r>
            <a:endParaRPr lang="fr-FR" sz="2000" b="1" dirty="0">
              <a:solidFill>
                <a:schemeClr val="accent6"/>
              </a:solidFill>
            </a:endParaRPr>
          </a:p>
          <a:p>
            <a:pPr marL="457200" lvl="1" indent="0">
              <a:buNone/>
            </a:pPr>
            <a:r>
              <a:rPr lang="fr-FR" sz="2000" b="1" dirty="0" err="1">
                <a:solidFill>
                  <a:schemeClr val="accent6"/>
                </a:solidFill>
              </a:rPr>
              <a:t>Génio-hyoïdien</a:t>
            </a:r>
            <a:endParaRPr lang="fr-FR" sz="2000" b="1" dirty="0">
              <a:solidFill>
                <a:schemeClr val="accent6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fr-FR" sz="2400" dirty="0"/>
              <a:t>Plancher latéral </a:t>
            </a:r>
          </a:p>
          <a:p>
            <a:pPr marL="457200" lvl="1" indent="0">
              <a:buNone/>
            </a:pPr>
            <a:r>
              <a:rPr lang="fr-FR" sz="2000" b="1" dirty="0" err="1">
                <a:solidFill>
                  <a:schemeClr val="accent6"/>
                </a:solidFill>
              </a:rPr>
              <a:t>Mylo</a:t>
            </a:r>
            <a:r>
              <a:rPr lang="fr-FR" sz="2000" b="1" dirty="0">
                <a:solidFill>
                  <a:schemeClr val="accent6"/>
                </a:solidFill>
              </a:rPr>
              <a:t>-hyoïdien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400" dirty="0"/>
              <a:t>Plan postérieur du mur des constricteurs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400" dirty="0"/>
              <a:t>Voile du palais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400" dirty="0"/>
              <a:t>Espaces graisseux para-pharyngés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400" dirty="0"/>
              <a:t>Masséter et temporal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16096" y="-645"/>
            <a:ext cx="3875904" cy="4616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GRILLE DE LECTURE</a:t>
            </a:r>
            <a:endParaRPr lang="fr-FR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7" t="6486" r="30256" b="39561"/>
          <a:stretch/>
        </p:blipFill>
        <p:spPr>
          <a:xfrm>
            <a:off x="8302753" y="3628478"/>
            <a:ext cx="3889248" cy="322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2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 p16 positif : N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b="1" dirty="0" err="1" smtClean="0"/>
              <a:t>Nx</a:t>
            </a:r>
            <a:endParaRPr lang="fr-FR" sz="2400" b="1" dirty="0" smtClean="0"/>
          </a:p>
          <a:p>
            <a:r>
              <a:rPr lang="fr-FR" sz="2400" b="1" dirty="0" smtClean="0"/>
              <a:t>N0</a:t>
            </a:r>
            <a:endParaRPr lang="fr-FR" sz="2400" b="1" dirty="0"/>
          </a:p>
          <a:p>
            <a:r>
              <a:rPr lang="fr-FR" sz="2400" b="1" dirty="0" smtClean="0"/>
              <a:t>N1</a:t>
            </a:r>
            <a:r>
              <a:rPr lang="fr-FR" sz="2400" dirty="0"/>
              <a:t>	 adénopathie(s)</a:t>
            </a:r>
            <a:r>
              <a:rPr lang="fr-FR" sz="2400" dirty="0">
                <a:solidFill>
                  <a:schemeClr val="accent6"/>
                </a:solidFill>
              </a:rPr>
              <a:t> </a:t>
            </a:r>
            <a:r>
              <a:rPr lang="fr-FR" sz="2400" b="1" dirty="0" err="1">
                <a:solidFill>
                  <a:schemeClr val="accent6"/>
                </a:solidFill>
              </a:rPr>
              <a:t>ipsilatéral</a:t>
            </a:r>
            <a:r>
              <a:rPr lang="fr-FR" sz="2400" dirty="0"/>
              <a:t>(-aux) ≤ 6 cm</a:t>
            </a:r>
          </a:p>
          <a:p>
            <a:r>
              <a:rPr lang="fr-FR" sz="2400" b="1" dirty="0" smtClean="0"/>
              <a:t>N2</a:t>
            </a:r>
            <a:r>
              <a:rPr lang="fr-FR" sz="2400" dirty="0" smtClean="0"/>
              <a:t>	ganglion(s</a:t>
            </a:r>
            <a:r>
              <a:rPr lang="fr-FR" sz="2400" dirty="0"/>
              <a:t>) </a:t>
            </a:r>
            <a:r>
              <a:rPr lang="fr-FR" sz="2400" b="1" dirty="0">
                <a:solidFill>
                  <a:schemeClr val="accent6"/>
                </a:solidFill>
              </a:rPr>
              <a:t>controlatéral</a:t>
            </a:r>
            <a:r>
              <a:rPr lang="fr-FR" sz="2400" dirty="0"/>
              <a:t>(-aux) ou ganglions </a:t>
            </a:r>
            <a:r>
              <a:rPr lang="fr-FR" sz="2400" b="1" dirty="0">
                <a:solidFill>
                  <a:schemeClr val="accent6"/>
                </a:solidFill>
              </a:rPr>
              <a:t>bilatéraux</a:t>
            </a:r>
            <a:r>
              <a:rPr lang="fr-FR" sz="2400" dirty="0"/>
              <a:t> ≤ 6 cm</a:t>
            </a:r>
          </a:p>
          <a:p>
            <a:r>
              <a:rPr lang="fr-FR" sz="2400" b="1" dirty="0" smtClean="0"/>
              <a:t>N3</a:t>
            </a:r>
            <a:r>
              <a:rPr lang="fr-FR" sz="2400" dirty="0" smtClean="0">
                <a:solidFill>
                  <a:schemeClr val="accent6"/>
                </a:solidFill>
              </a:rPr>
              <a:t>	</a:t>
            </a:r>
            <a:r>
              <a:rPr lang="fr-FR" sz="2400" dirty="0" smtClean="0"/>
              <a:t>ganglion </a:t>
            </a:r>
            <a:r>
              <a:rPr lang="fr-FR" sz="2400" b="1" dirty="0">
                <a:solidFill>
                  <a:schemeClr val="accent6"/>
                </a:solidFill>
              </a:rPr>
              <a:t>&gt; 6cm</a:t>
            </a:r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16096" y="-645"/>
            <a:ext cx="3875904" cy="4616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GRILLE DE LECTURE</a:t>
            </a:r>
            <a:endParaRPr lang="fr-FR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53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 </a:t>
            </a:r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p16 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négatif : N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351338"/>
          </a:xfrm>
        </p:spPr>
        <p:txBody>
          <a:bodyPr>
            <a:normAutofit/>
          </a:bodyPr>
          <a:lstStyle/>
          <a:p>
            <a:r>
              <a:rPr lang="fr-FR" sz="2400" b="1" dirty="0" err="1" smtClean="0"/>
              <a:t>Nx</a:t>
            </a:r>
            <a:endParaRPr lang="fr-FR" sz="2400" b="1" dirty="0" smtClean="0"/>
          </a:p>
          <a:p>
            <a:r>
              <a:rPr lang="fr-FR" sz="2400" b="1" dirty="0" smtClean="0"/>
              <a:t>N0</a:t>
            </a:r>
            <a:endParaRPr lang="fr-FR" sz="2400" b="1" dirty="0"/>
          </a:p>
          <a:p>
            <a:r>
              <a:rPr lang="fr-FR" sz="2400" b="1" dirty="0" smtClean="0"/>
              <a:t>N1	</a:t>
            </a:r>
            <a:r>
              <a:rPr lang="fr-FR" sz="2400" dirty="0" smtClean="0"/>
              <a:t>adénopathie </a:t>
            </a:r>
            <a:r>
              <a:rPr lang="fr-FR" sz="2400" dirty="0"/>
              <a:t>unique </a:t>
            </a:r>
            <a:r>
              <a:rPr lang="fr-FR" sz="2400" dirty="0" err="1" smtClean="0"/>
              <a:t>ipsilatérale</a:t>
            </a:r>
            <a:r>
              <a:rPr lang="fr-FR" sz="2400" dirty="0" smtClean="0"/>
              <a:t> </a:t>
            </a:r>
            <a:r>
              <a:rPr lang="fr-FR" sz="2400" b="1" dirty="0">
                <a:solidFill>
                  <a:schemeClr val="accent6"/>
                </a:solidFill>
              </a:rPr>
              <a:t>≤ 3 </a:t>
            </a:r>
            <a:r>
              <a:rPr lang="fr-FR" sz="2400" b="1" dirty="0" smtClean="0">
                <a:solidFill>
                  <a:schemeClr val="accent6"/>
                </a:solidFill>
              </a:rPr>
              <a:t>cm </a:t>
            </a:r>
            <a:r>
              <a:rPr lang="fr-FR" sz="2400" dirty="0"/>
              <a:t>sans </a:t>
            </a:r>
            <a:r>
              <a:rPr lang="fr-FR" sz="2400" dirty="0" smtClean="0"/>
              <a:t>RC</a:t>
            </a:r>
            <a:endParaRPr lang="fr-FR" sz="2400" b="1" dirty="0">
              <a:solidFill>
                <a:schemeClr val="accent6"/>
              </a:solidFill>
            </a:endParaRPr>
          </a:p>
          <a:p>
            <a:r>
              <a:rPr lang="fr-FR" sz="2400" b="1" dirty="0" smtClean="0"/>
              <a:t>N2a</a:t>
            </a:r>
            <a:r>
              <a:rPr lang="fr-FR" sz="2400" b="1" dirty="0">
                <a:solidFill>
                  <a:schemeClr val="accent6"/>
                </a:solidFill>
              </a:rPr>
              <a:t>	</a:t>
            </a:r>
            <a:r>
              <a:rPr lang="fr-FR" sz="2400" dirty="0" smtClean="0"/>
              <a:t>adénopathie </a:t>
            </a:r>
            <a:r>
              <a:rPr lang="fr-FR" sz="2400" dirty="0"/>
              <a:t>unique </a:t>
            </a:r>
            <a:r>
              <a:rPr lang="fr-FR" sz="2400" dirty="0" err="1" smtClean="0"/>
              <a:t>ipsilatérale</a:t>
            </a:r>
            <a:r>
              <a:rPr lang="fr-FR" sz="2400" dirty="0" smtClean="0"/>
              <a:t> </a:t>
            </a:r>
            <a:r>
              <a:rPr lang="fr-FR" sz="2400" b="1" dirty="0">
                <a:solidFill>
                  <a:schemeClr val="accent6"/>
                </a:solidFill>
              </a:rPr>
              <a:t>3-6 </a:t>
            </a:r>
            <a:r>
              <a:rPr lang="fr-FR" sz="2400" b="1" dirty="0" smtClean="0">
                <a:solidFill>
                  <a:schemeClr val="accent6"/>
                </a:solidFill>
              </a:rPr>
              <a:t>cm </a:t>
            </a:r>
            <a:r>
              <a:rPr lang="fr-FR" sz="2400" dirty="0"/>
              <a:t>sans </a:t>
            </a:r>
            <a:r>
              <a:rPr lang="fr-FR" sz="2400" dirty="0" smtClean="0"/>
              <a:t>RC</a:t>
            </a:r>
            <a:endParaRPr lang="fr-FR" sz="2400" b="1" dirty="0">
              <a:solidFill>
                <a:schemeClr val="accent6"/>
              </a:solidFill>
            </a:endParaRPr>
          </a:p>
          <a:p>
            <a:r>
              <a:rPr lang="fr-FR" sz="2400" b="1" dirty="0" smtClean="0"/>
              <a:t>N2b</a:t>
            </a:r>
            <a:r>
              <a:rPr lang="fr-FR" sz="2400" dirty="0"/>
              <a:t>	</a:t>
            </a:r>
            <a:r>
              <a:rPr lang="fr-FR" sz="2400" dirty="0" smtClean="0"/>
              <a:t>adénopathies </a:t>
            </a:r>
            <a:r>
              <a:rPr lang="fr-FR" sz="2400" b="1" dirty="0">
                <a:solidFill>
                  <a:schemeClr val="accent6"/>
                </a:solidFill>
              </a:rPr>
              <a:t>multiples</a:t>
            </a:r>
            <a:r>
              <a:rPr lang="fr-FR" sz="2400" dirty="0"/>
              <a:t> </a:t>
            </a:r>
            <a:r>
              <a:rPr lang="fr-FR" sz="2400" dirty="0" err="1" smtClean="0"/>
              <a:t>ipsilatérales</a:t>
            </a:r>
            <a:r>
              <a:rPr lang="fr-FR" sz="2400" dirty="0" smtClean="0"/>
              <a:t> </a:t>
            </a:r>
            <a:r>
              <a:rPr lang="fr-FR" sz="2400" dirty="0"/>
              <a:t>≤ </a:t>
            </a:r>
            <a:r>
              <a:rPr lang="fr-FR" sz="2400" dirty="0" smtClean="0"/>
              <a:t>6 cm sans RC</a:t>
            </a:r>
            <a:endParaRPr lang="fr-FR" sz="2400" dirty="0"/>
          </a:p>
          <a:p>
            <a:r>
              <a:rPr lang="fr-FR" sz="2400" b="1" dirty="0" smtClean="0"/>
              <a:t>N2c	</a:t>
            </a:r>
            <a:r>
              <a:rPr lang="fr-FR" sz="2400" dirty="0" smtClean="0"/>
              <a:t>adénopathie(s) </a:t>
            </a:r>
            <a:r>
              <a:rPr lang="fr-FR" sz="2400" b="1" dirty="0" smtClean="0">
                <a:solidFill>
                  <a:schemeClr val="accent6"/>
                </a:solidFill>
              </a:rPr>
              <a:t>controlatérales</a:t>
            </a:r>
            <a:r>
              <a:rPr lang="fr-FR" sz="2400" dirty="0" smtClean="0"/>
              <a:t> </a:t>
            </a:r>
            <a:r>
              <a:rPr lang="fr-FR" sz="2400" dirty="0"/>
              <a:t>ou </a:t>
            </a:r>
            <a:r>
              <a:rPr lang="fr-FR" sz="2400" b="1" dirty="0" smtClean="0">
                <a:solidFill>
                  <a:schemeClr val="accent6"/>
                </a:solidFill>
              </a:rPr>
              <a:t>bilatérales </a:t>
            </a:r>
            <a:r>
              <a:rPr lang="fr-FR" sz="2400" dirty="0"/>
              <a:t>≤ 6 cm </a:t>
            </a:r>
            <a:r>
              <a:rPr lang="fr-FR" sz="2400" dirty="0" smtClean="0"/>
              <a:t>sans RC</a:t>
            </a:r>
            <a:endParaRPr lang="fr-FR" sz="2400" b="1" dirty="0">
              <a:solidFill>
                <a:schemeClr val="accent6"/>
              </a:solidFill>
            </a:endParaRPr>
          </a:p>
          <a:p>
            <a:r>
              <a:rPr lang="fr-FR" sz="2400" b="1" dirty="0" smtClean="0"/>
              <a:t>N3a</a:t>
            </a:r>
            <a:r>
              <a:rPr lang="fr-FR" sz="2400" b="1" dirty="0" smtClean="0">
                <a:solidFill>
                  <a:schemeClr val="accent6"/>
                </a:solidFill>
              </a:rPr>
              <a:t>	</a:t>
            </a:r>
            <a:r>
              <a:rPr lang="fr-FR" sz="2400" dirty="0" smtClean="0"/>
              <a:t>adénopathie </a:t>
            </a:r>
            <a:r>
              <a:rPr lang="fr-FR" sz="2400" b="1" dirty="0">
                <a:solidFill>
                  <a:schemeClr val="accent6"/>
                </a:solidFill>
              </a:rPr>
              <a:t>&gt; 6 cm </a:t>
            </a:r>
            <a:r>
              <a:rPr lang="fr-FR" sz="2400" dirty="0" smtClean="0"/>
              <a:t>SANS </a:t>
            </a:r>
            <a:r>
              <a:rPr lang="fr-FR" sz="2400" dirty="0"/>
              <a:t>signe de rupture capsulaire</a:t>
            </a:r>
          </a:p>
          <a:p>
            <a:r>
              <a:rPr lang="fr-FR" sz="2400" b="1" dirty="0" smtClean="0"/>
              <a:t>N3b	</a:t>
            </a:r>
            <a:r>
              <a:rPr lang="fr-FR" sz="2400" b="1" dirty="0">
                <a:solidFill>
                  <a:schemeClr val="accent6"/>
                </a:solidFill>
              </a:rPr>
              <a:t>adénopathie</a:t>
            </a:r>
            <a:r>
              <a:rPr lang="fr-FR" sz="2400" b="1" dirty="0" smtClean="0">
                <a:solidFill>
                  <a:schemeClr val="accent6"/>
                </a:solidFill>
              </a:rPr>
              <a:t> </a:t>
            </a:r>
            <a:r>
              <a:rPr lang="fr-FR" sz="2400" b="1" dirty="0">
                <a:solidFill>
                  <a:schemeClr val="accent6"/>
                </a:solidFill>
              </a:rPr>
              <a:t>avec signe de rupture capsulaire </a:t>
            </a:r>
            <a:r>
              <a:rPr lang="fr-FR" sz="2400" dirty="0" smtClean="0"/>
              <a:t>quelque soit la taille</a:t>
            </a:r>
            <a:r>
              <a:rPr lang="fr-FR" sz="2400" dirty="0"/>
              <a:t>, </a:t>
            </a:r>
            <a:r>
              <a:rPr lang="fr-FR" sz="2400" dirty="0" smtClean="0"/>
              <a:t>le nombre </a:t>
            </a:r>
            <a:r>
              <a:rPr lang="fr-FR" sz="2400" dirty="0"/>
              <a:t>ou </a:t>
            </a:r>
            <a:r>
              <a:rPr lang="fr-FR" sz="2400" dirty="0" smtClean="0"/>
              <a:t>le côté</a:t>
            </a:r>
            <a:endParaRPr lang="fr-FR" sz="24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16096" y="-645"/>
            <a:ext cx="3875904" cy="4616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GRILLE DE LECTURE</a:t>
            </a:r>
            <a:endParaRPr lang="fr-FR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2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 : Statut p16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2">
              <a:spcBef>
                <a:spcPts val="1000"/>
              </a:spcBef>
            </a:pPr>
            <a:r>
              <a:rPr lang="fr-FR" sz="2800" dirty="0" smtClean="0"/>
              <a:t>Lésion</a:t>
            </a:r>
            <a:r>
              <a:rPr lang="fr-FR" sz="2800" b="1" dirty="0" smtClean="0"/>
              <a:t> </a:t>
            </a:r>
            <a:r>
              <a:rPr lang="fr-FR" sz="2800" b="1" dirty="0">
                <a:solidFill>
                  <a:schemeClr val="accent6"/>
                </a:solidFill>
              </a:rPr>
              <a:t>p16 - </a:t>
            </a:r>
            <a:r>
              <a:rPr lang="fr-FR" sz="2800" b="1" dirty="0" smtClean="0"/>
              <a:t>: </a:t>
            </a:r>
            <a:r>
              <a:rPr lang="fr-FR" sz="2800" dirty="0"/>
              <a:t>distinction T4a et T4b</a:t>
            </a:r>
            <a:r>
              <a:rPr lang="fr-FR" sz="2800" b="1" dirty="0"/>
              <a:t> </a:t>
            </a:r>
          </a:p>
          <a:p>
            <a:pPr marL="228600" lvl="2">
              <a:spcBef>
                <a:spcPts val="1000"/>
              </a:spcBef>
            </a:pPr>
            <a:r>
              <a:rPr lang="fr-FR" sz="2800" dirty="0" smtClean="0"/>
              <a:t>Lésion</a:t>
            </a:r>
            <a:r>
              <a:rPr lang="fr-FR" sz="2800" b="1" dirty="0" smtClean="0"/>
              <a:t> </a:t>
            </a:r>
            <a:r>
              <a:rPr lang="fr-FR" sz="2800" b="1" dirty="0">
                <a:solidFill>
                  <a:schemeClr val="accent6"/>
                </a:solidFill>
              </a:rPr>
              <a:t>p16+ </a:t>
            </a:r>
            <a:r>
              <a:rPr lang="fr-FR" sz="2800" b="1" dirty="0" smtClean="0"/>
              <a:t>: </a:t>
            </a:r>
            <a:r>
              <a:rPr lang="fr-FR" sz="2800" b="1" dirty="0">
                <a:solidFill>
                  <a:schemeClr val="accent6"/>
                </a:solidFill>
              </a:rPr>
              <a:t>pas de distinction </a:t>
            </a:r>
            <a:r>
              <a:rPr lang="fr-FR" sz="2800" dirty="0"/>
              <a:t>T</a:t>
            </a:r>
            <a:r>
              <a:rPr lang="fr-FR" sz="2800" dirty="0" smtClean="0"/>
              <a:t>4a et T4b = </a:t>
            </a:r>
            <a:r>
              <a:rPr lang="fr-FR" sz="2800" b="1" dirty="0">
                <a:solidFill>
                  <a:schemeClr val="accent6"/>
                </a:solidFill>
              </a:rPr>
              <a:t>T4</a:t>
            </a:r>
          </a:p>
          <a:p>
            <a:pPr marL="228600" lvl="2">
              <a:spcBef>
                <a:spcPts val="1000"/>
              </a:spcBef>
            </a:pPr>
            <a:r>
              <a:rPr lang="fr-FR" sz="2800" b="1" dirty="0">
                <a:solidFill>
                  <a:schemeClr val="accent6"/>
                </a:solidFill>
              </a:rPr>
              <a:t>Statut inconnu </a:t>
            </a:r>
            <a:r>
              <a:rPr lang="fr-FR" sz="2800" dirty="0" smtClean="0"/>
              <a:t>: proposer les </a:t>
            </a:r>
            <a:r>
              <a:rPr lang="fr-FR" sz="2800" b="1" dirty="0">
                <a:solidFill>
                  <a:schemeClr val="accent6"/>
                </a:solidFill>
              </a:rPr>
              <a:t>deux classifications</a:t>
            </a:r>
            <a:endParaRPr lang="fr-FR" sz="2400" b="1" dirty="0">
              <a:solidFill>
                <a:schemeClr val="accent6"/>
              </a:solidFill>
            </a:endParaRPr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351264" y="2012941"/>
            <a:ext cx="2292096" cy="923330"/>
          </a:xfrm>
          <a:prstGeom prst="rect">
            <a:avLst/>
          </a:prstGeom>
          <a:ln>
            <a:noFill/>
          </a:ln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TNM8</a:t>
            </a:r>
            <a:endParaRPr lang="fr-FR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E:\Clé USB 16\HEGP\Projet cours orobdl ORL Saint Malo\cc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00" y="4181854"/>
            <a:ext cx="11085060" cy="126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16096" y="-645"/>
            <a:ext cx="3875904" cy="4616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GRILLE DE LECTURE</a:t>
            </a:r>
            <a:endParaRPr lang="fr-FR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5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Cavité buccale : T</a:t>
            </a:r>
            <a:endParaRPr lang="fr-FR" sz="40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8024000" cy="435133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fr-FR" sz="2400" dirty="0" smtClean="0"/>
              <a:t>Plus grand diamètre de </a:t>
            </a:r>
            <a:r>
              <a:rPr lang="fr-FR" sz="2400" dirty="0"/>
              <a:t>la tumeur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400" b="1" dirty="0"/>
              <a:t>T1</a:t>
            </a:r>
            <a:r>
              <a:rPr lang="fr-FR" sz="2400" b="1" dirty="0" smtClean="0">
                <a:solidFill>
                  <a:schemeClr val="accent6"/>
                </a:solidFill>
              </a:rPr>
              <a:t> </a:t>
            </a:r>
            <a:r>
              <a:rPr lang="fr-FR" sz="2400" dirty="0" smtClean="0">
                <a:solidFill>
                  <a:schemeClr val="accent6"/>
                </a:solidFill>
              </a:rPr>
              <a:t>	</a:t>
            </a:r>
            <a:r>
              <a:rPr lang="fr-FR" sz="2400" b="1" dirty="0" smtClean="0">
                <a:solidFill>
                  <a:schemeClr val="accent6"/>
                </a:solidFill>
              </a:rPr>
              <a:t>≤ </a:t>
            </a:r>
            <a:r>
              <a:rPr lang="fr-FR" sz="2400" b="1" dirty="0">
                <a:solidFill>
                  <a:schemeClr val="accent6"/>
                </a:solidFill>
              </a:rPr>
              <a:t>2 </a:t>
            </a:r>
            <a:r>
              <a:rPr lang="fr-FR" sz="2400" b="1" dirty="0" smtClean="0">
                <a:solidFill>
                  <a:schemeClr val="accent6"/>
                </a:solidFill>
              </a:rPr>
              <a:t>cm </a:t>
            </a:r>
            <a:r>
              <a:rPr lang="fr-FR" sz="2400" b="1" dirty="0" smtClean="0">
                <a:solidFill>
                  <a:srgbClr val="92D050"/>
                </a:solidFill>
              </a:rPr>
              <a:t>et infiltration en profondeur ≤ 5 mm</a:t>
            </a:r>
            <a:endParaRPr lang="fr-FR" sz="2400" b="1" dirty="0">
              <a:solidFill>
                <a:srgbClr val="92D05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fr-FR" sz="2400" b="1" dirty="0"/>
              <a:t>T2</a:t>
            </a:r>
            <a:r>
              <a:rPr lang="fr-FR" sz="2400" dirty="0" smtClean="0">
                <a:solidFill>
                  <a:schemeClr val="accent6"/>
                </a:solidFill>
              </a:rPr>
              <a:t> 	</a:t>
            </a:r>
            <a:r>
              <a:rPr lang="fr-FR" sz="2400" b="1" dirty="0" smtClean="0">
                <a:solidFill>
                  <a:schemeClr val="accent6"/>
                </a:solidFill>
              </a:rPr>
              <a:t>≤ 2 cm </a:t>
            </a:r>
            <a:r>
              <a:rPr lang="fr-FR" sz="2400" b="1" dirty="0">
                <a:solidFill>
                  <a:srgbClr val="92D050"/>
                </a:solidFill>
              </a:rPr>
              <a:t>et infiltration en profondeur </a:t>
            </a:r>
            <a:r>
              <a:rPr lang="fr-FR" sz="2400" b="1" dirty="0" smtClean="0">
                <a:solidFill>
                  <a:srgbClr val="92D050"/>
                </a:solidFill>
              </a:rPr>
              <a:t>5 – 10 mm</a:t>
            </a:r>
          </a:p>
          <a:p>
            <a:pPr marL="457200" lvl="1" indent="0">
              <a:buNone/>
            </a:pPr>
            <a:r>
              <a:rPr lang="fr-FR" sz="1600" b="1" dirty="0">
                <a:solidFill>
                  <a:srgbClr val="92D050"/>
                </a:solidFill>
              </a:rPr>
              <a:t>	</a:t>
            </a:r>
            <a:r>
              <a:rPr lang="fr-FR" b="1" dirty="0">
                <a:solidFill>
                  <a:schemeClr val="accent6"/>
                </a:solidFill>
              </a:rPr>
              <a:t>ou 2 – 4 cm </a:t>
            </a:r>
            <a:r>
              <a:rPr lang="fr-FR" b="1" dirty="0">
                <a:solidFill>
                  <a:srgbClr val="92D050"/>
                </a:solidFill>
              </a:rPr>
              <a:t>et infiltration en profondeur ≤ 10 </a:t>
            </a:r>
            <a:r>
              <a:rPr lang="fr-FR" b="1" dirty="0" smtClean="0">
                <a:solidFill>
                  <a:srgbClr val="92D050"/>
                </a:solidFill>
              </a:rPr>
              <a:t>mm</a:t>
            </a:r>
            <a:endParaRPr lang="fr-FR" sz="1600" b="1" dirty="0" smtClean="0">
              <a:solidFill>
                <a:srgbClr val="92D05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fr-FR" sz="2400" b="1" dirty="0"/>
              <a:t>T3 </a:t>
            </a:r>
            <a:r>
              <a:rPr lang="fr-FR" sz="2400" dirty="0" smtClean="0">
                <a:solidFill>
                  <a:schemeClr val="accent6"/>
                </a:solidFill>
              </a:rPr>
              <a:t>	</a:t>
            </a:r>
            <a:r>
              <a:rPr lang="fr-FR" sz="2400" b="1" dirty="0" smtClean="0">
                <a:solidFill>
                  <a:schemeClr val="accent6"/>
                </a:solidFill>
              </a:rPr>
              <a:t>&gt; 4 cm </a:t>
            </a:r>
            <a:r>
              <a:rPr lang="fr-FR" sz="2400" b="1" u="sng" dirty="0" smtClean="0">
                <a:solidFill>
                  <a:srgbClr val="92D050"/>
                </a:solidFill>
              </a:rPr>
              <a:t>ou</a:t>
            </a:r>
            <a:r>
              <a:rPr lang="fr-FR" sz="2400" b="1" dirty="0" smtClean="0">
                <a:solidFill>
                  <a:srgbClr val="92D050"/>
                </a:solidFill>
              </a:rPr>
              <a:t> </a:t>
            </a:r>
            <a:r>
              <a:rPr lang="fr-FR" sz="2400" b="1" dirty="0">
                <a:solidFill>
                  <a:srgbClr val="92D050"/>
                </a:solidFill>
              </a:rPr>
              <a:t>infiltration en profondeur </a:t>
            </a:r>
            <a:r>
              <a:rPr lang="fr-FR" sz="2400" b="1" dirty="0" smtClean="0">
                <a:solidFill>
                  <a:srgbClr val="92D050"/>
                </a:solidFill>
              </a:rPr>
              <a:t>&gt; 10 mm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400" b="1" dirty="0"/>
              <a:t>T4a</a:t>
            </a:r>
            <a:r>
              <a:rPr lang="fr-FR" sz="2400" b="1" dirty="0" smtClean="0">
                <a:solidFill>
                  <a:srgbClr val="92D050"/>
                </a:solidFill>
              </a:rPr>
              <a:t>	Tumeur envahissant la corticale osseuse de la mandibule ou du sinus maxillaire ou la peau du visage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400" b="1" dirty="0"/>
              <a:t>T4b</a:t>
            </a:r>
            <a:r>
              <a:rPr lang="fr-FR" sz="2400" b="1" dirty="0" smtClean="0">
                <a:solidFill>
                  <a:srgbClr val="92D050"/>
                </a:solidFill>
              </a:rPr>
              <a:t>	Tumeur envahissant l’espace masticateur, les apophyses ptérygoïdes, la base du crâne ou englobant l’artère carotide interne</a:t>
            </a:r>
            <a:endParaRPr lang="fr-FR" sz="2400" b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fr-FR" sz="2400" b="1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316096" y="-645"/>
            <a:ext cx="3875904" cy="4616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GRILLE DE LECTURE</a:t>
            </a:r>
            <a:endParaRPr lang="fr-FR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1" b="44869"/>
          <a:stretch/>
        </p:blipFill>
        <p:spPr>
          <a:xfrm>
            <a:off x="8868123" y="739740"/>
            <a:ext cx="3039867" cy="27021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15" b="33034"/>
          <a:stretch/>
        </p:blipFill>
        <p:spPr>
          <a:xfrm>
            <a:off x="8868122" y="3640618"/>
            <a:ext cx="3039867" cy="267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4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Cavité buccale : </a:t>
            </a:r>
            <a:r>
              <a:rPr lang="fr-FR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983100" cy="4351338"/>
          </a:xfrm>
        </p:spPr>
        <p:txBody>
          <a:bodyPr>
            <a:normAutofit/>
          </a:bodyPr>
          <a:lstStyle/>
          <a:p>
            <a:r>
              <a:rPr lang="fr-FR" sz="2400" b="1" dirty="0" err="1" smtClean="0"/>
              <a:t>Nx</a:t>
            </a:r>
            <a:endParaRPr lang="fr-FR" sz="2400" b="1" dirty="0" smtClean="0"/>
          </a:p>
          <a:p>
            <a:r>
              <a:rPr lang="fr-FR" sz="2400" b="1" dirty="0" smtClean="0"/>
              <a:t>N0</a:t>
            </a:r>
            <a:endParaRPr lang="fr-FR" sz="2400" b="1" dirty="0"/>
          </a:p>
          <a:p>
            <a:r>
              <a:rPr lang="fr-FR" sz="2400" b="1" dirty="0" smtClean="0"/>
              <a:t>N1	</a:t>
            </a:r>
            <a:r>
              <a:rPr lang="fr-FR" sz="2400" dirty="0" smtClean="0"/>
              <a:t>adénopathie </a:t>
            </a:r>
            <a:r>
              <a:rPr lang="fr-FR" sz="2400" dirty="0"/>
              <a:t>unique </a:t>
            </a:r>
            <a:r>
              <a:rPr lang="fr-FR" sz="2400" dirty="0" err="1" smtClean="0"/>
              <a:t>ipsilatérale</a:t>
            </a:r>
            <a:r>
              <a:rPr lang="fr-FR" sz="2400" dirty="0" smtClean="0"/>
              <a:t> </a:t>
            </a:r>
            <a:r>
              <a:rPr lang="fr-FR" sz="2400" b="1" dirty="0">
                <a:solidFill>
                  <a:schemeClr val="accent6"/>
                </a:solidFill>
              </a:rPr>
              <a:t>≤ 3 </a:t>
            </a:r>
            <a:r>
              <a:rPr lang="fr-FR" sz="2400" b="1" dirty="0" smtClean="0">
                <a:solidFill>
                  <a:schemeClr val="accent6"/>
                </a:solidFill>
              </a:rPr>
              <a:t>cm </a:t>
            </a:r>
            <a:r>
              <a:rPr lang="fr-FR" sz="2400" dirty="0"/>
              <a:t>sans RC</a:t>
            </a:r>
          </a:p>
          <a:p>
            <a:r>
              <a:rPr lang="fr-FR" sz="2400" b="1" dirty="0" smtClean="0"/>
              <a:t>N2a</a:t>
            </a:r>
            <a:r>
              <a:rPr lang="fr-FR" sz="2400" b="1" dirty="0">
                <a:solidFill>
                  <a:schemeClr val="accent6"/>
                </a:solidFill>
              </a:rPr>
              <a:t>	</a:t>
            </a:r>
            <a:r>
              <a:rPr lang="fr-FR" sz="2400" dirty="0" smtClean="0"/>
              <a:t>adénopathie </a:t>
            </a:r>
            <a:r>
              <a:rPr lang="fr-FR" sz="2400" dirty="0"/>
              <a:t>unique </a:t>
            </a:r>
            <a:r>
              <a:rPr lang="fr-FR" sz="2400" dirty="0" err="1" smtClean="0"/>
              <a:t>ipsilatérale</a:t>
            </a:r>
            <a:r>
              <a:rPr lang="fr-FR" sz="2400" dirty="0" smtClean="0"/>
              <a:t> </a:t>
            </a:r>
            <a:r>
              <a:rPr lang="fr-FR" sz="2400" b="1" dirty="0">
                <a:solidFill>
                  <a:schemeClr val="accent6"/>
                </a:solidFill>
              </a:rPr>
              <a:t>3-6 </a:t>
            </a:r>
            <a:r>
              <a:rPr lang="fr-FR" sz="2400" b="1" dirty="0" smtClean="0">
                <a:solidFill>
                  <a:schemeClr val="accent6"/>
                </a:solidFill>
              </a:rPr>
              <a:t>cm </a:t>
            </a:r>
            <a:r>
              <a:rPr lang="fr-FR" sz="2400" dirty="0"/>
              <a:t>sans </a:t>
            </a:r>
            <a:r>
              <a:rPr lang="fr-FR" sz="2400" dirty="0" smtClean="0"/>
              <a:t>RC</a:t>
            </a:r>
            <a:endParaRPr lang="fr-FR" sz="2400" b="1" dirty="0">
              <a:solidFill>
                <a:schemeClr val="accent6"/>
              </a:solidFill>
            </a:endParaRPr>
          </a:p>
          <a:p>
            <a:r>
              <a:rPr lang="fr-FR" sz="2400" b="1" dirty="0" smtClean="0"/>
              <a:t>N2b</a:t>
            </a:r>
            <a:r>
              <a:rPr lang="fr-FR" sz="2400" dirty="0"/>
              <a:t>	</a:t>
            </a:r>
            <a:r>
              <a:rPr lang="fr-FR" sz="2400" dirty="0" smtClean="0"/>
              <a:t>adénopathies </a:t>
            </a:r>
            <a:r>
              <a:rPr lang="fr-FR" sz="2400" b="1" dirty="0">
                <a:solidFill>
                  <a:schemeClr val="accent6"/>
                </a:solidFill>
              </a:rPr>
              <a:t>multiples</a:t>
            </a:r>
            <a:r>
              <a:rPr lang="fr-FR" sz="2400" dirty="0"/>
              <a:t> </a:t>
            </a:r>
            <a:r>
              <a:rPr lang="fr-FR" sz="2400" dirty="0" err="1" smtClean="0"/>
              <a:t>ipsilatérales</a:t>
            </a:r>
            <a:r>
              <a:rPr lang="fr-FR" sz="2400" dirty="0" smtClean="0"/>
              <a:t> </a:t>
            </a:r>
            <a:r>
              <a:rPr lang="fr-FR" sz="2400" dirty="0"/>
              <a:t>≤ </a:t>
            </a:r>
            <a:r>
              <a:rPr lang="fr-FR" sz="2400" dirty="0" smtClean="0"/>
              <a:t>6 </a:t>
            </a:r>
            <a:r>
              <a:rPr lang="fr-FR" sz="2400" dirty="0"/>
              <a:t>cm sans </a:t>
            </a:r>
            <a:r>
              <a:rPr lang="fr-FR" sz="2400" dirty="0" smtClean="0"/>
              <a:t>RC</a:t>
            </a:r>
            <a:endParaRPr lang="fr-FR" sz="2400" dirty="0"/>
          </a:p>
          <a:p>
            <a:r>
              <a:rPr lang="fr-FR" sz="2400" b="1" dirty="0" smtClean="0"/>
              <a:t>N2c	</a:t>
            </a:r>
            <a:r>
              <a:rPr lang="fr-FR" sz="2400" dirty="0"/>
              <a:t> adénopathie </a:t>
            </a:r>
            <a:r>
              <a:rPr lang="fr-FR" sz="2400" b="1" dirty="0" smtClean="0">
                <a:solidFill>
                  <a:schemeClr val="accent6"/>
                </a:solidFill>
              </a:rPr>
              <a:t>controlatérales</a:t>
            </a:r>
            <a:r>
              <a:rPr lang="fr-FR" sz="2400" dirty="0" smtClean="0"/>
              <a:t> </a:t>
            </a:r>
            <a:r>
              <a:rPr lang="fr-FR" sz="2400" dirty="0"/>
              <a:t>ou </a:t>
            </a:r>
            <a:r>
              <a:rPr lang="fr-FR" sz="2400" b="1" dirty="0" smtClean="0">
                <a:solidFill>
                  <a:schemeClr val="accent6"/>
                </a:solidFill>
              </a:rPr>
              <a:t>bilatérales </a:t>
            </a:r>
            <a:r>
              <a:rPr lang="fr-FR" sz="2400" dirty="0"/>
              <a:t>≤ 6 cm </a:t>
            </a:r>
            <a:r>
              <a:rPr lang="fr-FR" sz="2400" dirty="0" smtClean="0"/>
              <a:t>sans RC</a:t>
            </a:r>
            <a:endParaRPr lang="fr-FR" sz="2400" b="1" dirty="0">
              <a:solidFill>
                <a:schemeClr val="accent6"/>
              </a:solidFill>
            </a:endParaRPr>
          </a:p>
          <a:p>
            <a:r>
              <a:rPr lang="fr-FR" sz="2400" b="1" dirty="0" smtClean="0"/>
              <a:t>N3a</a:t>
            </a:r>
            <a:r>
              <a:rPr lang="fr-FR" sz="2400" b="1" dirty="0" smtClean="0">
                <a:solidFill>
                  <a:schemeClr val="accent6"/>
                </a:solidFill>
              </a:rPr>
              <a:t>	</a:t>
            </a:r>
            <a:r>
              <a:rPr lang="fr-FR" sz="2400" dirty="0"/>
              <a:t> adénopathie </a:t>
            </a:r>
            <a:r>
              <a:rPr lang="fr-FR" sz="2400" b="1" dirty="0">
                <a:solidFill>
                  <a:schemeClr val="accent6"/>
                </a:solidFill>
              </a:rPr>
              <a:t>&gt; 6 cm </a:t>
            </a:r>
            <a:r>
              <a:rPr lang="fr-FR" sz="2400" dirty="0" smtClean="0"/>
              <a:t>SANS </a:t>
            </a:r>
            <a:r>
              <a:rPr lang="fr-FR" sz="2400" dirty="0"/>
              <a:t>signe de rupture capsulaire</a:t>
            </a:r>
          </a:p>
          <a:p>
            <a:r>
              <a:rPr lang="fr-FR" sz="2400" b="1" dirty="0" smtClean="0"/>
              <a:t>N3b	</a:t>
            </a:r>
            <a:r>
              <a:rPr lang="fr-FR" sz="2400" dirty="0"/>
              <a:t> </a:t>
            </a:r>
            <a:r>
              <a:rPr lang="fr-FR" sz="2400" b="1" dirty="0">
                <a:solidFill>
                  <a:schemeClr val="accent6"/>
                </a:solidFill>
              </a:rPr>
              <a:t>adénopathie avec signe de rupture capsulaire </a:t>
            </a:r>
            <a:r>
              <a:rPr lang="fr-FR" sz="2400" dirty="0" smtClean="0"/>
              <a:t>quelque soit la taille</a:t>
            </a:r>
            <a:r>
              <a:rPr lang="fr-FR" sz="2400" dirty="0"/>
              <a:t>, </a:t>
            </a:r>
            <a:r>
              <a:rPr lang="fr-FR" sz="2400" dirty="0" smtClean="0"/>
              <a:t>le nombre </a:t>
            </a:r>
            <a:r>
              <a:rPr lang="fr-FR" sz="2400" dirty="0"/>
              <a:t>ou </a:t>
            </a:r>
            <a:r>
              <a:rPr lang="fr-FR" sz="2400" dirty="0" smtClean="0"/>
              <a:t>le côté</a:t>
            </a:r>
            <a:endParaRPr lang="fr-FR" sz="24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16096" y="-645"/>
            <a:ext cx="3875904" cy="4616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GRILLE DE LECTURE</a:t>
            </a:r>
            <a:endParaRPr lang="fr-FR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6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Le ganglion en rupture capsulaire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57325"/>
            <a:ext cx="11099800" cy="157248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fr-FR" sz="2400" dirty="0" smtClean="0"/>
              <a:t>Tumeur </a:t>
            </a:r>
            <a:r>
              <a:rPr lang="fr-FR" sz="2400" dirty="0" err="1" smtClean="0"/>
              <a:t>oropharyngée</a:t>
            </a:r>
            <a:r>
              <a:rPr lang="fr-FR" sz="2400" dirty="0" smtClean="0"/>
              <a:t> + 2 </a:t>
            </a:r>
            <a:r>
              <a:rPr lang="fr-FR" sz="2400" dirty="0"/>
              <a:t>ganglions de 15 mm (1 en </a:t>
            </a:r>
            <a:r>
              <a:rPr lang="fr-FR" sz="2400" b="1" dirty="0">
                <a:solidFill>
                  <a:schemeClr val="accent6"/>
                </a:solidFill>
              </a:rPr>
              <a:t>rupture capsulaire</a:t>
            </a:r>
            <a:r>
              <a:rPr lang="fr-FR" sz="2400" dirty="0"/>
              <a:t>) </a:t>
            </a:r>
            <a:r>
              <a:rPr lang="fr-FR" sz="2400" dirty="0" err="1" smtClean="0"/>
              <a:t>ipsilatéraux</a:t>
            </a: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16096" y="0"/>
            <a:ext cx="3875904" cy="4616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POINTS DELICATS</a:t>
            </a:r>
            <a:endParaRPr lang="fr-FR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4" t="11920" r="30262" b="33167"/>
          <a:stretch/>
        </p:blipFill>
        <p:spPr>
          <a:xfrm>
            <a:off x="938574" y="2055813"/>
            <a:ext cx="4842456" cy="415899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6030096" y="3029808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fr-FR" sz="2400" b="1" dirty="0">
                <a:solidFill>
                  <a:schemeClr val="accent6"/>
                </a:solidFill>
              </a:rPr>
              <a:t>P16+ : N1</a:t>
            </a:r>
            <a:r>
              <a:rPr lang="fr-FR" sz="2400" dirty="0">
                <a:solidFill>
                  <a:schemeClr val="accent6"/>
                </a:solidFill>
              </a:rPr>
              <a:t> </a:t>
            </a:r>
            <a:r>
              <a:rPr lang="fr-FR" sz="2400" dirty="0"/>
              <a:t>(stade localisé</a:t>
            </a:r>
            <a:r>
              <a:rPr lang="fr-FR" sz="2400" dirty="0" smtClean="0"/>
              <a:t>)</a:t>
            </a:r>
          </a:p>
          <a:p>
            <a:pPr lvl="2"/>
            <a:endParaRPr lang="fr-FR" sz="2400" dirty="0"/>
          </a:p>
          <a:p>
            <a:pPr lvl="2"/>
            <a:endParaRPr lang="fr-FR" sz="2400" dirty="0" smtClean="0"/>
          </a:p>
          <a:p>
            <a:pPr lvl="2"/>
            <a:endParaRPr lang="fr-FR" sz="2400" dirty="0"/>
          </a:p>
          <a:p>
            <a:pPr lvl="2"/>
            <a:r>
              <a:rPr lang="fr-FR" sz="2400" b="1" dirty="0">
                <a:solidFill>
                  <a:schemeClr val="accent6"/>
                </a:solidFill>
              </a:rPr>
              <a:t>P16- : N3b </a:t>
            </a:r>
            <a:r>
              <a:rPr lang="fr-FR" sz="2400" dirty="0"/>
              <a:t>(stade avancé)</a:t>
            </a:r>
          </a:p>
        </p:txBody>
      </p:sp>
    </p:spTree>
    <p:extLst>
      <p:ext uri="{BB962C8B-B14F-4D97-AF65-F5344CB8AC3E}">
        <p14:creationId xmlns:p14="http://schemas.microsoft.com/office/powerpoint/2010/main" val="2002365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L’extension </a:t>
            </a:r>
            <a:r>
              <a:rPr lang="fr-FR" sz="4000" dirty="0" err="1" smtClean="0"/>
              <a:t>périnerveuse</a:t>
            </a:r>
            <a:endParaRPr lang="fr-FR" sz="4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16096" y="0"/>
            <a:ext cx="3875904" cy="4616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POINTS DELICATS</a:t>
            </a:r>
            <a:endParaRPr lang="fr-FR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85099" y="1063284"/>
            <a:ext cx="4064000" cy="2139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2" defTabSz="914400">
              <a:lnSpc>
                <a:spcPct val="90000"/>
              </a:lnSpc>
              <a:spcBef>
                <a:spcPts val="1000"/>
              </a:spcBef>
            </a:pPr>
            <a:r>
              <a:rPr lang="fr-FR" sz="2400" dirty="0" smtClean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Carcinome épidermoïde</a:t>
            </a:r>
          </a:p>
          <a:p>
            <a:pPr marL="0" lvl="2" defTabSz="914400">
              <a:lnSpc>
                <a:spcPct val="90000"/>
              </a:lnSpc>
              <a:spcBef>
                <a:spcPts val="1000"/>
              </a:spcBef>
            </a:pPr>
            <a:r>
              <a:rPr lang="fr-FR" sz="2400" dirty="0" smtClean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Carcinome </a:t>
            </a:r>
            <a:r>
              <a:rPr lang="fr-FR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des glandes </a:t>
            </a:r>
            <a:r>
              <a:rPr lang="fr-FR" sz="2400" dirty="0" smtClean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salivaires </a:t>
            </a:r>
            <a:r>
              <a:rPr lang="fr-FR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accessoires</a:t>
            </a:r>
          </a:p>
          <a:p>
            <a:pPr marL="685800" lvl="4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4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Adénoïde kystique</a:t>
            </a:r>
          </a:p>
          <a:p>
            <a:pPr marL="685800" lvl="4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sz="2400" dirty="0" smtClean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Muco-épidermoïde</a:t>
            </a:r>
            <a:endParaRPr lang="fr-FR" sz="24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954900" y="1704976"/>
            <a:ext cx="5025216" cy="4351338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Asymptomatique +++</a:t>
            </a:r>
          </a:p>
          <a:p>
            <a:r>
              <a:rPr lang="fr-FR" sz="2400" dirty="0" smtClean="0"/>
              <a:t>Symptômes liés au nerf envahi</a:t>
            </a:r>
          </a:p>
          <a:p>
            <a:pPr lvl="1"/>
            <a:r>
              <a:rPr lang="fr-FR" dirty="0" smtClean="0">
                <a:solidFill>
                  <a:srgbClr val="FFC000"/>
                </a:solidFill>
              </a:rPr>
              <a:t>Douleurs</a:t>
            </a:r>
          </a:p>
          <a:p>
            <a:pPr lvl="1"/>
            <a:r>
              <a:rPr lang="fr-FR" dirty="0" smtClean="0">
                <a:solidFill>
                  <a:srgbClr val="FFC000"/>
                </a:solidFill>
              </a:rPr>
              <a:t>Paresthésies</a:t>
            </a:r>
          </a:p>
          <a:p>
            <a:pPr lvl="1"/>
            <a:r>
              <a:rPr lang="fr-FR" dirty="0" smtClean="0">
                <a:solidFill>
                  <a:srgbClr val="FFC000"/>
                </a:solidFill>
              </a:rPr>
              <a:t>Faiblesse</a:t>
            </a:r>
          </a:p>
          <a:p>
            <a:pPr lvl="1"/>
            <a:endParaRPr lang="fr-FR" dirty="0"/>
          </a:p>
        </p:txBody>
      </p:sp>
      <p:graphicFrame>
        <p:nvGraphicFramePr>
          <p:cNvPr id="12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24214"/>
              </p:ext>
            </p:extLst>
          </p:nvPr>
        </p:nvGraphicFramePr>
        <p:xfrm>
          <a:off x="2346725" y="2506662"/>
          <a:ext cx="50339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8422935" y="3792686"/>
            <a:ext cx="2788327" cy="4616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</a:rPr>
              <a:t>Retard </a:t>
            </a:r>
            <a:r>
              <a:rPr lang="fr-FR" sz="2400" dirty="0" smtClean="0">
                <a:solidFill>
                  <a:srgbClr val="002060"/>
                </a:solidFill>
              </a:rPr>
              <a:t>au diagnostic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24800" y="4739184"/>
            <a:ext cx="3784600" cy="12003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b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3D T1 après injection avec saturation de la graisse </a:t>
            </a:r>
          </a:p>
          <a:p>
            <a:pPr lvl="2"/>
            <a:r>
              <a:rPr lang="fr-FR" sz="2400" i="1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isotropique</a:t>
            </a:r>
            <a:r>
              <a:rPr lang="fr-FR" sz="2400" i="1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588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La dénervation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0000" y="1668788"/>
            <a:ext cx="10544778" cy="818721"/>
          </a:xfrm>
        </p:spPr>
        <p:txBody>
          <a:bodyPr numCol="2">
            <a:normAutofit lnSpcReduction="10000"/>
          </a:bodyPr>
          <a:lstStyle/>
          <a:p>
            <a:r>
              <a:rPr lang="fr-FR" sz="2400" dirty="0" smtClean="0"/>
              <a:t>Tumoral ou post-thérapeutique</a:t>
            </a:r>
          </a:p>
          <a:p>
            <a:r>
              <a:rPr lang="fr-FR" sz="2400" dirty="0" smtClean="0"/>
              <a:t>Atteinte du </a:t>
            </a:r>
            <a:r>
              <a:rPr lang="fr-FR" sz="2400" dirty="0" smtClean="0">
                <a:solidFill>
                  <a:srgbClr val="FFC000"/>
                </a:solidFill>
              </a:rPr>
              <a:t>XII</a:t>
            </a:r>
          </a:p>
          <a:p>
            <a:r>
              <a:rPr lang="fr-FR" sz="2400" dirty="0" smtClean="0"/>
              <a:t>Phases </a:t>
            </a:r>
            <a:r>
              <a:rPr lang="fr-FR" sz="2400" dirty="0" smtClean="0">
                <a:solidFill>
                  <a:srgbClr val="FFC000"/>
                </a:solidFill>
              </a:rPr>
              <a:t>œdémateuse, graisseuse puis atrophique</a:t>
            </a:r>
            <a:endParaRPr lang="fr-FR" sz="2400" dirty="0">
              <a:solidFill>
                <a:srgbClr val="FFC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16096" y="0"/>
            <a:ext cx="3875904" cy="4616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2">
                    <a:lumMod val="50000"/>
                  </a:schemeClr>
                </a:solidFill>
              </a:rPr>
              <a:t>POINTS DELICATS</a:t>
            </a:r>
            <a:endParaRPr lang="fr-FR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89" y="2692729"/>
            <a:ext cx="3536000" cy="354571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65"/>
          <a:stretch/>
        </p:blipFill>
        <p:spPr>
          <a:xfrm>
            <a:off x="2400762" y="2692729"/>
            <a:ext cx="3695238" cy="354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62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Objectifs</a:t>
            </a:r>
            <a:endParaRPr lang="fr-F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fr-FR" sz="2400" dirty="0"/>
              <a:t>Connaître les </a:t>
            </a:r>
            <a:r>
              <a:rPr lang="fr-FR" sz="2400" b="1" dirty="0">
                <a:solidFill>
                  <a:schemeClr val="accent6"/>
                </a:solidFill>
              </a:rPr>
              <a:t>modalités techniques </a:t>
            </a:r>
            <a:r>
              <a:rPr lang="fr-FR" sz="2400" dirty="0"/>
              <a:t>de réalisation </a:t>
            </a:r>
            <a:r>
              <a:rPr lang="fr-FR" sz="2400" dirty="0" smtClean="0"/>
              <a:t>d'une </a:t>
            </a:r>
            <a:r>
              <a:rPr lang="fr-FR" sz="2400" dirty="0"/>
              <a:t>IRM pour </a:t>
            </a:r>
            <a:r>
              <a:rPr lang="fr-FR" sz="2400" dirty="0" smtClean="0"/>
              <a:t>le bilan </a:t>
            </a:r>
            <a:r>
              <a:rPr lang="fr-FR" sz="2400" dirty="0"/>
              <a:t>initial </a:t>
            </a:r>
            <a:r>
              <a:rPr lang="fr-FR" sz="2400" dirty="0" smtClean="0"/>
              <a:t>d'une </a:t>
            </a:r>
            <a:r>
              <a:rPr lang="fr-FR" sz="2400" dirty="0"/>
              <a:t>tumeur de </a:t>
            </a:r>
            <a:r>
              <a:rPr lang="fr-FR" sz="2400" dirty="0" smtClean="0"/>
              <a:t>la cavité buccale et de l'oropharynx</a:t>
            </a:r>
          </a:p>
          <a:p>
            <a:pPr marL="514350" lvl="0" indent="-514350">
              <a:buFont typeface="+mj-lt"/>
              <a:buAutoNum type="arabicPeriod"/>
            </a:pPr>
            <a:endParaRPr lang="fr-FR" sz="2400" dirty="0"/>
          </a:p>
          <a:p>
            <a:pPr marL="514350" lvl="0" indent="-514350">
              <a:buFont typeface="+mj-lt"/>
              <a:buAutoNum type="arabicPeriod"/>
            </a:pPr>
            <a:r>
              <a:rPr lang="fr-FR" sz="2400" dirty="0"/>
              <a:t>Connaître </a:t>
            </a:r>
            <a:r>
              <a:rPr lang="fr-FR" sz="2400" dirty="0" smtClean="0"/>
              <a:t>les </a:t>
            </a:r>
            <a:r>
              <a:rPr lang="fr-FR" sz="2400" b="1" dirty="0">
                <a:solidFill>
                  <a:schemeClr val="accent6"/>
                </a:solidFill>
              </a:rPr>
              <a:t>points-clés du compte-rendu </a:t>
            </a:r>
            <a:r>
              <a:rPr lang="fr-FR" sz="2400" dirty="0"/>
              <a:t>et </a:t>
            </a:r>
            <a:r>
              <a:rPr lang="fr-FR" sz="2400" dirty="0" smtClean="0"/>
              <a:t>savoir décrire </a:t>
            </a:r>
            <a:r>
              <a:rPr lang="fr-FR" sz="2400" dirty="0"/>
              <a:t>les différentes extensions anatomiques qui modifient la prise en charge </a:t>
            </a:r>
            <a:r>
              <a:rPr lang="fr-FR" sz="2400" dirty="0" smtClean="0"/>
              <a:t>thérapeutique et classer </a:t>
            </a:r>
            <a:r>
              <a:rPr lang="fr-FR" sz="2400" dirty="0"/>
              <a:t>la tumeur selon la dernière révision de la classification TNM (</a:t>
            </a:r>
            <a:r>
              <a:rPr lang="fr-FR" sz="2400" b="1" dirty="0">
                <a:solidFill>
                  <a:schemeClr val="accent6"/>
                </a:solidFill>
              </a:rPr>
              <a:t>TNM8</a:t>
            </a:r>
            <a:r>
              <a:rPr lang="fr-FR" sz="2400" dirty="0" smtClean="0"/>
              <a:t>)</a:t>
            </a:r>
          </a:p>
          <a:p>
            <a:pPr marL="514350" lvl="0" indent="-514350">
              <a:buFont typeface="+mj-lt"/>
              <a:buAutoNum type="arabicPeriod"/>
            </a:pPr>
            <a:endParaRPr lang="fr-FR" sz="2400" dirty="0"/>
          </a:p>
          <a:p>
            <a:pPr marL="514350" indent="-514350">
              <a:buFont typeface="+mj-lt"/>
              <a:buAutoNum type="arabicPeriod"/>
            </a:pPr>
            <a:r>
              <a:rPr lang="fr-FR" sz="2400" dirty="0"/>
              <a:t>Connaître les </a:t>
            </a:r>
            <a:r>
              <a:rPr lang="fr-FR" sz="2400" b="1" dirty="0">
                <a:solidFill>
                  <a:schemeClr val="accent6"/>
                </a:solidFill>
              </a:rPr>
              <a:t>particularités et points délicats d'interprétation </a:t>
            </a:r>
            <a:r>
              <a:rPr lang="fr-FR" sz="2400" dirty="0"/>
              <a:t>d'une IRM </a:t>
            </a:r>
            <a:r>
              <a:rPr lang="fr-FR" sz="2400" dirty="0" smtClean="0"/>
              <a:t>au cours du bilan d'une </a:t>
            </a:r>
            <a:r>
              <a:rPr lang="fr-FR" sz="2400" dirty="0"/>
              <a:t>tumeur </a:t>
            </a:r>
            <a:r>
              <a:rPr lang="fr-FR" sz="2400" dirty="0" smtClean="0"/>
              <a:t>de la cavité buccale et de l'oropharynx</a:t>
            </a:r>
            <a:endParaRPr lang="fr-FR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66616" cy="365125"/>
          </a:xfrm>
        </p:spPr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05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/>
              <a:t>Les localisations </a:t>
            </a:r>
            <a:r>
              <a:rPr lang="fr-FR" sz="4000" dirty="0"/>
              <a:t>synchrones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16096" y="0"/>
            <a:ext cx="3875904" cy="4616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>
                <a:solidFill>
                  <a:schemeClr val="bg2">
                    <a:lumMod val="50000"/>
                  </a:schemeClr>
                </a:solidFill>
              </a:rPr>
              <a:t>POINTS DELICATS</a:t>
            </a:r>
            <a:endParaRPr lang="fr-FR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2" t="27605" r="22312" b="28437"/>
          <a:stretch/>
        </p:blipFill>
        <p:spPr>
          <a:xfrm>
            <a:off x="593123" y="1594022"/>
            <a:ext cx="3297195" cy="259491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9" t="23243" r="20150" b="34577"/>
          <a:stretch/>
        </p:blipFill>
        <p:spPr>
          <a:xfrm>
            <a:off x="593122" y="4312447"/>
            <a:ext cx="3297195" cy="233895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8" t="21621" r="28799" b="21621"/>
          <a:stretch/>
        </p:blipFill>
        <p:spPr>
          <a:xfrm>
            <a:off x="4320745" y="1594022"/>
            <a:ext cx="3476368" cy="469981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6" t="18919" r="27538" b="27207"/>
          <a:stretch/>
        </p:blipFill>
        <p:spPr>
          <a:xfrm>
            <a:off x="7993790" y="1594021"/>
            <a:ext cx="4029333" cy="470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23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Messages à </a:t>
            </a:r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retenir</a:t>
            </a:r>
            <a:endParaRPr lang="fr-F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0000" y="1825625"/>
            <a:ext cx="9998574" cy="4351338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fr-FR" sz="2400" kern="0" dirty="0">
                <a:solidFill>
                  <a:schemeClr val="tx1">
                    <a:lumMod val="95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Clinique et IRM </a:t>
            </a:r>
            <a:r>
              <a:rPr lang="fr-FR" sz="2400" kern="0" dirty="0">
                <a:ea typeface="ＭＳ Ｐゴシック" pitchFamily="-84" charset="-128"/>
                <a:cs typeface="ＭＳ Ｐゴシック" pitchFamily="-84" charset="-128"/>
              </a:rPr>
              <a:t>apportent des </a:t>
            </a:r>
            <a:r>
              <a:rPr lang="fr-FR" sz="2400" kern="0" dirty="0">
                <a:solidFill>
                  <a:srgbClr val="FFC000"/>
                </a:solidFill>
                <a:ea typeface="ＭＳ Ｐゴシック" pitchFamily="-84" charset="-128"/>
                <a:cs typeface="ＭＳ Ｐゴシック" pitchFamily="-84" charset="-128"/>
              </a:rPr>
              <a:t>renseignements </a:t>
            </a:r>
            <a:r>
              <a:rPr lang="fr-FR" sz="2400" kern="0" dirty="0" smtClean="0">
                <a:solidFill>
                  <a:srgbClr val="FFC000"/>
                </a:solidFill>
                <a:ea typeface="ＭＳ Ｐゴシック" pitchFamily="-84" charset="-128"/>
                <a:cs typeface="ＭＳ Ｐゴシック" pitchFamily="-84" charset="-128"/>
              </a:rPr>
              <a:t>différents </a:t>
            </a:r>
            <a:r>
              <a:rPr lang="fr-FR" sz="2400" kern="0" dirty="0" smtClean="0">
                <a:ea typeface="ＭＳ Ｐゴシック" pitchFamily="-84" charset="-128"/>
                <a:cs typeface="ＭＳ Ｐゴシック" pitchFamily="-84" charset="-128"/>
              </a:rPr>
              <a:t>: </a:t>
            </a:r>
            <a:endParaRPr lang="fr-FR" sz="2400" kern="0" dirty="0">
              <a:ea typeface="ＭＳ Ｐゴシック" pitchFamily="-84" charset="-128"/>
              <a:cs typeface="ＭＳ Ｐゴシック" pitchFamily="-84" charset="-128"/>
            </a:endParaRPr>
          </a:p>
          <a:p>
            <a:pPr lvl="1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fr-FR" kern="0" dirty="0">
                <a:ea typeface="ＭＳ Ｐゴシック" pitchFamily="-84" charset="-128"/>
                <a:cs typeface="ＭＳ Ｐゴシック" pitchFamily="-84" charset="-128"/>
              </a:rPr>
              <a:t>Clinique: anomalies muqueuses</a:t>
            </a:r>
            <a:r>
              <a:rPr lang="fr-FR" kern="0" dirty="0">
                <a:ea typeface="ＭＳ Ｐゴシック" charset="-128"/>
              </a:rPr>
              <a:t>; </a:t>
            </a:r>
            <a:r>
              <a:rPr lang="fr-FR" kern="0" dirty="0" smtClean="0">
                <a:ea typeface="ＭＳ Ｐゴシック" pitchFamily="-84" charset="-128"/>
                <a:cs typeface="ＭＳ Ｐゴシック" pitchFamily="-84" charset="-128"/>
              </a:rPr>
              <a:t>sous-évaluation </a:t>
            </a:r>
            <a:r>
              <a:rPr lang="fr-FR" kern="0" dirty="0">
                <a:ea typeface="ＭＳ Ｐゴシック" pitchFamily="-84" charset="-128"/>
                <a:cs typeface="ＭＳ Ｐゴシック" pitchFamily="-84" charset="-128"/>
              </a:rPr>
              <a:t>du T </a:t>
            </a:r>
            <a:r>
              <a:rPr lang="fr-FR" kern="0" dirty="0" smtClean="0">
                <a:ea typeface="ＭＳ Ｐゴシック" pitchFamily="-84" charset="-128"/>
                <a:cs typeface="ＭＳ Ｐゴシック" pitchFamily="-84" charset="-128"/>
              </a:rPr>
              <a:t>sous-muqueux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ü"/>
              <a:defRPr/>
            </a:pPr>
            <a:r>
              <a:rPr lang="fr-FR" kern="0" dirty="0" err="1" smtClean="0">
                <a:solidFill>
                  <a:srgbClr val="FFC000"/>
                </a:solidFill>
                <a:ea typeface="ＭＳ Ｐゴシック" pitchFamily="-84" charset="-128"/>
              </a:rPr>
              <a:t>Staging</a:t>
            </a:r>
            <a:r>
              <a:rPr lang="fr-FR" kern="0" dirty="0" smtClean="0">
                <a:solidFill>
                  <a:srgbClr val="FFC000"/>
                </a:solidFill>
                <a:ea typeface="ＭＳ Ｐゴシック" pitchFamily="-84" charset="-128"/>
              </a:rPr>
              <a:t> IRM</a:t>
            </a:r>
            <a:endParaRPr lang="fr-FR" kern="0" dirty="0" smtClean="0">
              <a:ea typeface="ＭＳ Ｐゴシック" charset="-128"/>
            </a:endParaRPr>
          </a:p>
          <a:p>
            <a:pPr lvl="2">
              <a:spcBef>
                <a:spcPct val="20000"/>
              </a:spcBef>
              <a:buClr>
                <a:schemeClr val="tx1"/>
              </a:buClr>
              <a:buSzPct val="60000"/>
              <a:defRPr/>
            </a:pPr>
            <a:r>
              <a:rPr lang="fr-FR" kern="0" dirty="0" smtClean="0">
                <a:solidFill>
                  <a:schemeClr val="tx1">
                    <a:lumMod val="95000"/>
                  </a:schemeClr>
                </a:solidFill>
                <a:ea typeface="ＭＳ Ｐゴシック" pitchFamily="-84" charset="-128"/>
              </a:rPr>
              <a:t>Plans musculo-aponévrotiques</a:t>
            </a:r>
            <a:endParaRPr lang="fr-FR" kern="0" dirty="0">
              <a:ea typeface="ＭＳ Ｐゴシック" pitchFamily="-84" charset="-128"/>
            </a:endParaRPr>
          </a:p>
          <a:p>
            <a:pPr lvl="2">
              <a:spcBef>
                <a:spcPct val="20000"/>
              </a:spcBef>
              <a:buClr>
                <a:schemeClr val="tx1"/>
              </a:buClr>
              <a:buSzPct val="60000"/>
              <a:defRPr/>
            </a:pPr>
            <a:r>
              <a:rPr lang="fr-FR" kern="0" dirty="0">
                <a:solidFill>
                  <a:schemeClr val="tx1">
                    <a:lumMod val="95000"/>
                  </a:schemeClr>
                </a:solidFill>
                <a:ea typeface="ＭＳ Ｐゴシック" pitchFamily="-84" charset="-128"/>
              </a:rPr>
              <a:t>T2 sans saturation de la </a:t>
            </a:r>
            <a:r>
              <a:rPr lang="fr-FR" kern="0" dirty="0" smtClean="0">
                <a:solidFill>
                  <a:schemeClr val="tx1">
                    <a:lumMod val="95000"/>
                  </a:schemeClr>
                </a:solidFill>
                <a:ea typeface="ＭＳ Ｐゴシック" pitchFamily="-84" charset="-128"/>
              </a:rPr>
              <a:t>graisse</a:t>
            </a:r>
          </a:p>
          <a:p>
            <a:pPr marL="914400" lvl="2" indent="0">
              <a:spcBef>
                <a:spcPct val="20000"/>
              </a:spcBef>
              <a:buClr>
                <a:schemeClr val="tx1"/>
              </a:buClr>
              <a:buSzPct val="60000"/>
              <a:buNone/>
              <a:defRPr/>
            </a:pPr>
            <a:endParaRPr lang="fr-FR" kern="0" dirty="0">
              <a:solidFill>
                <a:schemeClr val="tx1">
                  <a:lumMod val="95000"/>
                </a:schemeClr>
              </a:solidFill>
              <a:ea typeface="ＭＳ Ｐゴシック" pitchFamily="-84" charset="-128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fr-FR" sz="2400" kern="0" dirty="0" smtClean="0">
                <a:solidFill>
                  <a:schemeClr val="tx1">
                    <a:lumMod val="95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Connaître la </a:t>
            </a:r>
            <a:r>
              <a:rPr lang="fr-FR" sz="2400" kern="0" dirty="0">
                <a:solidFill>
                  <a:schemeClr val="tx1">
                    <a:lumMod val="95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classification </a:t>
            </a:r>
            <a:r>
              <a:rPr lang="fr-FR" sz="2400" kern="0" dirty="0">
                <a:solidFill>
                  <a:srgbClr val="FFC000"/>
                </a:solidFill>
                <a:ea typeface="ＭＳ Ｐゴシック" pitchFamily="-84" charset="-128"/>
                <a:cs typeface="ＭＳ Ｐゴシック" pitchFamily="-84" charset="-128"/>
              </a:rPr>
              <a:t>TNM8 </a:t>
            </a:r>
            <a:r>
              <a:rPr lang="fr-FR" sz="2400" kern="0" dirty="0">
                <a:solidFill>
                  <a:schemeClr val="tx1">
                    <a:lumMod val="95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et le </a:t>
            </a:r>
            <a:r>
              <a:rPr lang="fr-FR" sz="2400" kern="0" dirty="0">
                <a:solidFill>
                  <a:srgbClr val="FFC000"/>
                </a:solidFill>
                <a:ea typeface="ＭＳ Ｐゴシック" pitchFamily="-84" charset="-128"/>
                <a:cs typeface="ＭＳ Ｐゴシック" pitchFamily="-84" charset="-128"/>
              </a:rPr>
              <a:t>statut </a:t>
            </a:r>
            <a:r>
              <a:rPr lang="fr-FR" sz="2400" kern="0" dirty="0" smtClean="0">
                <a:solidFill>
                  <a:srgbClr val="FFC000"/>
                </a:solidFill>
                <a:ea typeface="ＭＳ Ｐゴシック" pitchFamily="-84" charset="-128"/>
                <a:cs typeface="ＭＳ Ｐゴシック" pitchFamily="-84" charset="-128"/>
              </a:rPr>
              <a:t>p16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  <a:defRPr/>
            </a:pPr>
            <a:r>
              <a:rPr lang="fr-FR" kern="0" dirty="0" smtClean="0">
                <a:solidFill>
                  <a:schemeClr val="tx1">
                    <a:lumMod val="95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Classification T et N en dépendent !</a:t>
            </a:r>
          </a:p>
          <a:p>
            <a:pPr marL="457200" lvl="1" indent="0">
              <a:spcBef>
                <a:spcPct val="20000"/>
              </a:spcBef>
              <a:buClr>
                <a:schemeClr val="tx1"/>
              </a:buClr>
              <a:buSzPct val="75000"/>
              <a:buNone/>
              <a:defRPr/>
            </a:pPr>
            <a:endParaRPr lang="fr-FR" kern="0" dirty="0" smtClean="0">
              <a:solidFill>
                <a:schemeClr val="tx1">
                  <a:lumMod val="95000"/>
                </a:schemeClr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fr-FR" sz="2400" kern="0" dirty="0">
                <a:solidFill>
                  <a:schemeClr val="tx1">
                    <a:lumMod val="95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Reconnaitre l’aspect </a:t>
            </a:r>
            <a:r>
              <a:rPr lang="fr-FR" sz="2400" kern="0" dirty="0">
                <a:solidFill>
                  <a:schemeClr val="accent6"/>
                </a:solidFill>
                <a:ea typeface="ＭＳ Ｐゴシック" pitchFamily="-84" charset="-128"/>
                <a:cs typeface="ＭＳ Ｐゴシック" pitchFamily="-84" charset="-128"/>
              </a:rPr>
              <a:t>normal post –opératoire </a:t>
            </a:r>
            <a:r>
              <a:rPr lang="fr-FR" sz="2400" kern="0" dirty="0">
                <a:solidFill>
                  <a:schemeClr val="tx1">
                    <a:lumMod val="95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et distinguer les </a:t>
            </a:r>
            <a:r>
              <a:rPr lang="fr-FR" sz="2400" kern="0" dirty="0">
                <a:solidFill>
                  <a:schemeClr val="accent6"/>
                </a:solidFill>
                <a:ea typeface="ＭＳ Ｐゴシック" pitchFamily="-84" charset="-128"/>
                <a:cs typeface="ＭＳ Ｐゴシック" pitchFamily="-84" charset="-128"/>
              </a:rPr>
              <a:t>reprises tumorales et ganglionnaires</a:t>
            </a:r>
            <a:r>
              <a:rPr lang="fr-FR" sz="2400" kern="0" dirty="0">
                <a:solidFill>
                  <a:schemeClr val="tx1">
                    <a:lumMod val="95000"/>
                  </a:schemeClr>
                </a:solidFill>
                <a:ea typeface="ＭＳ Ｐゴシック" pitchFamily="-84" charset="-128"/>
                <a:cs typeface="ＭＳ Ｐゴシック" pitchFamily="-84" charset="-128"/>
              </a:rPr>
              <a:t> des remaniements post-thérapeutiques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32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637638" cy="1179471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84" charset="-128"/>
                <a:cs typeface="ＭＳ Ｐゴシック" pitchFamily="-84" charset="-128"/>
              </a:rPr>
              <a:t>Bilan d’imagerie initial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774" y="1544596"/>
            <a:ext cx="6882712" cy="50539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 smtClean="0">
                <a:solidFill>
                  <a:schemeClr val="tx1"/>
                </a:solidFill>
                <a:ea typeface="ＭＳ Ｐゴシック" pitchFamily="-84" charset="-128"/>
                <a:cs typeface="ＭＳ Ｐゴシック" pitchFamily="-84" charset="-128"/>
              </a:rPr>
              <a:t>L’</a:t>
            </a:r>
            <a:r>
              <a:rPr lang="fr-FR" sz="2400" b="1" dirty="0">
                <a:solidFill>
                  <a:schemeClr val="accent6"/>
                </a:solidFill>
              </a:rPr>
              <a:t>IRM</a:t>
            </a:r>
            <a:r>
              <a:rPr lang="fr-FR" sz="2400" dirty="0" smtClean="0">
                <a:solidFill>
                  <a:schemeClr val="tx1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fr-FR" sz="2400" dirty="0">
                <a:solidFill>
                  <a:schemeClr val="tx1"/>
                </a:solidFill>
                <a:ea typeface="ＭＳ Ｐゴシック" pitchFamily="-84" charset="-128"/>
                <a:cs typeface="ＭＳ Ｐゴシック" pitchFamily="-84" charset="-128"/>
              </a:rPr>
              <a:t>doit être </a:t>
            </a:r>
            <a:r>
              <a:rPr lang="fr-FR" sz="2400" dirty="0" smtClean="0">
                <a:solidFill>
                  <a:schemeClr val="tx1"/>
                </a:solidFill>
                <a:ea typeface="ＭＳ Ｐゴシック" pitchFamily="-84" charset="-128"/>
                <a:cs typeface="ＭＳ Ｐゴシック" pitchFamily="-84" charset="-128"/>
              </a:rPr>
              <a:t>privilégiée</a:t>
            </a:r>
          </a:p>
          <a:p>
            <a:pPr marL="0" indent="0">
              <a:buNone/>
            </a:pPr>
            <a:endParaRPr lang="fr-FR" sz="2400" dirty="0">
              <a:solidFill>
                <a:schemeClr val="tx1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lvl="1"/>
            <a:r>
              <a:rPr lang="fr-FR" dirty="0">
                <a:solidFill>
                  <a:schemeClr val="tx1"/>
                </a:solidFill>
              </a:rPr>
              <a:t>Antenne </a:t>
            </a:r>
            <a:r>
              <a:rPr lang="fr-FR" dirty="0" err="1">
                <a:solidFill>
                  <a:schemeClr val="tx1"/>
                </a:solidFill>
              </a:rPr>
              <a:t>multi-éléments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: </a:t>
            </a:r>
            <a:r>
              <a:rPr lang="fr-FR" b="1" dirty="0">
                <a:solidFill>
                  <a:schemeClr val="accent6"/>
                </a:solidFill>
              </a:rPr>
              <a:t>tumeur et ganglions</a:t>
            </a:r>
          </a:p>
          <a:p>
            <a:pPr lvl="2"/>
            <a:r>
              <a:rPr lang="fr-FR" dirty="0">
                <a:solidFill>
                  <a:schemeClr val="tx1"/>
                </a:solidFill>
              </a:rPr>
              <a:t>De la base du crâne à la base du cou</a:t>
            </a:r>
          </a:p>
          <a:p>
            <a:pPr lvl="1"/>
            <a:endParaRPr lang="fr-FR" dirty="0">
              <a:solidFill>
                <a:schemeClr val="accent6"/>
              </a:solidFill>
            </a:endParaRP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Importance du </a:t>
            </a:r>
            <a:r>
              <a:rPr lang="fr-FR" b="1" dirty="0">
                <a:solidFill>
                  <a:schemeClr val="accent6"/>
                </a:solidFill>
              </a:rPr>
              <a:t>T2 sans saturation </a:t>
            </a:r>
            <a:r>
              <a:rPr lang="fr-FR" dirty="0" smtClean="0">
                <a:solidFill>
                  <a:schemeClr val="tx1"/>
                </a:solidFill>
              </a:rPr>
              <a:t>de la graisse</a:t>
            </a:r>
          </a:p>
          <a:p>
            <a:pPr lvl="1"/>
            <a:endParaRPr lang="fr-FR" dirty="0">
              <a:solidFill>
                <a:schemeClr val="tx1"/>
              </a:solidFill>
            </a:endParaRPr>
          </a:p>
          <a:p>
            <a:pPr lvl="1"/>
            <a:r>
              <a:rPr lang="fr-FR" b="1" dirty="0">
                <a:solidFill>
                  <a:schemeClr val="accent6"/>
                </a:solidFill>
              </a:rPr>
              <a:t>Sagittal : lésions médianes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dirty="0">
                <a:solidFill>
                  <a:schemeClr val="tx1"/>
                </a:solidFill>
              </a:rPr>
              <a:t>v</a:t>
            </a:r>
            <a:r>
              <a:rPr lang="fr-FR" dirty="0" smtClean="0">
                <a:solidFill>
                  <a:schemeClr val="tx1"/>
                </a:solidFill>
              </a:rPr>
              <a:t>allécules</a:t>
            </a:r>
            <a:endParaRPr lang="fr-FR" dirty="0">
              <a:solidFill>
                <a:schemeClr val="tx1"/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tx1"/>
                </a:solidFill>
              </a:rPr>
              <a:t>voile du palais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dirty="0" smtClean="0">
                <a:solidFill>
                  <a:schemeClr val="tx1"/>
                </a:solidFill>
              </a:rPr>
              <a:t>paroi pharyngée postérieure</a:t>
            </a:r>
          </a:p>
          <a:p>
            <a:pPr lvl="1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16097" y="0"/>
            <a:ext cx="3875904" cy="4616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MODALITÉS TECHNIQUES </a:t>
            </a:r>
            <a:endParaRPr lang="fr-FR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22" t="6011" r="11571" b="5052"/>
          <a:stretch/>
        </p:blipFill>
        <p:spPr>
          <a:xfrm>
            <a:off x="8055574" y="1544596"/>
            <a:ext cx="3867664" cy="433722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r="25979" b="7058"/>
          <a:stretch/>
        </p:blipFill>
        <p:spPr>
          <a:xfrm>
            <a:off x="4855174" y="4065440"/>
            <a:ext cx="2620664" cy="229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4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637638" cy="1179471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84" charset="-128"/>
                <a:cs typeface="ＭＳ Ｐゴシック" pitchFamily="-84" charset="-128"/>
              </a:rPr>
              <a:t>Bilan d’imagerie initial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538" y="1544596"/>
            <a:ext cx="10712962" cy="18511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b="1" dirty="0" smtClean="0">
                <a:solidFill>
                  <a:schemeClr val="accent6"/>
                </a:solidFill>
              </a:rPr>
              <a:t>TDM</a:t>
            </a:r>
            <a:r>
              <a:rPr lang="fr-FR" sz="2400" dirty="0" smtClean="0">
                <a:solidFill>
                  <a:schemeClr val="tx1"/>
                </a:solidFill>
                <a:ea typeface="ＭＳ Ｐゴシック" pitchFamily="-84" charset="-128"/>
                <a:cs typeface="ＭＳ Ｐゴシック" pitchFamily="-84" charset="-128"/>
              </a:rPr>
              <a:t> : </a:t>
            </a:r>
            <a:r>
              <a:rPr lang="fr-FR" dirty="0">
                <a:solidFill>
                  <a:schemeClr val="tx1"/>
                </a:solidFill>
              </a:rPr>
              <a:t>étude des corticales</a:t>
            </a: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IRM </a:t>
            </a:r>
            <a:r>
              <a:rPr lang="fr-FR" dirty="0">
                <a:solidFill>
                  <a:schemeClr val="tx1"/>
                </a:solidFill>
              </a:rPr>
              <a:t>&gt; TDM pour atteinte </a:t>
            </a:r>
            <a:r>
              <a:rPr lang="fr-FR" dirty="0" smtClean="0">
                <a:solidFill>
                  <a:schemeClr val="tx1"/>
                </a:solidFill>
              </a:rPr>
              <a:t>médullaire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étude </a:t>
            </a:r>
            <a:r>
              <a:rPr lang="fr-FR" dirty="0">
                <a:solidFill>
                  <a:schemeClr val="tx1"/>
                </a:solidFill>
              </a:rPr>
              <a:t>en T1 sans saturation du signal de la </a:t>
            </a:r>
            <a:r>
              <a:rPr lang="fr-FR" dirty="0" smtClean="0">
                <a:solidFill>
                  <a:schemeClr val="tx1"/>
                </a:solidFill>
              </a:rPr>
              <a:t>graisse</a:t>
            </a:r>
          </a:p>
          <a:p>
            <a:pPr lvl="1"/>
            <a:r>
              <a:rPr lang="fr-FR" dirty="0" smtClean="0">
                <a:solidFill>
                  <a:schemeClr val="tx1"/>
                </a:solidFill>
              </a:rPr>
              <a:t>Étude du rehaussement médullaire (FS)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16097" y="0"/>
            <a:ext cx="3875904" cy="4616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MODALITÉS TECHNIQUES </a:t>
            </a:r>
            <a:endParaRPr lang="fr-FR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1" t="29910" r="31862" b="43243"/>
          <a:stretch/>
        </p:blipFill>
        <p:spPr>
          <a:xfrm>
            <a:off x="8229346" y="3514250"/>
            <a:ext cx="3802013" cy="272355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3" t="12373" r="12585" b="37965"/>
          <a:stretch/>
        </p:blipFill>
        <p:spPr>
          <a:xfrm>
            <a:off x="4250725" y="3514250"/>
            <a:ext cx="3793525" cy="27235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2" t="24865" r="21015" b="35676"/>
          <a:stretch/>
        </p:blipFill>
        <p:spPr>
          <a:xfrm>
            <a:off x="222422" y="3514251"/>
            <a:ext cx="3793524" cy="272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9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84" charset="-128"/>
                <a:cs typeface="ＭＳ Ｐゴシック" pitchFamily="-84" charset="-128"/>
              </a:rPr>
              <a:t>Bilan d’imagerie initial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6319840" y="1766094"/>
            <a:ext cx="5033960" cy="1272403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chemeClr val="accent6"/>
                </a:solidFill>
              </a:rPr>
              <a:t>TEP/CT</a:t>
            </a:r>
            <a:r>
              <a:rPr lang="fr-FR" dirty="0">
                <a:solidFill>
                  <a:schemeClr val="tx1"/>
                </a:solidFill>
              </a:rPr>
              <a:t>:</a:t>
            </a:r>
            <a:r>
              <a:rPr lang="fr-FR" sz="2400" dirty="0">
                <a:solidFill>
                  <a:schemeClr val="tx1"/>
                </a:solidFill>
              </a:rPr>
              <a:t> formes localement avancées (localisations synchrones, métastases) : ne remplace pas l’IRM</a:t>
            </a:r>
          </a:p>
          <a:p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16097" y="0"/>
            <a:ext cx="3875904" cy="4616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MODALITÉS TECHNIQUES </a:t>
            </a:r>
            <a:endParaRPr lang="fr-FR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4" name="Image 7">
            <a:extLst>
              <a:ext uri="{FF2B5EF4-FFF2-40B4-BE49-F238E27FC236}">
                <a16:creationId xmlns:a16="http://schemas.microsoft.com/office/drawing/2014/main" id="{C3778C2F-55FA-47C9-A055-55AB38D4C1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85" b="12957"/>
          <a:stretch/>
        </p:blipFill>
        <p:spPr>
          <a:xfrm>
            <a:off x="6276003" y="3113903"/>
            <a:ext cx="2040094" cy="3072857"/>
          </a:xfrm>
          <a:prstGeom prst="rect">
            <a:avLst/>
          </a:prstGeom>
        </p:spPr>
      </p:pic>
      <p:sp>
        <p:nvSpPr>
          <p:cNvPr id="11" name="Espace réservé du contenu 9"/>
          <p:cNvSpPr>
            <a:spLocks noGrp="1"/>
          </p:cNvSpPr>
          <p:nvPr>
            <p:ph sz="half" idx="2"/>
          </p:nvPr>
        </p:nvSpPr>
        <p:spPr>
          <a:xfrm>
            <a:off x="805375" y="1825625"/>
            <a:ext cx="5033960" cy="1288278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chemeClr val="accent6"/>
                </a:solidFill>
              </a:rPr>
              <a:t>Scanner thoracique </a:t>
            </a:r>
          </a:p>
          <a:p>
            <a:pPr marL="0" indent="0">
              <a:buNone/>
            </a:pPr>
            <a:endParaRPr lang="fr-FR" sz="2400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75" y="2423168"/>
            <a:ext cx="3962400" cy="352756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4" t="35315" r="33483" b="29729"/>
          <a:stretch/>
        </p:blipFill>
        <p:spPr>
          <a:xfrm>
            <a:off x="8481442" y="3113903"/>
            <a:ext cx="2916195" cy="30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4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/>
              <a:t>Compte-rendu : informations nécessaires</a:t>
            </a:r>
            <a:endParaRPr lang="fr-F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351338"/>
          </a:xfrm>
        </p:spPr>
        <p:txBody>
          <a:bodyPr>
            <a:normAutofit/>
          </a:bodyPr>
          <a:lstStyle/>
          <a:p>
            <a:pPr lvl="0">
              <a:buFont typeface="Courier New" panose="02070309020205020404" pitchFamily="49" charset="0"/>
              <a:buChar char="o"/>
            </a:pPr>
            <a:r>
              <a:rPr lang="fr-FR" sz="2400" b="1" dirty="0">
                <a:solidFill>
                  <a:schemeClr val="accent6"/>
                </a:solidFill>
              </a:rPr>
              <a:t>Localisation</a:t>
            </a:r>
            <a:r>
              <a:rPr lang="fr-FR" sz="2400" dirty="0"/>
              <a:t> de la </a:t>
            </a:r>
            <a:r>
              <a:rPr lang="fr-FR" sz="2400" dirty="0" smtClean="0"/>
              <a:t>tumeur </a:t>
            </a:r>
            <a:r>
              <a:rPr lang="fr-FR" sz="2400" dirty="0"/>
              <a:t>et côté concerné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fr-FR" sz="2400" b="1" dirty="0">
                <a:solidFill>
                  <a:schemeClr val="accent6"/>
                </a:solidFill>
              </a:rPr>
              <a:t>Histologie</a:t>
            </a:r>
            <a:r>
              <a:rPr lang="fr-FR" sz="2400" dirty="0"/>
              <a:t> (si biopsies déjà faites et résultat connu) </a:t>
            </a:r>
            <a:endParaRPr lang="fr-FR" sz="2400" dirty="0" smtClean="0"/>
          </a:p>
          <a:p>
            <a:pPr lvl="0">
              <a:buFont typeface="Courier New" panose="02070309020205020404" pitchFamily="49" charset="0"/>
              <a:buChar char="o"/>
            </a:pPr>
            <a:r>
              <a:rPr lang="fr-FR" sz="2400" dirty="0" smtClean="0"/>
              <a:t>Statut </a:t>
            </a:r>
            <a:r>
              <a:rPr lang="fr-FR" sz="2400" b="1" dirty="0">
                <a:solidFill>
                  <a:schemeClr val="accent6"/>
                </a:solidFill>
              </a:rPr>
              <a:t>p16</a:t>
            </a:r>
            <a:r>
              <a:rPr lang="fr-FR" sz="2400" dirty="0"/>
              <a:t> de la </a:t>
            </a:r>
            <a:r>
              <a:rPr lang="fr-FR" sz="2400" dirty="0" smtClean="0"/>
              <a:t>tumeur si </a:t>
            </a:r>
            <a:r>
              <a:rPr lang="fr-FR" sz="2400" dirty="0" err="1" smtClean="0"/>
              <a:t>oropharyngée</a:t>
            </a:r>
            <a:endParaRPr lang="fr-FR" sz="2400" dirty="0"/>
          </a:p>
          <a:p>
            <a:pPr lvl="0">
              <a:buFont typeface="Courier New" panose="02070309020205020404" pitchFamily="49" charset="0"/>
              <a:buChar char="o"/>
            </a:pPr>
            <a:r>
              <a:rPr lang="fr-FR" sz="2400" dirty="0"/>
              <a:t>Existence d’</a:t>
            </a:r>
            <a:r>
              <a:rPr lang="fr-FR" sz="2400" b="1" dirty="0">
                <a:solidFill>
                  <a:schemeClr val="accent6"/>
                </a:solidFill>
              </a:rPr>
              <a:t>adénopathies</a:t>
            </a:r>
            <a:r>
              <a:rPr lang="fr-FR" sz="2400" dirty="0"/>
              <a:t> palpées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fr-FR" sz="2400" b="1" dirty="0">
                <a:solidFill>
                  <a:schemeClr val="accent6"/>
                </a:solidFill>
              </a:rPr>
              <a:t>Contexte thérapeutique </a:t>
            </a:r>
          </a:p>
          <a:p>
            <a:pPr lvl="1"/>
            <a:r>
              <a:rPr lang="fr-FR" dirty="0" smtClean="0"/>
              <a:t>Bilan </a:t>
            </a:r>
            <a:r>
              <a:rPr lang="fr-FR" b="1" dirty="0"/>
              <a:t>initial</a:t>
            </a:r>
            <a:r>
              <a:rPr lang="fr-FR" dirty="0"/>
              <a:t> </a:t>
            </a:r>
            <a:endParaRPr lang="fr-FR" dirty="0" smtClean="0"/>
          </a:p>
          <a:p>
            <a:pPr lvl="1"/>
            <a:r>
              <a:rPr lang="fr-FR" dirty="0" smtClean="0"/>
              <a:t>Evaluation </a:t>
            </a:r>
            <a:r>
              <a:rPr lang="fr-FR" b="1" dirty="0" smtClean="0"/>
              <a:t>en cours </a:t>
            </a:r>
            <a:r>
              <a:rPr lang="fr-FR" dirty="0" smtClean="0"/>
              <a:t>de </a:t>
            </a:r>
            <a:r>
              <a:rPr lang="fr-FR" dirty="0"/>
              <a:t>traitement </a:t>
            </a:r>
            <a:r>
              <a:rPr lang="fr-FR" dirty="0" smtClean="0"/>
              <a:t>conservateur</a:t>
            </a:r>
          </a:p>
          <a:p>
            <a:pPr lvl="1"/>
            <a:r>
              <a:rPr lang="fr-FR" dirty="0" smtClean="0"/>
              <a:t>Référence </a:t>
            </a:r>
            <a:r>
              <a:rPr lang="fr-FR" b="1" dirty="0"/>
              <a:t>post-thérapeutique à 3 mois </a:t>
            </a:r>
            <a:r>
              <a:rPr lang="fr-FR" dirty="0"/>
              <a:t>de la fin du traitement (</a:t>
            </a:r>
            <a:r>
              <a:rPr lang="fr-FR" dirty="0" smtClean="0"/>
              <a:t>date)</a:t>
            </a:r>
          </a:p>
          <a:p>
            <a:pPr lvl="1"/>
            <a:r>
              <a:rPr lang="fr-FR" b="1" dirty="0"/>
              <a:t>Surveillance</a:t>
            </a:r>
            <a:r>
              <a:rPr lang="fr-FR" dirty="0" smtClean="0"/>
              <a:t> systématique</a:t>
            </a:r>
          </a:p>
          <a:p>
            <a:pPr lvl="1"/>
            <a:r>
              <a:rPr lang="fr-FR" dirty="0" smtClean="0"/>
              <a:t>Suspicion </a:t>
            </a:r>
            <a:r>
              <a:rPr lang="fr-FR" dirty="0"/>
              <a:t>de </a:t>
            </a:r>
            <a:r>
              <a:rPr lang="fr-FR" b="1" dirty="0"/>
              <a:t>récidive </a:t>
            </a:r>
            <a:r>
              <a:rPr lang="fr-FR" b="1" dirty="0" smtClean="0"/>
              <a:t>ou </a:t>
            </a:r>
            <a:r>
              <a:rPr lang="fr-FR" b="1" dirty="0"/>
              <a:t>complication</a:t>
            </a:r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16096" y="-645"/>
            <a:ext cx="3875904" cy="4616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GRILLE DE LECTURE</a:t>
            </a:r>
            <a:endParaRPr lang="fr-FR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632512" y="1825625"/>
            <a:ext cx="3243072" cy="1815882"/>
          </a:xfrm>
          <a:prstGeom prst="rect">
            <a:avLst/>
          </a:prstGeom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Compte-rendu structuré : commence par une indication de qualité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2973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0" r="9694"/>
          <a:stretch/>
        </p:blipFill>
        <p:spPr>
          <a:xfrm>
            <a:off x="7705344" y="-645"/>
            <a:ext cx="4486656" cy="68586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84" charset="-128"/>
                <a:cs typeface="ＭＳ Ｐゴシック" pitchFamily="-84" charset="-128"/>
              </a:rPr>
              <a:t>Comment lire l’IRM ?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6376432" cy="435133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fr-FR" sz="2400" b="1" dirty="0">
                <a:solidFill>
                  <a:schemeClr val="accent6"/>
                </a:solidFill>
              </a:rPr>
              <a:t>Extension en T2 </a:t>
            </a:r>
          </a:p>
          <a:p>
            <a:pPr lvl="1">
              <a:lnSpc>
                <a:spcPct val="80000"/>
              </a:lnSpc>
            </a:pPr>
            <a:r>
              <a:rPr lang="fr-FR" sz="2000" dirty="0" smtClean="0"/>
              <a:t>Modification morphologique du </a:t>
            </a:r>
            <a:r>
              <a:rPr lang="fr-FR" sz="2000" dirty="0"/>
              <a:t>plan musculaire</a:t>
            </a:r>
          </a:p>
          <a:p>
            <a:pPr lvl="1">
              <a:lnSpc>
                <a:spcPct val="80000"/>
              </a:lnSpc>
            </a:pPr>
            <a:r>
              <a:rPr lang="fr-FR" sz="2000" dirty="0" smtClean="0"/>
              <a:t>Disparition </a:t>
            </a:r>
            <a:r>
              <a:rPr lang="fr-FR" sz="2000" dirty="0"/>
              <a:t>de l’</a:t>
            </a:r>
            <a:r>
              <a:rPr lang="fr-FR" sz="2000" dirty="0" err="1"/>
              <a:t>hyposignal</a:t>
            </a:r>
            <a:r>
              <a:rPr lang="fr-FR" sz="2000" dirty="0"/>
              <a:t> musculaire </a:t>
            </a:r>
            <a:r>
              <a:rPr lang="fr-FR" sz="2000" dirty="0" smtClean="0"/>
              <a:t>normal</a:t>
            </a:r>
          </a:p>
          <a:p>
            <a:pPr lvl="1">
              <a:lnSpc>
                <a:spcPct val="80000"/>
              </a:lnSpc>
            </a:pPr>
            <a:r>
              <a:rPr lang="fr-FR" sz="2000" dirty="0" smtClean="0"/>
              <a:t>Espaces graisseux, muqueuse, glandes salivaires, nerfs et vaisseaux</a:t>
            </a:r>
            <a:endParaRPr lang="fr-FR" sz="2000" dirty="0"/>
          </a:p>
          <a:p>
            <a:pPr>
              <a:lnSpc>
                <a:spcPct val="80000"/>
              </a:lnSpc>
            </a:pPr>
            <a:endParaRPr lang="fr-FR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>
              <a:lnSpc>
                <a:spcPct val="80000"/>
              </a:lnSpc>
            </a:pPr>
            <a:r>
              <a:rPr lang="fr-FR" sz="2400" dirty="0" smtClean="0">
                <a:ea typeface="ＭＳ Ｐゴシック" pitchFamily="-84" charset="-128"/>
                <a:cs typeface="ＭＳ Ｐゴシック" pitchFamily="-84" charset="-128"/>
              </a:rPr>
              <a:t>Sémiologie plus </a:t>
            </a:r>
            <a:r>
              <a:rPr lang="fr-FR" sz="2400" dirty="0">
                <a:ea typeface="ＭＳ Ｐゴシック" pitchFamily="-84" charset="-128"/>
                <a:cs typeface="ＭＳ Ｐゴシック" pitchFamily="-84" charset="-128"/>
              </a:rPr>
              <a:t>frustre en </a:t>
            </a:r>
            <a:r>
              <a:rPr lang="fr-FR" sz="2400" dirty="0" smtClean="0">
                <a:ea typeface="ＭＳ Ｐゴシック" pitchFamily="-84" charset="-128"/>
                <a:cs typeface="ＭＳ Ｐゴシック" pitchFamily="-84" charset="-128"/>
              </a:rPr>
              <a:t>T1</a:t>
            </a:r>
            <a:endParaRPr lang="fr-FR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lvl="1">
              <a:lnSpc>
                <a:spcPct val="80000"/>
              </a:lnSpc>
            </a:pPr>
            <a:r>
              <a:rPr lang="fr-FR" sz="2000" dirty="0" smtClean="0"/>
              <a:t>Effacement </a:t>
            </a:r>
            <a:r>
              <a:rPr lang="fr-FR" sz="2000" dirty="0"/>
              <a:t>des plans </a:t>
            </a:r>
            <a:r>
              <a:rPr lang="fr-FR" sz="2000" dirty="0" smtClean="0"/>
              <a:t>graisseux, médullaire osseuse</a:t>
            </a:r>
            <a:endParaRPr lang="fr-FR" sz="2000" dirty="0"/>
          </a:p>
          <a:p>
            <a:pPr>
              <a:lnSpc>
                <a:spcPct val="80000"/>
              </a:lnSpc>
            </a:pPr>
            <a:endParaRPr lang="fr-FR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>
              <a:lnSpc>
                <a:spcPct val="80000"/>
              </a:lnSpc>
            </a:pPr>
            <a:r>
              <a:rPr lang="fr-FR" sz="2400" dirty="0" smtClean="0">
                <a:ea typeface="ＭＳ Ｐゴシック" pitchFamily="-84" charset="-128"/>
                <a:cs typeface="ＭＳ Ｐゴシック" pitchFamily="-84" charset="-128"/>
              </a:rPr>
              <a:t>Mesurer </a:t>
            </a:r>
            <a:r>
              <a:rPr lang="fr-FR" sz="2400" b="1" dirty="0">
                <a:solidFill>
                  <a:schemeClr val="accent6"/>
                </a:solidFill>
              </a:rPr>
              <a:t>l’axe principal </a:t>
            </a:r>
          </a:p>
          <a:p>
            <a:pPr lvl="1">
              <a:lnSpc>
                <a:spcPct val="80000"/>
              </a:lnSpc>
            </a:pPr>
            <a:r>
              <a:rPr lang="fr-FR" sz="2000" dirty="0">
                <a:ea typeface="ＭＳ Ｐゴシック" pitchFamily="-84" charset="-128"/>
                <a:cs typeface="ＭＳ Ｐゴシック" pitchFamily="-84" charset="-128"/>
              </a:rPr>
              <a:t>+/- facile : lésions </a:t>
            </a:r>
            <a:r>
              <a:rPr lang="fr-FR" sz="2000" dirty="0" err="1" smtClean="0">
                <a:ea typeface="ＭＳ Ｐゴシック" pitchFamily="-84" charset="-128"/>
                <a:cs typeface="ＭＳ Ｐゴシック" pitchFamily="-84" charset="-128"/>
              </a:rPr>
              <a:t>infiltrantes</a:t>
            </a:r>
            <a:endParaRPr lang="fr-FR" sz="2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316096" y="-645"/>
            <a:ext cx="3875904" cy="4616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GRILLE DE LECTURE</a:t>
            </a:r>
            <a:endParaRPr lang="fr-FR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22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 : T1 – T2 – T3 </a:t>
            </a:r>
            <a:endParaRPr lang="fr-FR" sz="40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1" y="1825625"/>
            <a:ext cx="4700032" cy="435133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fr-FR" sz="2400" dirty="0" smtClean="0"/>
              <a:t>Plus grand diamètre de </a:t>
            </a:r>
            <a:r>
              <a:rPr lang="fr-FR" sz="2400" dirty="0"/>
              <a:t>la tumeur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400" dirty="0"/>
              <a:t>T1</a:t>
            </a:r>
            <a:r>
              <a:rPr lang="fr-FR" sz="2400" dirty="0" smtClean="0">
                <a:solidFill>
                  <a:schemeClr val="accent6"/>
                </a:solidFill>
              </a:rPr>
              <a:t> </a:t>
            </a:r>
            <a:r>
              <a:rPr lang="fr-FR" sz="2400" b="1" dirty="0">
                <a:solidFill>
                  <a:schemeClr val="accent6"/>
                </a:solidFill>
              </a:rPr>
              <a:t>≤ 2 cm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400" b="1" dirty="0">
                <a:solidFill>
                  <a:schemeClr val="accent6"/>
                </a:solidFill>
              </a:rPr>
              <a:t>2 cm ≤ </a:t>
            </a:r>
            <a:r>
              <a:rPr lang="fr-FR" sz="2400" dirty="0"/>
              <a:t>T2</a:t>
            </a:r>
            <a:r>
              <a:rPr lang="fr-FR" sz="2400" dirty="0" smtClean="0">
                <a:solidFill>
                  <a:schemeClr val="accent6"/>
                </a:solidFill>
              </a:rPr>
              <a:t> </a:t>
            </a:r>
            <a:r>
              <a:rPr lang="fr-FR" sz="2400" b="1" dirty="0">
                <a:solidFill>
                  <a:schemeClr val="accent6"/>
                </a:solidFill>
              </a:rPr>
              <a:t>≤ 4 cm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400" dirty="0"/>
              <a:t>T3</a:t>
            </a:r>
            <a:r>
              <a:rPr lang="fr-FR" sz="2400" dirty="0" smtClean="0">
                <a:solidFill>
                  <a:schemeClr val="accent6"/>
                </a:solidFill>
              </a:rPr>
              <a:t> </a:t>
            </a:r>
            <a:r>
              <a:rPr lang="fr-FR" sz="2400" b="1" dirty="0" smtClean="0">
                <a:solidFill>
                  <a:schemeClr val="accent6"/>
                </a:solidFill>
              </a:rPr>
              <a:t>&gt; </a:t>
            </a:r>
            <a:r>
              <a:rPr lang="fr-FR" sz="2400" b="1" dirty="0">
                <a:solidFill>
                  <a:schemeClr val="accent6"/>
                </a:solidFill>
              </a:rPr>
              <a:t>4 cm</a:t>
            </a:r>
          </a:p>
          <a:p>
            <a:pPr marL="457200" lvl="1" indent="0">
              <a:buNone/>
            </a:pPr>
            <a:r>
              <a:rPr lang="fr-FR" sz="1800" b="1" dirty="0">
                <a:solidFill>
                  <a:schemeClr val="accent6"/>
                </a:solidFill>
              </a:rPr>
              <a:t>Ou une extension à la face linguale de l’épiglotte</a:t>
            </a:r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316096" y="-645"/>
            <a:ext cx="3875904" cy="4616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GRILLE DE LECTURE</a:t>
            </a:r>
            <a:endParaRPr lang="fr-FR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8" t="19974" r="20439" b="43070"/>
          <a:stretch/>
        </p:blipFill>
        <p:spPr>
          <a:xfrm>
            <a:off x="6096000" y="815378"/>
            <a:ext cx="3002692" cy="204652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9" t="5026" r="15118" b="15161"/>
          <a:stretch/>
        </p:blipFill>
        <p:spPr>
          <a:xfrm>
            <a:off x="6096000" y="2929366"/>
            <a:ext cx="3002692" cy="342698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7" t="6546" r="22973" b="19722"/>
          <a:stretch/>
        </p:blipFill>
        <p:spPr>
          <a:xfrm>
            <a:off x="9249033" y="2929366"/>
            <a:ext cx="2791049" cy="342698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11" t="15240" r="22213" b="45059"/>
          <a:stretch/>
        </p:blipFill>
        <p:spPr>
          <a:xfrm>
            <a:off x="9249032" y="815379"/>
            <a:ext cx="2791049" cy="204652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t="1" r="25979" b="19585"/>
          <a:stretch/>
        </p:blipFill>
        <p:spPr>
          <a:xfrm>
            <a:off x="2888411" y="4001294"/>
            <a:ext cx="2620664" cy="198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464552" cy="1325563"/>
          </a:xfrm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 : T4a</a:t>
            </a:r>
            <a:endParaRPr lang="fr-FR" sz="4000" b="1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5799784" cy="4351338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fr-FR" sz="2400" b="1" dirty="0">
                <a:solidFill>
                  <a:schemeClr val="accent6"/>
                </a:solidFill>
              </a:rPr>
              <a:t>Muscles extrinsèques de la langue +++ </a:t>
            </a:r>
          </a:p>
          <a:p>
            <a:pPr marL="457200" lvl="1" indent="0">
              <a:buNone/>
            </a:pPr>
            <a:r>
              <a:rPr lang="fr-FR" dirty="0" err="1" smtClean="0"/>
              <a:t>Styloglosse</a:t>
            </a:r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Hyoglosse</a:t>
            </a:r>
          </a:p>
          <a:p>
            <a:pPr marL="457200" lvl="1" indent="0">
              <a:buNone/>
            </a:pPr>
            <a:r>
              <a:rPr lang="fr-FR" dirty="0" err="1" smtClean="0"/>
              <a:t>Génioglosse</a:t>
            </a:r>
            <a:endParaRPr lang="fr-FR" dirty="0" smtClean="0"/>
          </a:p>
          <a:p>
            <a:pPr marL="457200" lvl="1" indent="0">
              <a:buNone/>
            </a:pPr>
            <a:r>
              <a:rPr lang="fr-FR" i="1" dirty="0" smtClean="0"/>
              <a:t>Palatoglosse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400" b="1" dirty="0">
                <a:solidFill>
                  <a:schemeClr val="accent6"/>
                </a:solidFill>
              </a:rPr>
              <a:t>Larynx </a:t>
            </a:r>
          </a:p>
          <a:p>
            <a:pPr marL="457200" lvl="1" indent="0">
              <a:buNone/>
            </a:pPr>
            <a:r>
              <a:rPr lang="fr-FR" dirty="0" smtClean="0"/>
              <a:t>Sauf face linguale de l'épiglotte isolée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400" b="1" dirty="0">
                <a:solidFill>
                  <a:schemeClr val="accent6"/>
                </a:solidFill>
              </a:rPr>
              <a:t>Ptérygoïdien médial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400" b="1" dirty="0">
                <a:solidFill>
                  <a:schemeClr val="accent6"/>
                </a:solidFill>
              </a:rPr>
              <a:t>Palais dur</a:t>
            </a:r>
            <a:r>
              <a:rPr lang="fr-FR" sz="2400" dirty="0">
                <a:solidFill>
                  <a:schemeClr val="accent6"/>
                </a:solidFill>
              </a:rPr>
              <a:t> </a:t>
            </a:r>
            <a:r>
              <a:rPr lang="fr-FR" sz="2400" dirty="0" smtClean="0"/>
              <a:t>ou </a:t>
            </a:r>
            <a:r>
              <a:rPr lang="fr-FR" sz="2400" b="1" dirty="0">
                <a:solidFill>
                  <a:schemeClr val="accent6"/>
                </a:solidFill>
              </a:rPr>
              <a:t>mandibule</a:t>
            </a:r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Cavité buccale et oropharynx - AL Gaultier - JP CIREOL 2022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4" t="17948" r="21140" b="35430"/>
          <a:stretch/>
        </p:blipFill>
        <p:spPr>
          <a:xfrm>
            <a:off x="8302752" y="488065"/>
            <a:ext cx="3889248" cy="31367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16096" y="-645"/>
            <a:ext cx="3875904" cy="4616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GRILLE DE LECTURE</a:t>
            </a:r>
            <a:endParaRPr lang="fr-FR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1" t="16130" r="11026" b="20228"/>
          <a:stretch/>
        </p:blipFill>
        <p:spPr>
          <a:xfrm>
            <a:off x="8302752" y="3681984"/>
            <a:ext cx="3889248" cy="318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0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10924</TotalTime>
  <Words>1219</Words>
  <Application>Microsoft Office PowerPoint</Application>
  <PresentationFormat>Grand écran</PresentationFormat>
  <Paragraphs>222</Paragraphs>
  <Slides>21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Calibri</vt:lpstr>
      <vt:lpstr>Corbel</vt:lpstr>
      <vt:lpstr>Courier New</vt:lpstr>
      <vt:lpstr>Wingdings</vt:lpstr>
      <vt:lpstr>Depth</vt:lpstr>
      <vt:lpstr>Cavité buccale Oropharynx </vt:lpstr>
      <vt:lpstr>Objectifs</vt:lpstr>
      <vt:lpstr>Bilan d’imagerie initial</vt:lpstr>
      <vt:lpstr>Bilan d’imagerie initial</vt:lpstr>
      <vt:lpstr>Bilan d’imagerie initial</vt:lpstr>
      <vt:lpstr>Compte-rendu : informations nécessaires</vt:lpstr>
      <vt:lpstr>Comment lire l’IRM ?</vt:lpstr>
      <vt:lpstr>OP : T1 – T2 – T3 </vt:lpstr>
      <vt:lpstr>OP : T4a</vt:lpstr>
      <vt:lpstr>OP : T4b</vt:lpstr>
      <vt:lpstr>OP : Extensions hors T4a – T4b</vt:lpstr>
      <vt:lpstr>OP p16 positif : N</vt:lpstr>
      <vt:lpstr>OP p16 négatif : N</vt:lpstr>
      <vt:lpstr>OP : Statut p16</vt:lpstr>
      <vt:lpstr>Cavité buccale : T</vt:lpstr>
      <vt:lpstr>Cavité buccale : N</vt:lpstr>
      <vt:lpstr>Le ganglion en rupture capsulaire</vt:lpstr>
      <vt:lpstr>L’extension périnerveuse</vt:lpstr>
      <vt:lpstr>La dénervation</vt:lpstr>
      <vt:lpstr>Les localisations synchrones</vt:lpstr>
      <vt:lpstr>Messages à retenir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Urgences neurologiques</dc:title>
  <dc:creator>Ariadne</dc:creator>
  <cp:lastModifiedBy>RABAUX Lucas</cp:lastModifiedBy>
  <cp:revision>347</cp:revision>
  <cp:lastPrinted>2022-05-19T21:00:53Z</cp:lastPrinted>
  <dcterms:created xsi:type="dcterms:W3CDTF">2017-10-05T11:08:55Z</dcterms:created>
  <dcterms:modified xsi:type="dcterms:W3CDTF">2022-05-20T06:56:17Z</dcterms:modified>
</cp:coreProperties>
</file>