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86A3-B2CB-4024-92D6-0D3428D3F8B5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693F-95FA-4BBF-BB0F-14C6C97FE8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03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Cours issu base congrès Tunis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8C6F-5849-48F0-9282-F8C622260C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4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8C6F-5849-48F0-9282-F8C622260C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8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8C6F-5849-48F0-9282-F8C622260C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8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8C6F-5849-48F0-9282-F8C622260C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54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8C6F-5849-48F0-9282-F8C622260C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8C6F-5849-48F0-9282-F8C622260C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3692-89CA-424A-83DF-F712184FE5E1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4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5FFB-296A-4CD6-B5CD-774476985875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5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680-EAAC-4097-9693-C8D093ECBFAF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4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7A1-CA09-48F4-85D0-2EB5F5DD3830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26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5B-9515-4278-BDDB-61E082BE314B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B4ED-FA30-4E3A-AFE3-E4DB2BA7DC3B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0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B6D6-61B2-4415-9015-E62B8430DA55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9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5983-58A3-481C-9658-96E7ADC4D6F7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0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C7B-5330-43A5-B7ED-DF22B7B02907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4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E2C-0EBA-4A85-8266-1C06A37E388D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E9B2-23CE-45EE-AEBE-134B5D98FDC8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8787-06E0-4484-95FE-C8EB5C6A0185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0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D99F-BB32-4E41-92FB-39FC542F8CAB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00FF-9E47-4F34-87D5-11447EF0D686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2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939-F95D-47EC-815A-6C0E925E0A4B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7EF5-4BB8-4FE5-B809-9A6AD206AD55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6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57A-0E79-4BF7-B870-BD522A3A612C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0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7687250-34CA-4E2C-B210-A32DAC597B0B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4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12314" r="29452" b="38316"/>
          <a:stretch/>
        </p:blipFill>
        <p:spPr bwMode="auto">
          <a:xfrm>
            <a:off x="-14447" y="1"/>
            <a:ext cx="5742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2315" y="2325066"/>
            <a:ext cx="4731607" cy="1805326"/>
          </a:xfrm>
        </p:spPr>
        <p:txBody>
          <a:bodyPr>
            <a:noAutofit/>
          </a:bodyPr>
          <a:lstStyle/>
          <a:p>
            <a:pPr algn="l"/>
            <a:r>
              <a:rPr lang="fr-FR" sz="5400" b="1" dirty="0" smtClean="0">
                <a:solidFill>
                  <a:srgbClr val="FFC000"/>
                </a:solidFill>
                <a:effectLst/>
              </a:rPr>
              <a:t>Cavité buccale</a:t>
            </a:r>
            <a:br>
              <a:rPr lang="fr-FR" sz="5400" b="1" dirty="0" smtClean="0">
                <a:solidFill>
                  <a:srgbClr val="FFC000"/>
                </a:solidFill>
                <a:effectLst/>
              </a:rPr>
            </a:br>
            <a:r>
              <a:rPr lang="fr-FR" sz="5400" b="1" dirty="0">
                <a:solidFill>
                  <a:srgbClr val="FFC000"/>
                </a:solidFill>
                <a:effectLst/>
              </a:rPr>
              <a:t>O</a:t>
            </a:r>
            <a:r>
              <a:rPr lang="fr-FR" sz="5400" b="1" dirty="0" smtClean="0">
                <a:solidFill>
                  <a:srgbClr val="FFC000"/>
                </a:solidFill>
                <a:effectLst/>
              </a:rPr>
              <a:t>ropharynx</a:t>
            </a:r>
            <a:r>
              <a:rPr lang="fr-FR" sz="5400" b="1" dirty="0">
                <a:solidFill>
                  <a:srgbClr val="FFC000"/>
                </a:solidFill>
                <a:effectLst/>
              </a:rPr>
              <a:t/>
            </a:r>
            <a:br>
              <a:rPr lang="fr-FR" sz="5400" b="1" dirty="0">
                <a:solidFill>
                  <a:srgbClr val="FFC000"/>
                </a:solidFill>
                <a:effectLst/>
              </a:rPr>
            </a:br>
            <a:endParaRPr lang="fr-FR" sz="54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9366" y="3823149"/>
            <a:ext cx="4576225" cy="634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800" i="1" dirty="0" smtClean="0">
                <a:solidFill>
                  <a:srgbClr val="92D050"/>
                </a:solidFill>
              </a:rPr>
              <a:t>Cas clinique</a:t>
            </a:r>
            <a:endParaRPr lang="fr-FR" sz="28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88743" y="5626523"/>
            <a:ext cx="32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Dr Anne-Laure Gaultier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63" y="6256782"/>
            <a:ext cx="2542234" cy="491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63" y="5626523"/>
            <a:ext cx="2121758" cy="6395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09417" y="160124"/>
            <a:ext cx="3909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Journées de Printemps 2022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CIREOL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Hôpital Robert Debré - Paris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Vendredi 20 mai 2022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3922" y="0"/>
            <a:ext cx="1478077" cy="20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0" y="360609"/>
            <a:ext cx="5386445" cy="30139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609"/>
            <a:ext cx="5927218" cy="59957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4265" y="4576757"/>
            <a:ext cx="4789255" cy="1200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457200"/>
            <a:r>
              <a:rPr lang="fr-FR" sz="2400" b="1" dirty="0"/>
              <a:t>Apparition d'une </a:t>
            </a:r>
            <a:r>
              <a:rPr lang="fr-FR" sz="2400" b="1" dirty="0" err="1"/>
              <a:t>adénomégalie</a:t>
            </a:r>
            <a:r>
              <a:rPr lang="fr-FR" sz="2400" b="1" dirty="0"/>
              <a:t> médiastinale antérieure pré-vasculaire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6618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Madame J.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10017900" cy="4351338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/>
              <a:t>2004 </a:t>
            </a:r>
            <a:r>
              <a:rPr lang="fr-FR" b="1" dirty="0" smtClean="0"/>
              <a:t>: </a:t>
            </a:r>
            <a:r>
              <a:rPr lang="fr-FR" dirty="0"/>
              <a:t>78 ans, CE </a:t>
            </a:r>
            <a:r>
              <a:rPr lang="fr-FR" dirty="0" smtClean="0"/>
              <a:t>du pilier antérieur de </a:t>
            </a:r>
            <a:r>
              <a:rPr lang="fr-FR" dirty="0"/>
              <a:t>l’amygdale droite et base de langue </a:t>
            </a:r>
            <a:r>
              <a:rPr lang="fr-FR" dirty="0" smtClean="0"/>
              <a:t>traité par </a:t>
            </a:r>
            <a:r>
              <a:rPr lang="fr-FR" dirty="0"/>
              <a:t>amygdalectomie, </a:t>
            </a:r>
            <a:r>
              <a:rPr lang="fr-FR" dirty="0" err="1"/>
              <a:t>basi-glossectomie</a:t>
            </a:r>
            <a:r>
              <a:rPr lang="fr-FR" dirty="0"/>
              <a:t> et radiothérapie</a:t>
            </a:r>
            <a:r>
              <a:rPr lang="fr-FR" dirty="0" smtClean="0"/>
              <a:t>.</a:t>
            </a:r>
          </a:p>
          <a:p>
            <a:r>
              <a:rPr lang="fr-FR" dirty="0" smtClean="0"/>
              <a:t>2006 : récidive </a:t>
            </a:r>
            <a:r>
              <a:rPr lang="fr-FR" dirty="0"/>
              <a:t>de </a:t>
            </a:r>
            <a:r>
              <a:rPr lang="fr-FR" dirty="0" smtClean="0"/>
              <a:t>CE in situ </a:t>
            </a:r>
            <a:r>
              <a:rPr lang="fr-FR" dirty="0"/>
              <a:t>dans le sillon </a:t>
            </a:r>
            <a:r>
              <a:rPr lang="fr-FR" dirty="0" err="1"/>
              <a:t>amygdaloglosse</a:t>
            </a:r>
            <a:r>
              <a:rPr lang="fr-FR" dirty="0"/>
              <a:t> droit </a:t>
            </a:r>
            <a:r>
              <a:rPr lang="fr-FR" dirty="0" smtClean="0"/>
              <a:t>traité par </a:t>
            </a:r>
            <a:r>
              <a:rPr lang="fr-FR" dirty="0"/>
              <a:t>exérèse complète 	</a:t>
            </a:r>
            <a:endParaRPr lang="fr-FR" dirty="0" smtClean="0"/>
          </a:p>
          <a:p>
            <a:r>
              <a:rPr lang="fr-FR" b="1" dirty="0" smtClean="0"/>
              <a:t>2017 : </a:t>
            </a:r>
            <a:r>
              <a:rPr lang="fr-FR" b="1" dirty="0"/>
              <a:t>suspicion de lésion de l'aire amygdalienne gauche </a:t>
            </a:r>
            <a:r>
              <a:rPr lang="fr-FR" b="1" dirty="0" smtClean="0"/>
              <a:t>: indurée</a:t>
            </a:r>
            <a:r>
              <a:rPr lang="fr-FR" b="1" dirty="0"/>
              <a:t>, </a:t>
            </a:r>
            <a:r>
              <a:rPr lang="fr-FR" b="1" dirty="0" smtClean="0"/>
              <a:t>fixée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5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8481"/>
          <a:stretch/>
        </p:blipFill>
        <p:spPr>
          <a:xfrm>
            <a:off x="8346856" y="2585140"/>
            <a:ext cx="2828688" cy="4136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939"/>
          <a:stretch/>
        </p:blipFill>
        <p:spPr>
          <a:xfrm>
            <a:off x="4197012" y="2596574"/>
            <a:ext cx="3257786" cy="412490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4" y="2510837"/>
            <a:ext cx="3267531" cy="42106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1" y="50129"/>
            <a:ext cx="3313339" cy="42364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737" y="47323"/>
            <a:ext cx="3258005" cy="42392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47323"/>
            <a:ext cx="3090661" cy="42392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822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107" y="3692102"/>
            <a:ext cx="3029373" cy="302937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b="22869"/>
          <a:stretch/>
        </p:blipFill>
        <p:spPr>
          <a:xfrm>
            <a:off x="110892" y="3584007"/>
            <a:ext cx="3334215" cy="31374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55" y="156865"/>
            <a:ext cx="3324689" cy="4258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443" y="156865"/>
            <a:ext cx="3414375" cy="4258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t="11156" b="15224"/>
          <a:stretch/>
        </p:blipFill>
        <p:spPr>
          <a:xfrm>
            <a:off x="8567737" y="3886199"/>
            <a:ext cx="3107596" cy="2835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7697" y="141568"/>
            <a:ext cx="2960130" cy="42735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57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20542"/>
          <a:stretch/>
        </p:blipFill>
        <p:spPr>
          <a:xfrm>
            <a:off x="488951" y="47323"/>
            <a:ext cx="3313339" cy="33661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19929"/>
          <a:stretch/>
        </p:blipFill>
        <p:spPr>
          <a:xfrm>
            <a:off x="4480534" y="2803223"/>
            <a:ext cx="3230932" cy="33661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4258" r="148" b="20828"/>
          <a:stretch/>
        </p:blipFill>
        <p:spPr>
          <a:xfrm>
            <a:off x="8389710" y="47323"/>
            <a:ext cx="3271153" cy="33661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44699" y="3886558"/>
            <a:ext cx="4038948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Envahissement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muscles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élévateur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et tenseur du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voile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constricteurs du pharynx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pilier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postérieur de l'amygdale gauche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93495" y="338786"/>
            <a:ext cx="3805010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Extension au travers de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la choane gauche et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dans la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fosse nasale jusqu'au cornet inférieur sans envahir la fosse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ptérygo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-palatine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9710" y="4097509"/>
            <a:ext cx="3271153" cy="1200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latin typeface="Corbel"/>
              </a:rPr>
              <a:t>Intégrité des espaces </a:t>
            </a:r>
            <a:r>
              <a:rPr lang="fr-FR" sz="2400" dirty="0" smtClean="0">
                <a:solidFill>
                  <a:prstClr val="white"/>
                </a:solidFill>
                <a:latin typeface="Corbel"/>
              </a:rPr>
              <a:t>rétro-pharyngés</a:t>
            </a:r>
            <a:r>
              <a:rPr lang="fr-FR" sz="2400" dirty="0">
                <a:solidFill>
                  <a:prstClr val="white"/>
                </a:solidFill>
                <a:latin typeface="Corbel"/>
              </a:rPr>
              <a:t/>
            </a:r>
            <a:br>
              <a:rPr lang="fr-FR" sz="2400" dirty="0">
                <a:solidFill>
                  <a:prstClr val="white"/>
                </a:solidFill>
                <a:latin typeface="Corbel"/>
              </a:rPr>
            </a:br>
            <a:endParaRPr lang="fr-FR" sz="24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648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27333"/>
          <a:stretch/>
        </p:blipFill>
        <p:spPr>
          <a:xfrm>
            <a:off x="229955" y="141568"/>
            <a:ext cx="3324689" cy="30943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26439"/>
          <a:stretch/>
        </p:blipFill>
        <p:spPr>
          <a:xfrm>
            <a:off x="229955" y="3444577"/>
            <a:ext cx="3324689" cy="30943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b="25750"/>
          <a:stretch/>
        </p:blipFill>
        <p:spPr>
          <a:xfrm>
            <a:off x="8758406" y="3444577"/>
            <a:ext cx="2960130" cy="30943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034" y="141568"/>
            <a:ext cx="3448531" cy="41915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24034" y="4529143"/>
            <a:ext cx="4719050" cy="163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white"/>
                </a:solidFill>
                <a:latin typeface="Corbel"/>
              </a:rPr>
              <a:t>Extension vélaire vers 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white"/>
                </a:solidFill>
                <a:latin typeface="Corbel"/>
              </a:rPr>
              <a:t>palais dur avec </a:t>
            </a:r>
            <a:r>
              <a:rPr lang="fr-FR" sz="2000" dirty="0">
                <a:solidFill>
                  <a:prstClr val="white"/>
                </a:solidFill>
                <a:latin typeface="Corbel"/>
              </a:rPr>
              <a:t>lyse osseuse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dirty="0">
                <a:solidFill>
                  <a:prstClr val="white"/>
                </a:solidFill>
                <a:latin typeface="Corbel"/>
              </a:rPr>
              <a:t>des </a:t>
            </a:r>
            <a:r>
              <a:rPr lang="fr-FR" sz="2000" dirty="0">
                <a:solidFill>
                  <a:prstClr val="white"/>
                </a:solidFill>
                <a:latin typeface="Corbel"/>
              </a:rPr>
              <a:t>lames horizontales de l'os </a:t>
            </a:r>
            <a:r>
              <a:rPr lang="fr-FR" sz="2000" dirty="0">
                <a:solidFill>
                  <a:prstClr val="white"/>
                </a:solidFill>
                <a:latin typeface="Corbel"/>
              </a:rPr>
              <a:t>palatin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dirty="0">
                <a:solidFill>
                  <a:prstClr val="white"/>
                </a:solidFill>
                <a:latin typeface="Corbel"/>
              </a:rPr>
              <a:t>de </a:t>
            </a:r>
            <a:r>
              <a:rPr lang="fr-FR" sz="2000" dirty="0">
                <a:solidFill>
                  <a:prstClr val="white"/>
                </a:solidFill>
                <a:latin typeface="Corbel"/>
              </a:rPr>
              <a:t>la portion </a:t>
            </a:r>
            <a:r>
              <a:rPr lang="fr-FR" sz="2000" dirty="0">
                <a:solidFill>
                  <a:prstClr val="white"/>
                </a:solidFill>
                <a:latin typeface="Corbel"/>
              </a:rPr>
              <a:t>vomérienne </a:t>
            </a:r>
            <a:r>
              <a:rPr lang="fr-FR" sz="2000" dirty="0">
                <a:solidFill>
                  <a:prstClr val="white"/>
                </a:solidFill>
                <a:latin typeface="Corbel"/>
              </a:rPr>
              <a:t>de la cloison nasale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36357" y="2540700"/>
            <a:ext cx="4372500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Extension au nasopharynx bilatéral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Otite séreuse bilatérale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357" y="252874"/>
            <a:ext cx="4372500" cy="21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1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0" y="174322"/>
            <a:ext cx="3258005" cy="42392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31" y="157147"/>
            <a:ext cx="2960130" cy="42735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65041" y="4628946"/>
            <a:ext cx="10758519" cy="1569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Volumineuse récidive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oro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et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nasopharyngée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bilatérale,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nasale gauche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avec atteinte osseuse palatine, sans adénopathie visible.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La lésion est classée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T4bN0 (p16-)/T4N0 (p16+) [TNM 8].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774" y="174322"/>
            <a:ext cx="3510786" cy="42672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200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Madame J.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10017900" cy="4351338"/>
          </a:xfrm>
        </p:spPr>
        <p:txBody>
          <a:bodyPr/>
          <a:lstStyle/>
          <a:p>
            <a:r>
              <a:rPr lang="fr-FR" i="1" dirty="0"/>
              <a:t> </a:t>
            </a:r>
            <a:r>
              <a:rPr lang="fr-FR" b="1" i="1" dirty="0"/>
              <a:t>2004 :</a:t>
            </a:r>
            <a:r>
              <a:rPr lang="fr-FR" i="1" dirty="0"/>
              <a:t> </a:t>
            </a:r>
            <a:r>
              <a:rPr lang="fr-FR" i="1" dirty="0" smtClean="0"/>
              <a:t>CE du pilier antérieur de </a:t>
            </a:r>
            <a:r>
              <a:rPr lang="fr-FR" i="1" dirty="0"/>
              <a:t>l’amygdale droite et base de langue </a:t>
            </a:r>
            <a:r>
              <a:rPr lang="fr-FR" i="1" dirty="0" smtClean="0"/>
              <a:t>traité par </a:t>
            </a:r>
            <a:r>
              <a:rPr lang="fr-FR" i="1" dirty="0"/>
              <a:t>amygdalectomie, </a:t>
            </a:r>
            <a:r>
              <a:rPr lang="fr-FR" i="1" dirty="0" err="1"/>
              <a:t>basi-glossectomie</a:t>
            </a:r>
            <a:r>
              <a:rPr lang="fr-FR" i="1" dirty="0"/>
              <a:t> et radiothérapie</a:t>
            </a:r>
            <a:r>
              <a:rPr lang="fr-FR" i="1" dirty="0" smtClean="0"/>
              <a:t>.</a:t>
            </a:r>
          </a:p>
          <a:p>
            <a:r>
              <a:rPr lang="fr-FR" i="1" dirty="0" smtClean="0"/>
              <a:t>2006 : récidive </a:t>
            </a:r>
            <a:r>
              <a:rPr lang="fr-FR" i="1" dirty="0"/>
              <a:t>de </a:t>
            </a:r>
            <a:r>
              <a:rPr lang="fr-FR" i="1" dirty="0" smtClean="0"/>
              <a:t>CE in situ </a:t>
            </a:r>
            <a:r>
              <a:rPr lang="fr-FR" i="1" dirty="0"/>
              <a:t>dans le sillon </a:t>
            </a:r>
            <a:r>
              <a:rPr lang="fr-FR" i="1" dirty="0" err="1"/>
              <a:t>amygdaloglosse</a:t>
            </a:r>
            <a:r>
              <a:rPr lang="fr-FR" i="1" dirty="0"/>
              <a:t> droit </a:t>
            </a:r>
            <a:r>
              <a:rPr lang="fr-FR" i="1" dirty="0" smtClean="0"/>
              <a:t>traité par </a:t>
            </a:r>
            <a:r>
              <a:rPr lang="fr-FR" i="1" dirty="0"/>
              <a:t>exérèse complète 	</a:t>
            </a:r>
            <a:endParaRPr lang="fr-FR" i="1" dirty="0" smtClean="0"/>
          </a:p>
          <a:p>
            <a:r>
              <a:rPr lang="fr-FR" i="1" dirty="0" smtClean="0"/>
              <a:t>2017 : </a:t>
            </a:r>
            <a:r>
              <a:rPr lang="fr-FR" i="1" dirty="0"/>
              <a:t>suspicion de lésion de l'aire amygdalienne gauche </a:t>
            </a:r>
            <a:r>
              <a:rPr lang="fr-FR" i="1" dirty="0" smtClean="0"/>
              <a:t>: indurée</a:t>
            </a:r>
            <a:r>
              <a:rPr lang="fr-FR" i="1" dirty="0"/>
              <a:t>, </a:t>
            </a:r>
            <a:r>
              <a:rPr lang="fr-FR" i="1" dirty="0" smtClean="0"/>
              <a:t>fixée</a:t>
            </a:r>
          </a:p>
          <a:p>
            <a:r>
              <a:rPr lang="fr-FR" b="1" dirty="0" smtClean="0"/>
              <a:t>2021 : 82 ans, majoration </a:t>
            </a:r>
            <a:r>
              <a:rPr lang="fr-FR" b="1" dirty="0"/>
              <a:t>des douleurs </a:t>
            </a:r>
            <a:r>
              <a:rPr lang="fr-FR" b="1" dirty="0" smtClean="0"/>
              <a:t>; abstention </a:t>
            </a:r>
            <a:r>
              <a:rPr lang="fr-FR" b="1" dirty="0"/>
              <a:t>thérapeutique depuis 2018 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1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/>
                <a:ea typeface="+mn-ea"/>
                <a:cs typeface="+mn-cs"/>
              </a:rPr>
              <a:t>Cavité buccale et oropharynx - AL Gaultier - JP CIREOL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76" y="245818"/>
            <a:ext cx="3381847" cy="34961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087" y="245818"/>
            <a:ext cx="3562847" cy="394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119" y="437888"/>
            <a:ext cx="4484141" cy="59184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t="13544"/>
          <a:stretch/>
        </p:blipFill>
        <p:spPr>
          <a:xfrm>
            <a:off x="239476" y="3962400"/>
            <a:ext cx="3410426" cy="27590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34343" y="4372441"/>
            <a:ext cx="3354334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Récidive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oro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 et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nasopharyngée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latérale droite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Adénomégalies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 aires III et IV gauches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0629900" y="4672869"/>
            <a:ext cx="1181100" cy="6690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045189" y="5232400"/>
            <a:ext cx="15511" cy="13696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88122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385</Words>
  <Application>Microsoft Office PowerPoint</Application>
  <PresentationFormat>Grand écran</PresentationFormat>
  <Paragraphs>50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Cavité buccale Oropharynx </vt:lpstr>
      <vt:lpstr>Madame J.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Madame J. 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Cavité buccale Oropharynx </dc:title>
  <dc:creator>GAULTIER Anne-Laure</dc:creator>
  <cp:lastModifiedBy>GAULTIER Anne-Laure</cp:lastModifiedBy>
  <cp:revision>2</cp:revision>
  <dcterms:created xsi:type="dcterms:W3CDTF">2022-05-19T20:00:51Z</dcterms:created>
  <dcterms:modified xsi:type="dcterms:W3CDTF">2022-05-19T20:09:03Z</dcterms:modified>
</cp:coreProperties>
</file>