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98C11-2565-4432-B934-F19A987C9E86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8A67D-3810-459A-8CE9-93C4E81A8E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971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E7A7F-643C-4696-AE27-7B24CD2112A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590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34" rIns="91434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67" indent="0" algn="ctr">
              <a:buNone/>
              <a:defRPr sz="2400"/>
            </a:lvl2pPr>
            <a:lvl3pPr marL="914332" indent="0" algn="ctr">
              <a:buNone/>
              <a:defRPr sz="2400"/>
            </a:lvl3pPr>
            <a:lvl4pPr marL="1371498" indent="0" algn="ctr">
              <a:buNone/>
              <a:defRPr sz="2000"/>
            </a:lvl4pPr>
            <a:lvl5pPr marL="1828664" indent="0" algn="ctr">
              <a:buNone/>
              <a:defRPr sz="2000"/>
            </a:lvl5pPr>
            <a:lvl6pPr marL="2285830" indent="0" algn="ctr">
              <a:buNone/>
              <a:defRPr sz="2000"/>
            </a:lvl6pPr>
            <a:lvl7pPr marL="2742994" indent="0" algn="ctr">
              <a:buNone/>
              <a:defRPr sz="2000"/>
            </a:lvl7pPr>
            <a:lvl8pPr marL="3200160" indent="0" algn="ctr">
              <a:buNone/>
              <a:defRPr sz="2000"/>
            </a:lvl8pPr>
            <a:lvl9pPr marL="3657327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79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18" tIns="0" rIns="45718" bIns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2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4780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414781"/>
            <a:ext cx="7734300" cy="5757423"/>
          </a:xfrm>
        </p:spPr>
        <p:txBody>
          <a:bodyPr vert="eaVert" lIns="45718" tIns="0" rIns="45718" bIns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595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E007-CD8F-4A61-AA20-C5B419FCCF6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19/05/2022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96A4-6E26-44AD-97B2-ECACC8ED46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012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E007-CD8F-4A61-AA20-C5B419FCCF6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19/05/2022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96A4-6E26-44AD-97B2-ECACC8ED46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439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3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6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1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6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2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7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3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E007-CD8F-4A61-AA20-C5B419FCCF6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19/05/2022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96A4-6E26-44AD-97B2-ECACC8ED46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84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E007-CD8F-4A61-AA20-C5B419FCCF6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19/05/2022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96A4-6E26-44AD-97B2-ECACC8ED46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994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700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00" b="1"/>
            </a:lvl4pPr>
            <a:lvl5pPr marL="2438158" indent="0">
              <a:buNone/>
              <a:defRPr sz="2100" b="1"/>
            </a:lvl5pPr>
            <a:lvl6pPr marL="3047696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3" indent="0">
              <a:buNone/>
              <a:defRPr sz="21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700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00" b="1"/>
            </a:lvl4pPr>
            <a:lvl5pPr marL="2438158" indent="0">
              <a:buNone/>
              <a:defRPr sz="2100" b="1"/>
            </a:lvl5pPr>
            <a:lvl6pPr marL="3047696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3" indent="0">
              <a:buNone/>
              <a:defRPr sz="21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E007-CD8F-4A61-AA20-C5B419FCCF6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19/05/2022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96A4-6E26-44AD-97B2-ECACC8ED46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21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E007-CD8F-4A61-AA20-C5B419FCCF6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19/05/2022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96A4-6E26-44AD-97B2-ECACC8ED46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99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E007-CD8F-4A61-AA20-C5B419FCCF6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19/05/2022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96A4-6E26-44AD-97B2-ECACC8ED46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999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39" indent="0">
              <a:buNone/>
              <a:defRPr sz="1600"/>
            </a:lvl2pPr>
            <a:lvl3pPr marL="1219080" indent="0">
              <a:buNone/>
              <a:defRPr sz="1300"/>
            </a:lvl3pPr>
            <a:lvl4pPr marL="1828618" indent="0">
              <a:buNone/>
              <a:defRPr sz="1200"/>
            </a:lvl4pPr>
            <a:lvl5pPr marL="2438158" indent="0">
              <a:buNone/>
              <a:defRPr sz="1200"/>
            </a:lvl5pPr>
            <a:lvl6pPr marL="3047696" indent="0">
              <a:buNone/>
              <a:defRPr sz="1200"/>
            </a:lvl6pPr>
            <a:lvl7pPr marL="3657235" indent="0">
              <a:buNone/>
              <a:defRPr sz="1200"/>
            </a:lvl7pPr>
            <a:lvl8pPr marL="4266773" indent="0">
              <a:buNone/>
              <a:defRPr sz="1200"/>
            </a:lvl8pPr>
            <a:lvl9pPr marL="4876313" indent="0">
              <a:buNone/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E007-CD8F-4A61-AA20-C5B419FCCF6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19/05/2022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96A4-6E26-44AD-97B2-ECACC8ED46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4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488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39" indent="0">
              <a:buNone/>
              <a:defRPr sz="3700"/>
            </a:lvl2pPr>
            <a:lvl3pPr marL="1219080" indent="0">
              <a:buNone/>
              <a:defRPr sz="3200"/>
            </a:lvl3pPr>
            <a:lvl4pPr marL="1828618" indent="0">
              <a:buNone/>
              <a:defRPr sz="2700"/>
            </a:lvl4pPr>
            <a:lvl5pPr marL="2438158" indent="0">
              <a:buNone/>
              <a:defRPr sz="2700"/>
            </a:lvl5pPr>
            <a:lvl6pPr marL="3047696" indent="0">
              <a:buNone/>
              <a:defRPr sz="2700"/>
            </a:lvl6pPr>
            <a:lvl7pPr marL="3657235" indent="0">
              <a:buNone/>
              <a:defRPr sz="2700"/>
            </a:lvl7pPr>
            <a:lvl8pPr marL="4266773" indent="0">
              <a:buNone/>
              <a:defRPr sz="2700"/>
            </a:lvl8pPr>
            <a:lvl9pPr marL="4876313" indent="0">
              <a:buNone/>
              <a:defRPr sz="27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39" indent="0">
              <a:buNone/>
              <a:defRPr sz="1600"/>
            </a:lvl2pPr>
            <a:lvl3pPr marL="1219080" indent="0">
              <a:buNone/>
              <a:defRPr sz="1300"/>
            </a:lvl3pPr>
            <a:lvl4pPr marL="1828618" indent="0">
              <a:buNone/>
              <a:defRPr sz="1200"/>
            </a:lvl4pPr>
            <a:lvl5pPr marL="2438158" indent="0">
              <a:buNone/>
              <a:defRPr sz="1200"/>
            </a:lvl5pPr>
            <a:lvl6pPr marL="3047696" indent="0">
              <a:buNone/>
              <a:defRPr sz="1200"/>
            </a:lvl6pPr>
            <a:lvl7pPr marL="3657235" indent="0">
              <a:buNone/>
              <a:defRPr sz="1200"/>
            </a:lvl7pPr>
            <a:lvl8pPr marL="4266773" indent="0">
              <a:buNone/>
              <a:defRPr sz="1200"/>
            </a:lvl8pPr>
            <a:lvl9pPr marL="4876313" indent="0">
              <a:buNone/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E007-CD8F-4A61-AA20-C5B419FCCF6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19/05/2022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96A4-6E26-44AD-97B2-ECACC8ED46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75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E007-CD8F-4A61-AA20-C5B419FCCF6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19/05/2022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96A4-6E26-44AD-97B2-ECACC8ED46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61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E007-CD8F-4A61-AA20-C5B419FCCF6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19/05/2022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96A4-6E26-44AD-97B2-ECACC8ED46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9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34" rIns="91434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60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7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3"/>
            <a:ext cx="4937760" cy="736283"/>
          </a:xfrm>
        </p:spPr>
        <p:txBody>
          <a:bodyPr lIns="91434" rIns="91434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378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3"/>
            <a:ext cx="4937760" cy="736283"/>
          </a:xfrm>
        </p:spPr>
        <p:txBody>
          <a:bodyPr lIns="91434" rIns="91434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5"/>
            <a:ext cx="4937760" cy="3378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84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732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4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3"/>
            <a:ext cx="3200400" cy="3379124"/>
          </a:xfrm>
        </p:spPr>
        <p:txBody>
          <a:bodyPr lIns="91434" rIns="91434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1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5" y="6459788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72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0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34" tIns="0" rIns="91434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" y="3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167" tIns="457167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34" tIns="0" rIns="91434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1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99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" y="6334319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  <a:prstGeom prst="rect">
            <a:avLst/>
          </a:prstGeom>
        </p:spPr>
        <p:txBody>
          <a:bodyPr vert="horz" lIns="91434" tIns="45718" rIns="91434" bIns="45718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5"/>
            <a:ext cx="10058400" cy="4023360"/>
          </a:xfrm>
          <a:prstGeom prst="rect">
            <a:avLst/>
          </a:prstGeom>
        </p:spPr>
        <p:txBody>
          <a:bodyPr vert="horz" lIns="0" tIns="45718" rIns="0" bIns="45718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5" y="6459788"/>
            <a:ext cx="2472271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59788"/>
            <a:ext cx="4822804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2" y="6459788"/>
            <a:ext cx="1312025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72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32" rtl="0" eaLnBrk="1" latinLnBrk="0" hangingPunct="1">
        <a:lnSpc>
          <a:spcPct val="85000"/>
        </a:lnSpc>
        <a:spcBef>
          <a:spcPct val="0"/>
        </a:spcBef>
        <a:buNone/>
        <a:defRPr sz="4800" kern="1200" spc="-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4" indent="-91434" algn="l" defTabSz="914332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20" indent="-182866" algn="l" defTabSz="914332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886" indent="-182866" algn="l" defTabSz="914332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52" indent="-182866" algn="l" defTabSz="914332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19" indent="-182866" algn="l" defTabSz="914332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19" indent="-228584" algn="l" defTabSz="914332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04" indent="-228584" algn="l" defTabSz="914332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88" indent="-228584" algn="l" defTabSz="914332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74" indent="-228584" algn="l" defTabSz="914332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09" tIns="60954" rIns="121909" bIns="60954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09" tIns="60954" rIns="121909" bIns="60954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909" tIns="60954" rIns="121909" bIns="6095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80"/>
            <a:fld id="{2223E007-CD8F-4A61-AA20-C5B419FCCF6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1219080"/>
              <a:t>19/05/2022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909" tIns="60954" rIns="121909" bIns="6095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8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909" tIns="60954" rIns="121909" bIns="6095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80"/>
            <a:fld id="{D69E96A4-6E26-44AD-97B2-ECACC8ED46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121908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8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08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5" indent="-457155" algn="l" defTabSz="1219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02" indent="-380962" algn="l" defTabSz="121908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9" indent="-304768" algn="l" defTabSz="1219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68" algn="l" defTabSz="121908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68" algn="l" defTabSz="121908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68" algn="l" defTabSz="1219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68" algn="l" defTabSz="1219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68" algn="l" defTabSz="1219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68" algn="l" defTabSz="1219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0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8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8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66800" y="758952"/>
            <a:ext cx="10058400" cy="3566160"/>
          </a:xfrm>
        </p:spPr>
        <p:txBody>
          <a:bodyPr anchor="ctr" anchorCtr="0">
            <a:normAutofit/>
          </a:bodyPr>
          <a:lstStyle/>
          <a:p>
            <a:pPr algn="ctr"/>
            <a:r>
              <a:rPr lang="fr-FR" sz="2800" dirty="0" smtClean="0"/>
              <a:t>Journées de printemps du CIREOL</a:t>
            </a:r>
            <a:r>
              <a:rPr lang="fr-FR" sz="3200" dirty="0"/>
              <a:t/>
            </a:r>
            <a:br>
              <a:rPr lang="fr-FR" sz="3200" dirty="0"/>
            </a:br>
            <a:r>
              <a:rPr lang="fr-FR" sz="4000" b="1" dirty="0"/>
              <a:t/>
            </a:r>
            <a:br>
              <a:rPr lang="fr-FR" sz="4000" b="1" dirty="0"/>
            </a:br>
            <a:r>
              <a:rPr lang="fr-FR" sz="4000" b="1" dirty="0" smtClean="0"/>
              <a:t>Cas clinique</a:t>
            </a:r>
            <a:endParaRPr lang="fr-FR" sz="48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r>
              <a:rPr lang="fr-FR" sz="9600" b="1" cap="none" dirty="0" smtClean="0"/>
              <a:t>Gabriel </a:t>
            </a:r>
            <a:r>
              <a:rPr lang="fr-FR" sz="9600" b="1" cap="none" dirty="0"/>
              <a:t>GARCIA  </a:t>
            </a:r>
          </a:p>
          <a:p>
            <a:pPr algn="ctr"/>
            <a:r>
              <a:rPr lang="fr-FR" sz="6400" b="1" cap="none" dirty="0"/>
              <a:t>Service d’imagerie diagnostique</a:t>
            </a:r>
          </a:p>
          <a:p>
            <a:pPr algn="ctr"/>
            <a:r>
              <a:rPr lang="fr-FR" sz="6400" b="1" cap="none" dirty="0"/>
              <a:t>Gustave Roussy</a:t>
            </a:r>
          </a:p>
          <a:p>
            <a:pPr algn="ctr"/>
            <a:r>
              <a:rPr lang="fr-FR" sz="6400" b="1" cap="none" dirty="0"/>
              <a:t>Villejuif, France</a:t>
            </a:r>
            <a:endParaRPr lang="fr-FR" b="1" cap="non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t="22372" b="20687"/>
          <a:stretch/>
        </p:blipFill>
        <p:spPr>
          <a:xfrm>
            <a:off x="448493" y="4780684"/>
            <a:ext cx="2236531" cy="127350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25" y="4766504"/>
            <a:ext cx="3373676" cy="104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474" y="128016"/>
            <a:ext cx="1527998" cy="219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5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223000" y="233501"/>
            <a:ext cx="553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 ces images il existe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Une atteinte du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clivus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Une atteinte de l’apex pétreux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Dt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Une atteinte de C2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foramen de Vésale bilatéral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Une os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téocondensation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la grande aile droite du sphénoïde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3195282"/>
            <a:ext cx="5440996" cy="3402763"/>
          </a:xfrm>
          <a:prstGeom prst="rect">
            <a:avLst/>
          </a:prstGeom>
        </p:spPr>
      </p:pic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736600"/>
            <a:ext cx="5329719" cy="528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4034" y="443359"/>
            <a:ext cx="10058400" cy="903399"/>
          </a:xfrm>
        </p:spPr>
        <p:txBody>
          <a:bodyPr/>
          <a:lstStyle/>
          <a:p>
            <a:pPr algn="ctr"/>
            <a:r>
              <a:rPr lang="fr-FR" dirty="0" smtClean="0"/>
              <a:t>Merci pour votre attention</a:t>
            </a:r>
            <a:endParaRPr lang="fr-FR" dirty="0"/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74" y="1951732"/>
            <a:ext cx="2938787" cy="422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1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Patient de 41 ans originaire d’Algérie</a:t>
            </a:r>
          </a:p>
          <a:p>
            <a:r>
              <a:rPr lang="fr-FR" dirty="0" smtClean="0"/>
              <a:t>Pas d’antécédents notable</a:t>
            </a:r>
          </a:p>
          <a:p>
            <a:r>
              <a:rPr lang="fr-FR" dirty="0" smtClean="0"/>
              <a:t>Non tabagique</a:t>
            </a:r>
          </a:p>
          <a:p>
            <a:r>
              <a:rPr lang="fr-FR" dirty="0" smtClean="0"/>
              <a:t>Consommation d’alcool occasionnelle</a:t>
            </a:r>
          </a:p>
          <a:p>
            <a:r>
              <a:rPr lang="fr-FR" dirty="0" smtClean="0"/>
              <a:t>Consulte pour douleurs de l’hémiface droite à type de névralgies</a:t>
            </a:r>
          </a:p>
          <a:p>
            <a:endParaRPr lang="fr-FR" dirty="0"/>
          </a:p>
          <a:p>
            <a:r>
              <a:rPr lang="fr-FR" dirty="0" smtClean="0"/>
              <a:t>Une IRM est réalisée</a:t>
            </a:r>
          </a:p>
          <a:p>
            <a:endParaRPr lang="fr-FR" dirty="0" smtClean="0"/>
          </a:p>
          <a:p>
            <a:endParaRPr lang="fr-FR" dirty="0"/>
          </a:p>
          <a:p>
            <a:pPr lvl="1"/>
            <a:endParaRPr lang="fr-FR" dirty="0"/>
          </a:p>
          <a:p>
            <a:pPr lvl="3"/>
            <a:endParaRPr lang="fr-FR" dirty="0" smtClean="0"/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50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2" b="18766"/>
          <a:stretch/>
        </p:blipFill>
        <p:spPr>
          <a:xfrm>
            <a:off x="1028698" y="548411"/>
            <a:ext cx="4758871" cy="27305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718300" y="144471"/>
            <a:ext cx="48133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 ces images il existe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envahissement du sinus caverneux droit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Une contact entre la tumeur et le tronc basilaire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Une explication pour une névralgie du V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envahissement du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cavum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trigéminal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droit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envahissement de toute la cavité du sinus sphénoïdal gauche</a:t>
            </a:r>
          </a:p>
        </p:txBody>
      </p:sp>
      <p:pic>
        <p:nvPicPr>
          <p:cNvPr id="12" name="Image 11" descr="Capture d’écra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9"/>
          <a:stretch/>
        </p:blipFill>
        <p:spPr>
          <a:xfrm>
            <a:off x="1251245" y="3622346"/>
            <a:ext cx="4313779" cy="2749882"/>
          </a:xfrm>
          <a:prstGeom prst="rect">
            <a:avLst/>
          </a:prstGeom>
        </p:spPr>
      </p:pic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0" y="3652599"/>
            <a:ext cx="3827862" cy="271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9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2" b="18766"/>
          <a:stretch/>
        </p:blipFill>
        <p:spPr>
          <a:xfrm>
            <a:off x="1028698" y="548411"/>
            <a:ext cx="4758871" cy="27305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718300" y="144471"/>
            <a:ext cx="48133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 ces images il existe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envahissement du sinus caverneux droit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Une contact entre la tumeur et le tronc basilaire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Une explication pour une névralgie du V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envahissement du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cavum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trigéminal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droit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envahissement de toute la cavité du sinus sphénoïdal gauche</a:t>
            </a:r>
          </a:p>
        </p:txBody>
      </p:sp>
      <p:pic>
        <p:nvPicPr>
          <p:cNvPr id="12" name="Image 11" descr="Capture d’écra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9"/>
          <a:stretch/>
        </p:blipFill>
        <p:spPr>
          <a:xfrm>
            <a:off x="1251245" y="3622346"/>
            <a:ext cx="4313779" cy="2749882"/>
          </a:xfrm>
          <a:prstGeom prst="rect">
            <a:avLst/>
          </a:prstGeom>
        </p:spPr>
      </p:pic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0" y="3652599"/>
            <a:ext cx="3827862" cy="271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0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718300" y="55571"/>
            <a:ext cx="48133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 ces images il existe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envahissement du foramen ovale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Dt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lvl="0" indent="-342900">
              <a:buFontTx/>
              <a:buAutoNum type="alphaUcPeriod"/>
              <a:defRPr/>
            </a:pPr>
            <a:r>
              <a:rPr lang="fr-FR" sz="2000" b="1" dirty="0">
                <a:solidFill>
                  <a:prstClr val="white"/>
                </a:solidFill>
              </a:rPr>
              <a:t>Un envahissement du foramen </a:t>
            </a:r>
            <a:r>
              <a:rPr lang="fr-FR" sz="2000" b="1" dirty="0" smtClean="0">
                <a:solidFill>
                  <a:prstClr val="white"/>
                </a:solidFill>
              </a:rPr>
              <a:t>rond </a:t>
            </a:r>
            <a:r>
              <a:rPr lang="fr-FR" sz="2000" b="1" dirty="0" err="1">
                <a:solidFill>
                  <a:prstClr val="white"/>
                </a:solidFill>
              </a:rPr>
              <a:t>Dt</a:t>
            </a:r>
            <a:endParaRPr lang="fr-FR" sz="2000" b="1" dirty="0">
              <a:solidFill>
                <a:prstClr val="white"/>
              </a:solidFill>
            </a:endParaRPr>
          </a:p>
          <a:p>
            <a:pPr marL="342900" lvl="0" indent="-342900">
              <a:buFontTx/>
              <a:buAutoNum type="alphaUcPeriod"/>
              <a:defRPr/>
            </a:pPr>
            <a:r>
              <a:rPr lang="fr-FR" sz="2000" b="1" dirty="0">
                <a:solidFill>
                  <a:prstClr val="white"/>
                </a:solidFill>
              </a:rPr>
              <a:t>Un envahissement du foramen </a:t>
            </a:r>
            <a:r>
              <a:rPr lang="fr-FR" sz="2000" b="1" dirty="0" smtClean="0">
                <a:solidFill>
                  <a:prstClr val="white"/>
                </a:solidFill>
              </a:rPr>
              <a:t>jugulaire </a:t>
            </a:r>
            <a:r>
              <a:rPr lang="fr-FR" sz="2000" b="1" dirty="0" err="1">
                <a:solidFill>
                  <a:prstClr val="white"/>
                </a:solidFill>
              </a:rPr>
              <a:t>Dt</a:t>
            </a:r>
            <a:endParaRPr lang="fr-FR" sz="2000" b="1" dirty="0">
              <a:solidFill>
                <a:prstClr val="white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envahissement du foramen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déchiré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Dt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lvl="0" indent="-342900">
              <a:buFontTx/>
              <a:buAutoNum type="alphaUcPeriod"/>
              <a:defRPr/>
            </a:pPr>
            <a:r>
              <a:rPr lang="fr-FR" sz="2000" b="1" dirty="0">
                <a:solidFill>
                  <a:prstClr val="white"/>
                </a:solidFill>
              </a:rPr>
              <a:t>Un envahissement </a:t>
            </a:r>
            <a:r>
              <a:rPr lang="fr-FR" sz="2000" b="1" dirty="0" smtClean="0">
                <a:solidFill>
                  <a:prstClr val="white"/>
                </a:solidFill>
              </a:rPr>
              <a:t>de la fissure orbitaire supérieure </a:t>
            </a:r>
            <a:r>
              <a:rPr lang="fr-FR" sz="2000" b="1" dirty="0" err="1" smtClean="0">
                <a:solidFill>
                  <a:prstClr val="white"/>
                </a:solidFill>
              </a:rPr>
              <a:t>Dte</a:t>
            </a:r>
            <a:endParaRPr lang="fr-FR" sz="2000" b="1" dirty="0">
              <a:solidFill>
                <a:prstClr val="white"/>
              </a:solidFill>
            </a:endParaRPr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12" y="144471"/>
            <a:ext cx="4520195" cy="3293506"/>
          </a:xfrm>
          <a:prstGeom prst="rect">
            <a:avLst/>
          </a:prstGeom>
        </p:spPr>
      </p:pic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99" y="3622346"/>
            <a:ext cx="4387820" cy="2965597"/>
          </a:xfrm>
          <a:prstGeom prst="rect">
            <a:avLst/>
          </a:prstGeom>
        </p:spPr>
      </p:pic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045" y="3496837"/>
            <a:ext cx="4976291" cy="321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6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718300" y="55571"/>
            <a:ext cx="48133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 ces images il existe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envahissement du foramen ovale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Dt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envahissement du foramen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rond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Dt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envahissement du foramen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jugulaire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Dt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envahissement du foramen déchiré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Dt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envahissement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la fissure orbitaire supérieure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Dte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12" y="144471"/>
            <a:ext cx="4520195" cy="3293506"/>
          </a:xfrm>
          <a:prstGeom prst="rect">
            <a:avLst/>
          </a:prstGeom>
        </p:spPr>
      </p:pic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99" y="3622346"/>
            <a:ext cx="4387820" cy="2965597"/>
          </a:xfrm>
          <a:prstGeom prst="rect">
            <a:avLst/>
          </a:prstGeom>
        </p:spPr>
      </p:pic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045" y="3496837"/>
            <a:ext cx="4976291" cy="321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223000" y="233501"/>
            <a:ext cx="553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 ces images il existe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 signes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paralysie de l’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hémilangue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Dte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lvl="0" indent="-342900">
              <a:buFontTx/>
              <a:buAutoNum type="alphaUcPeriod"/>
              <a:defRPr/>
            </a:pPr>
            <a:r>
              <a:rPr lang="fr-FR" sz="2000" b="1" dirty="0">
                <a:solidFill>
                  <a:prstClr val="white"/>
                </a:solidFill>
              </a:rPr>
              <a:t>Des signes de paralysie de l’</a:t>
            </a:r>
            <a:r>
              <a:rPr lang="fr-FR" sz="2000" b="1" dirty="0" err="1">
                <a:solidFill>
                  <a:prstClr val="white"/>
                </a:solidFill>
              </a:rPr>
              <a:t>hémilangue</a:t>
            </a:r>
            <a:r>
              <a:rPr lang="fr-FR" sz="2000" b="1" dirty="0">
                <a:solidFill>
                  <a:prstClr val="white"/>
                </a:solidFill>
              </a:rPr>
              <a:t> </a:t>
            </a:r>
            <a:r>
              <a:rPr lang="fr-FR" sz="2000" b="1" dirty="0" err="1" smtClean="0">
                <a:solidFill>
                  <a:prstClr val="white"/>
                </a:solidFill>
              </a:rPr>
              <a:t>Gche</a:t>
            </a:r>
            <a:endParaRPr lang="fr-FR" sz="2000" b="1" dirty="0">
              <a:solidFill>
                <a:prstClr val="white"/>
              </a:solidFill>
            </a:endParaRPr>
          </a:p>
          <a:p>
            <a:pPr marL="342900" lvl="0" indent="-342900">
              <a:buFontTx/>
              <a:buAutoNum type="alphaUcPeriod"/>
              <a:defRPr/>
            </a:pPr>
            <a:r>
              <a:rPr lang="fr-FR" sz="2000" b="1" dirty="0">
                <a:solidFill>
                  <a:prstClr val="white"/>
                </a:solidFill>
              </a:rPr>
              <a:t>Des signes </a:t>
            </a:r>
            <a:r>
              <a:rPr lang="fr-FR" sz="2000" b="1" dirty="0" smtClean="0">
                <a:solidFill>
                  <a:prstClr val="white"/>
                </a:solidFill>
              </a:rPr>
              <a:t>indirects d’envahissement du foramen jugulaire </a:t>
            </a:r>
            <a:r>
              <a:rPr lang="fr-FR" sz="2000" b="1" dirty="0" err="1" smtClean="0">
                <a:solidFill>
                  <a:prstClr val="white"/>
                </a:solidFill>
              </a:rPr>
              <a:t>Gche</a:t>
            </a:r>
            <a:endParaRPr lang="fr-FR" sz="2000" b="1" dirty="0">
              <a:solidFill>
                <a:prstClr val="white"/>
              </a:solidFill>
            </a:endParaRPr>
          </a:p>
          <a:p>
            <a:pPr marL="342900" lvl="0" indent="-342900">
              <a:buFontTx/>
              <a:buAutoNum type="alphaUcPeriod"/>
              <a:defRPr/>
            </a:pPr>
            <a:r>
              <a:rPr lang="fr-FR" sz="2000" b="1" dirty="0">
                <a:solidFill>
                  <a:prstClr val="white"/>
                </a:solidFill>
              </a:rPr>
              <a:t>Des signes indirects d’envahissement du foramen </a:t>
            </a:r>
            <a:r>
              <a:rPr lang="fr-FR" sz="2000" b="1" dirty="0" smtClean="0">
                <a:solidFill>
                  <a:prstClr val="white"/>
                </a:solidFill>
              </a:rPr>
              <a:t>hypoglosse </a:t>
            </a:r>
            <a:r>
              <a:rPr lang="fr-FR" sz="2000" b="1" dirty="0" err="1" smtClean="0">
                <a:solidFill>
                  <a:prstClr val="white"/>
                </a:solidFill>
              </a:rPr>
              <a:t>Dt</a:t>
            </a:r>
            <a:endParaRPr lang="fr-FR" sz="2000" b="1" dirty="0">
              <a:solidFill>
                <a:prstClr val="white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fr-FR" sz="2000" b="1" dirty="0" smtClean="0">
                <a:solidFill>
                  <a:prstClr val="white"/>
                </a:solidFill>
                <a:latin typeface="Calibri"/>
              </a:rPr>
              <a:t>Une adénopathie d’allure métastatique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 7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64" y="144011"/>
            <a:ext cx="5163271" cy="646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3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223000" y="233501"/>
            <a:ext cx="553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 ces images il existe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 signes de paralysie de l’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hémilangue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Dte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 signes de paralysie de l’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hémilangue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Gche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 signes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indirects d’envahissement du foramen jugulaire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Gche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 signes indirects d’envahissement du foramen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hypoglosse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Dt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Une adénopathie d’allure métastatique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64" y="144011"/>
            <a:ext cx="5163271" cy="6468378"/>
          </a:xfrm>
          <a:prstGeom prst="rect">
            <a:avLst/>
          </a:prstGeom>
        </p:spPr>
      </p:pic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716" y="3721100"/>
            <a:ext cx="3675953" cy="2618082"/>
          </a:xfrm>
          <a:prstGeom prst="rect">
            <a:avLst/>
          </a:prstGeom>
        </p:spPr>
      </p:pic>
      <p:pic>
        <p:nvPicPr>
          <p:cNvPr id="4" name="Image 3" descr="Capture d’écra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4" r="7086"/>
          <a:stretch/>
        </p:blipFill>
        <p:spPr>
          <a:xfrm>
            <a:off x="8605270" y="3721099"/>
            <a:ext cx="3391214" cy="267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2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223000" y="233501"/>
            <a:ext cx="553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 ces images il existe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Une atteinte du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clivus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Une atteinte de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l’apex pétreux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Dt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Une atteinte de C2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foramen de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Vésale bilatéral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Une </a:t>
            </a:r>
            <a:r>
              <a:rPr lang="fr-FR" sz="2000" b="1" dirty="0" smtClean="0">
                <a:solidFill>
                  <a:prstClr val="white"/>
                </a:solidFill>
                <a:latin typeface="Calibri"/>
              </a:rPr>
              <a:t>os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téocondensation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la grande aile droite du sphénoïde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3195282"/>
            <a:ext cx="5440996" cy="3402763"/>
          </a:xfrm>
          <a:prstGeom prst="rect">
            <a:avLst/>
          </a:prstGeom>
        </p:spPr>
      </p:pic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736600"/>
            <a:ext cx="5329719" cy="528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trospective">
  <a:themeElements>
    <a:clrScheme name="Personnalisé 3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D3D8FB"/>
      </a:accent1>
      <a:accent2>
        <a:srgbClr val="09156C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366</Words>
  <Application>Microsoft Office PowerPoint</Application>
  <PresentationFormat>Grand écran</PresentationFormat>
  <Paragraphs>74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Rétrospective</vt:lpstr>
      <vt:lpstr>1_Thème Office</vt:lpstr>
      <vt:lpstr>Journées de printemps du CIREOL  Cas clinique</vt:lpstr>
      <vt:lpstr>Présentation clinique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pour votre attention</vt:lpstr>
    </vt:vector>
  </TitlesOfParts>
  <Company>Gustave Roussy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Journées de printemps du CIREOL  Cas clinique</dc:title>
  <dc:creator>GARCIA GABRIEL</dc:creator>
  <cp:lastModifiedBy>GARCIA GABRIEL</cp:lastModifiedBy>
  <cp:revision>6</cp:revision>
  <dcterms:created xsi:type="dcterms:W3CDTF">2022-05-19T10:30:42Z</dcterms:created>
  <dcterms:modified xsi:type="dcterms:W3CDTF">2022-05-19T16:41:17Z</dcterms:modified>
</cp:coreProperties>
</file>