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theme/theme3.xml" ContentType="application/vnd.openxmlformats-officedocument.theme+xml"/>
  <Override PartName="/ppt/slideLayouts/slideLayout13.xml" ContentType="application/vnd.openxmlformats-officedocument.presentationml.slideLayout+xml"/>
  <Override PartName="/ppt/theme/theme4.xml" ContentType="application/vnd.openxmlformats-officedocument.theme+xml"/>
  <Override PartName="/ppt/slideLayouts/slideLayout14.xml" ContentType="application/vnd.openxmlformats-officedocument.presentationml.slideLayout+xml"/>
  <Override PartName="/ppt/theme/theme5.xml" ContentType="application/vnd.openxmlformats-officedocument.theme+xml"/>
  <Override PartName="/ppt/slideLayouts/slideLayout15.xml" ContentType="application/vnd.openxmlformats-officedocument.presentationml.slideLayout+xml"/>
  <Override PartName="/ppt/theme/theme6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7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8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9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10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11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1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13.xml" ContentType="application/vnd.openxmlformats-officedocument.theme+xml"/>
  <Override PartName="/ppt/slideLayouts/slideLayout31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theme/theme1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  <p:sldMasterId id="2147483708" r:id="rId3"/>
    <p:sldMasterId id="2147483710" r:id="rId4"/>
    <p:sldMasterId id="2147483712" r:id="rId5"/>
    <p:sldMasterId id="2147483714" r:id="rId6"/>
    <p:sldMasterId id="2147483718" r:id="rId7"/>
    <p:sldMasterId id="2147483727" r:id="rId8"/>
    <p:sldMasterId id="2147483730" r:id="rId9"/>
    <p:sldMasterId id="2147483733" r:id="rId10"/>
    <p:sldMasterId id="2147483736" r:id="rId11"/>
    <p:sldMasterId id="2147483739" r:id="rId12"/>
    <p:sldMasterId id="2147483742" r:id="rId13"/>
    <p:sldMasterId id="2147483716" r:id="rId14"/>
  </p:sldMasterIdLst>
  <p:notesMasterIdLst>
    <p:notesMasterId r:id="rId95"/>
  </p:notesMasterIdLst>
  <p:handoutMasterIdLst>
    <p:handoutMasterId r:id="rId96"/>
  </p:handoutMasterIdLst>
  <p:sldIdLst>
    <p:sldId id="737" r:id="rId15"/>
    <p:sldId id="725" r:id="rId16"/>
    <p:sldId id="697" r:id="rId17"/>
    <p:sldId id="720" r:id="rId18"/>
    <p:sldId id="633" r:id="rId19"/>
    <p:sldId id="735" r:id="rId20"/>
    <p:sldId id="669" r:id="rId21"/>
    <p:sldId id="670" r:id="rId22"/>
    <p:sldId id="740" r:id="rId23"/>
    <p:sldId id="689" r:id="rId24"/>
    <p:sldId id="625" r:id="rId25"/>
    <p:sldId id="695" r:id="rId26"/>
    <p:sldId id="653" r:id="rId27"/>
    <p:sldId id="736" r:id="rId28"/>
    <p:sldId id="668" r:id="rId29"/>
    <p:sldId id="729" r:id="rId30"/>
    <p:sldId id="727" r:id="rId31"/>
    <p:sldId id="634" r:id="rId32"/>
    <p:sldId id="733" r:id="rId33"/>
    <p:sldId id="662" r:id="rId34"/>
    <p:sldId id="732" r:id="rId35"/>
    <p:sldId id="731" r:id="rId36"/>
    <p:sldId id="666" r:id="rId37"/>
    <p:sldId id="734" r:id="rId38"/>
    <p:sldId id="696" r:id="rId39"/>
    <p:sldId id="642" r:id="rId40"/>
    <p:sldId id="626" r:id="rId41"/>
    <p:sldId id="663" r:id="rId42"/>
    <p:sldId id="648" r:id="rId43"/>
    <p:sldId id="738" r:id="rId44"/>
    <p:sldId id="741" r:id="rId45"/>
    <p:sldId id="667" r:id="rId46"/>
    <p:sldId id="631" r:id="rId47"/>
    <p:sldId id="652" r:id="rId48"/>
    <p:sldId id="718" r:id="rId49"/>
    <p:sldId id="714" r:id="rId50"/>
    <p:sldId id="719" r:id="rId51"/>
    <p:sldId id="715" r:id="rId52"/>
    <p:sldId id="716" r:id="rId53"/>
    <p:sldId id="661" r:id="rId54"/>
    <p:sldId id="635" r:id="rId55"/>
    <p:sldId id="691" r:id="rId56"/>
    <p:sldId id="685" r:id="rId57"/>
    <p:sldId id="686" r:id="rId58"/>
    <p:sldId id="651" r:id="rId59"/>
    <p:sldId id="665" r:id="rId60"/>
    <p:sldId id="664" r:id="rId61"/>
    <p:sldId id="683" r:id="rId62"/>
    <p:sldId id="721" r:id="rId63"/>
    <p:sldId id="722" r:id="rId64"/>
    <p:sldId id="723" r:id="rId65"/>
    <p:sldId id="698" r:id="rId66"/>
    <p:sldId id="699" r:id="rId67"/>
    <p:sldId id="700" r:id="rId68"/>
    <p:sldId id="650" r:id="rId69"/>
    <p:sldId id="682" r:id="rId70"/>
    <p:sldId id="694" r:id="rId71"/>
    <p:sldId id="647" r:id="rId72"/>
    <p:sldId id="724" r:id="rId73"/>
    <p:sldId id="692" r:id="rId74"/>
    <p:sldId id="693" r:id="rId75"/>
    <p:sldId id="684" r:id="rId76"/>
    <p:sldId id="728" r:id="rId77"/>
    <p:sldId id="726" r:id="rId78"/>
    <p:sldId id="713" r:id="rId79"/>
    <p:sldId id="624" r:id="rId80"/>
    <p:sldId id="701" r:id="rId81"/>
    <p:sldId id="717" r:id="rId82"/>
    <p:sldId id="703" r:id="rId83"/>
    <p:sldId id="702" r:id="rId84"/>
    <p:sldId id="704" r:id="rId85"/>
    <p:sldId id="705" r:id="rId86"/>
    <p:sldId id="706" r:id="rId87"/>
    <p:sldId id="707" r:id="rId88"/>
    <p:sldId id="708" r:id="rId89"/>
    <p:sldId id="709" r:id="rId90"/>
    <p:sldId id="710" r:id="rId91"/>
    <p:sldId id="711" r:id="rId92"/>
    <p:sldId id="627" r:id="rId93"/>
    <p:sldId id="688" r:id="rId94"/>
  </p:sldIdLst>
  <p:sldSz cx="9144000" cy="6858000" type="screen4x3"/>
  <p:notesSz cx="7099300" cy="10234613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  <a:srgbClr val="000000"/>
    <a:srgbClr val="009900"/>
    <a:srgbClr val="FFFFFF"/>
    <a:srgbClr val="FFFF00"/>
    <a:srgbClr val="77933C"/>
    <a:srgbClr val="C00000"/>
    <a:srgbClr val="009999"/>
    <a:srgbClr val="1F497D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Style moyen 2 - Accentuation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3964" autoAdjust="0"/>
    <p:restoredTop sz="94660"/>
  </p:normalViewPr>
  <p:slideViewPr>
    <p:cSldViewPr>
      <p:cViewPr varScale="1">
        <p:scale>
          <a:sx n="73" d="100"/>
          <a:sy n="73" d="100"/>
        </p:scale>
        <p:origin x="1812" y="7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20" d="100"/>
        <a:sy n="120" d="100"/>
      </p:scale>
      <p:origin x="0" y="-1078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2.xml"/><Relationship Id="rId21" Type="http://schemas.openxmlformats.org/officeDocument/2006/relationships/slide" Target="slides/slide7.xml"/><Relationship Id="rId34" Type="http://schemas.openxmlformats.org/officeDocument/2006/relationships/slide" Target="slides/slide20.xml"/><Relationship Id="rId42" Type="http://schemas.openxmlformats.org/officeDocument/2006/relationships/slide" Target="slides/slide28.xml"/><Relationship Id="rId47" Type="http://schemas.openxmlformats.org/officeDocument/2006/relationships/slide" Target="slides/slide33.xml"/><Relationship Id="rId50" Type="http://schemas.openxmlformats.org/officeDocument/2006/relationships/slide" Target="slides/slide36.xml"/><Relationship Id="rId55" Type="http://schemas.openxmlformats.org/officeDocument/2006/relationships/slide" Target="slides/slide41.xml"/><Relationship Id="rId63" Type="http://schemas.openxmlformats.org/officeDocument/2006/relationships/slide" Target="slides/slide49.xml"/><Relationship Id="rId68" Type="http://schemas.openxmlformats.org/officeDocument/2006/relationships/slide" Target="slides/slide54.xml"/><Relationship Id="rId76" Type="http://schemas.openxmlformats.org/officeDocument/2006/relationships/slide" Target="slides/slide62.xml"/><Relationship Id="rId84" Type="http://schemas.openxmlformats.org/officeDocument/2006/relationships/slide" Target="slides/slide70.xml"/><Relationship Id="rId89" Type="http://schemas.openxmlformats.org/officeDocument/2006/relationships/slide" Target="slides/slide75.xml"/><Relationship Id="rId97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7.xml"/><Relationship Id="rId92" Type="http://schemas.openxmlformats.org/officeDocument/2006/relationships/slide" Target="slides/slide7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2.xml"/><Relationship Id="rId29" Type="http://schemas.openxmlformats.org/officeDocument/2006/relationships/slide" Target="slides/slide15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0.xml"/><Relationship Id="rId32" Type="http://schemas.openxmlformats.org/officeDocument/2006/relationships/slide" Target="slides/slide18.xml"/><Relationship Id="rId37" Type="http://schemas.openxmlformats.org/officeDocument/2006/relationships/slide" Target="slides/slide23.xml"/><Relationship Id="rId40" Type="http://schemas.openxmlformats.org/officeDocument/2006/relationships/slide" Target="slides/slide26.xml"/><Relationship Id="rId45" Type="http://schemas.openxmlformats.org/officeDocument/2006/relationships/slide" Target="slides/slide31.xml"/><Relationship Id="rId53" Type="http://schemas.openxmlformats.org/officeDocument/2006/relationships/slide" Target="slides/slide39.xml"/><Relationship Id="rId58" Type="http://schemas.openxmlformats.org/officeDocument/2006/relationships/slide" Target="slides/slide44.xml"/><Relationship Id="rId66" Type="http://schemas.openxmlformats.org/officeDocument/2006/relationships/slide" Target="slides/slide52.xml"/><Relationship Id="rId74" Type="http://schemas.openxmlformats.org/officeDocument/2006/relationships/slide" Target="slides/slide60.xml"/><Relationship Id="rId79" Type="http://schemas.openxmlformats.org/officeDocument/2006/relationships/slide" Target="slides/slide65.xml"/><Relationship Id="rId87" Type="http://schemas.openxmlformats.org/officeDocument/2006/relationships/slide" Target="slides/slide73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7.xml"/><Relationship Id="rId82" Type="http://schemas.openxmlformats.org/officeDocument/2006/relationships/slide" Target="slides/slide68.xml"/><Relationship Id="rId90" Type="http://schemas.openxmlformats.org/officeDocument/2006/relationships/slide" Target="slides/slide76.xml"/><Relationship Id="rId95" Type="http://schemas.openxmlformats.org/officeDocument/2006/relationships/notesMaster" Target="notesMasters/notesMaster1.xml"/><Relationship Id="rId19" Type="http://schemas.openxmlformats.org/officeDocument/2006/relationships/slide" Target="slides/slide5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30" Type="http://schemas.openxmlformats.org/officeDocument/2006/relationships/slide" Target="slides/slide16.xml"/><Relationship Id="rId35" Type="http://schemas.openxmlformats.org/officeDocument/2006/relationships/slide" Target="slides/slide21.xml"/><Relationship Id="rId43" Type="http://schemas.openxmlformats.org/officeDocument/2006/relationships/slide" Target="slides/slide29.xml"/><Relationship Id="rId48" Type="http://schemas.openxmlformats.org/officeDocument/2006/relationships/slide" Target="slides/slide34.xml"/><Relationship Id="rId56" Type="http://schemas.openxmlformats.org/officeDocument/2006/relationships/slide" Target="slides/slide42.xml"/><Relationship Id="rId64" Type="http://schemas.openxmlformats.org/officeDocument/2006/relationships/slide" Target="slides/slide50.xml"/><Relationship Id="rId69" Type="http://schemas.openxmlformats.org/officeDocument/2006/relationships/slide" Target="slides/slide55.xml"/><Relationship Id="rId77" Type="http://schemas.openxmlformats.org/officeDocument/2006/relationships/slide" Target="slides/slide63.xml"/><Relationship Id="rId100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7.xml"/><Relationship Id="rId72" Type="http://schemas.openxmlformats.org/officeDocument/2006/relationships/slide" Target="slides/slide58.xml"/><Relationship Id="rId80" Type="http://schemas.openxmlformats.org/officeDocument/2006/relationships/slide" Target="slides/slide66.xml"/><Relationship Id="rId85" Type="http://schemas.openxmlformats.org/officeDocument/2006/relationships/slide" Target="slides/slide71.xml"/><Relationship Id="rId93" Type="http://schemas.openxmlformats.org/officeDocument/2006/relationships/slide" Target="slides/slide79.xml"/><Relationship Id="rId9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slide" Target="slides/slide19.xml"/><Relationship Id="rId38" Type="http://schemas.openxmlformats.org/officeDocument/2006/relationships/slide" Target="slides/slide24.xml"/><Relationship Id="rId46" Type="http://schemas.openxmlformats.org/officeDocument/2006/relationships/slide" Target="slides/slide32.xml"/><Relationship Id="rId59" Type="http://schemas.openxmlformats.org/officeDocument/2006/relationships/slide" Target="slides/slide45.xml"/><Relationship Id="rId67" Type="http://schemas.openxmlformats.org/officeDocument/2006/relationships/slide" Target="slides/slide53.xml"/><Relationship Id="rId20" Type="http://schemas.openxmlformats.org/officeDocument/2006/relationships/slide" Target="slides/slide6.xml"/><Relationship Id="rId41" Type="http://schemas.openxmlformats.org/officeDocument/2006/relationships/slide" Target="slides/slide27.xml"/><Relationship Id="rId54" Type="http://schemas.openxmlformats.org/officeDocument/2006/relationships/slide" Target="slides/slide40.xml"/><Relationship Id="rId62" Type="http://schemas.openxmlformats.org/officeDocument/2006/relationships/slide" Target="slides/slide48.xml"/><Relationship Id="rId70" Type="http://schemas.openxmlformats.org/officeDocument/2006/relationships/slide" Target="slides/slide56.xml"/><Relationship Id="rId75" Type="http://schemas.openxmlformats.org/officeDocument/2006/relationships/slide" Target="slides/slide61.xml"/><Relationship Id="rId83" Type="http://schemas.openxmlformats.org/officeDocument/2006/relationships/slide" Target="slides/slide69.xml"/><Relationship Id="rId88" Type="http://schemas.openxmlformats.org/officeDocument/2006/relationships/slide" Target="slides/slide74.xml"/><Relationship Id="rId91" Type="http://schemas.openxmlformats.org/officeDocument/2006/relationships/slide" Target="slides/slide77.xml"/><Relationship Id="rId96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36" Type="http://schemas.openxmlformats.org/officeDocument/2006/relationships/slide" Target="slides/slide22.xml"/><Relationship Id="rId49" Type="http://schemas.openxmlformats.org/officeDocument/2006/relationships/slide" Target="slides/slide35.xml"/><Relationship Id="rId57" Type="http://schemas.openxmlformats.org/officeDocument/2006/relationships/slide" Target="slides/slide43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7.xml"/><Relationship Id="rId44" Type="http://schemas.openxmlformats.org/officeDocument/2006/relationships/slide" Target="slides/slide30.xml"/><Relationship Id="rId52" Type="http://schemas.openxmlformats.org/officeDocument/2006/relationships/slide" Target="slides/slide38.xml"/><Relationship Id="rId60" Type="http://schemas.openxmlformats.org/officeDocument/2006/relationships/slide" Target="slides/slide46.xml"/><Relationship Id="rId65" Type="http://schemas.openxmlformats.org/officeDocument/2006/relationships/slide" Target="slides/slide51.xml"/><Relationship Id="rId73" Type="http://schemas.openxmlformats.org/officeDocument/2006/relationships/slide" Target="slides/slide59.xml"/><Relationship Id="rId78" Type="http://schemas.openxmlformats.org/officeDocument/2006/relationships/slide" Target="slides/slide64.xml"/><Relationship Id="rId81" Type="http://schemas.openxmlformats.org/officeDocument/2006/relationships/slide" Target="slides/slide67.xml"/><Relationship Id="rId86" Type="http://schemas.openxmlformats.org/officeDocument/2006/relationships/slide" Target="slides/slide72.xml"/><Relationship Id="rId94" Type="http://schemas.openxmlformats.org/officeDocument/2006/relationships/slide" Target="slides/slide80.xml"/><Relationship Id="rId99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4.xml"/><Relationship Id="rId39" Type="http://schemas.openxmlformats.org/officeDocument/2006/relationships/slide" Target="slides/slide2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5631" cy="512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00" tIns="47750" rIns="95500" bIns="47750" numCol="1" anchor="t" anchorCtr="0" compatLnSpc="1">
            <a:prstTxWarp prst="textNoShape">
              <a:avLst/>
            </a:prstTxWarp>
          </a:bodyPr>
          <a:lstStyle>
            <a:lvl1pPr>
              <a:defRPr sz="13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5360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1979" y="0"/>
            <a:ext cx="3075631" cy="512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00" tIns="47750" rIns="95500" bIns="47750" numCol="1" anchor="t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pPr>
              <a:defRPr/>
            </a:pPr>
            <a:fld id="{733CE28C-70AF-4B1C-8568-A015F62BA170}" type="datetimeFigureOut">
              <a:rPr lang="en-GB"/>
              <a:pPr>
                <a:defRPr/>
              </a:pPr>
              <a:t>20/05/2022</a:t>
            </a:fld>
            <a:endParaRPr lang="en-GB"/>
          </a:p>
        </p:txBody>
      </p:sp>
      <p:sp>
        <p:nvSpPr>
          <p:cNvPr id="15360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0673"/>
            <a:ext cx="3075631" cy="5123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00" tIns="47750" rIns="95500" bIns="47750" numCol="1" anchor="b" anchorCtr="0" compatLnSpc="1">
            <a:prstTxWarp prst="textNoShape">
              <a:avLst/>
            </a:prstTxWarp>
          </a:bodyPr>
          <a:lstStyle>
            <a:lvl1pPr>
              <a:defRPr sz="13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5360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1979" y="9720673"/>
            <a:ext cx="3075631" cy="5123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00" tIns="47750" rIns="95500" bIns="47750" numCol="1" anchor="b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pPr>
              <a:defRPr/>
            </a:pPr>
            <a:fld id="{2F3D2C4E-8EE9-42FF-AC67-B0166A96962A}" type="slidenum">
              <a:rPr lang="en-GB"/>
              <a:pPr>
                <a:defRPr/>
              </a:pPr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16888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5631" cy="512304"/>
          </a:xfrm>
          <a:prstGeom prst="rect">
            <a:avLst/>
          </a:prstGeom>
        </p:spPr>
        <p:txBody>
          <a:bodyPr vert="horz" lIns="95500" tIns="47750" rIns="95500" bIns="4775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4021979" y="0"/>
            <a:ext cx="3075631" cy="512304"/>
          </a:xfrm>
          <a:prstGeom prst="rect">
            <a:avLst/>
          </a:prstGeom>
        </p:spPr>
        <p:txBody>
          <a:bodyPr vert="horz" lIns="95500" tIns="47750" rIns="95500" bIns="4775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fld id="{B1F901B6-2AD6-4BD1-8201-305A6CC59438}" type="datetimeFigureOut">
              <a:rPr lang="fr-FR"/>
              <a:pPr>
                <a:defRPr/>
              </a:pPr>
              <a:t>20/05/2022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500" tIns="47750" rIns="95500" bIns="47750" rtlCol="0" anchor="ctr"/>
          <a:lstStyle/>
          <a:p>
            <a:pPr lvl="0"/>
            <a:endParaRPr lang="fr-FR" noProof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709761" y="4861155"/>
            <a:ext cx="5679778" cy="4605821"/>
          </a:xfrm>
          <a:prstGeom prst="rect">
            <a:avLst/>
          </a:prstGeom>
        </p:spPr>
        <p:txBody>
          <a:bodyPr vert="horz" lIns="95500" tIns="47750" rIns="95500" bIns="47750" rtlCol="0"/>
          <a:lstStyle/>
          <a:p>
            <a:pPr lvl="0"/>
            <a:r>
              <a:rPr lang="fr-FR" noProof="0" smtClean="0"/>
              <a:t>Modifiez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  <a:endParaRPr lang="fr-FR" noProof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720673"/>
            <a:ext cx="3075631" cy="512303"/>
          </a:xfrm>
          <a:prstGeom prst="rect">
            <a:avLst/>
          </a:prstGeom>
        </p:spPr>
        <p:txBody>
          <a:bodyPr vert="horz" lIns="95500" tIns="47750" rIns="95500" bIns="4775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4021979" y="9720673"/>
            <a:ext cx="3075631" cy="512303"/>
          </a:xfrm>
          <a:prstGeom prst="rect">
            <a:avLst/>
          </a:prstGeom>
        </p:spPr>
        <p:txBody>
          <a:bodyPr vert="horz" lIns="95500" tIns="47750" rIns="95500" bIns="4775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fld id="{A5F472DE-0BBF-403E-95CF-A41C2C6ACBCC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3237674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4D02BE2-D5A9-4BED-ABB0-1510B9A9B073}" type="slidenum">
              <a:rPr lang="fr-FR" smtClean="0"/>
              <a:pPr>
                <a:defRPr/>
              </a:pPr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765735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8FB3972-5565-45A2-8053-549B1ED88EB7}" type="slidenum">
              <a:rPr lang="en-GB"/>
              <a:pPr/>
              <a:t>44</a:t>
            </a:fld>
            <a:endParaRPr lang="en-GB"/>
          </a:p>
        </p:txBody>
      </p:sp>
      <p:sp>
        <p:nvSpPr>
          <p:cNvPr id="1097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097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89013" y="766763"/>
            <a:ext cx="5121275" cy="3840162"/>
          </a:xfrm>
          <a:ln/>
        </p:spPr>
      </p:sp>
      <p:sp>
        <p:nvSpPr>
          <p:cNvPr id="1689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7724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A4670C1-D55B-4C6B-8134-256748EE3A07}" type="slidenum">
              <a:rPr lang="en-GB"/>
              <a:pPr/>
              <a:t>7</a:t>
            </a:fld>
            <a:endParaRPr lang="en-GB"/>
          </a:p>
        </p:txBody>
      </p:sp>
      <p:sp>
        <p:nvSpPr>
          <p:cNvPr id="792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792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6738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6738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4D02BE2-D5A9-4BED-ABB0-1510B9A9B073}" type="slidenum">
              <a:rPr lang="fr-FR" smtClean="0"/>
              <a:pPr>
                <a:defRPr/>
              </a:pPr>
              <a:t>34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932912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4D02BE2-D5A9-4BED-ABB0-1510B9A9B073}" type="slidenum">
              <a:rPr lang="fr-FR" smtClean="0"/>
              <a:pPr>
                <a:defRPr/>
              </a:pPr>
              <a:t>37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932912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A4670C1-D55B-4C6B-8134-256748EE3A07}" type="slidenum">
              <a:rPr lang="en-GB"/>
              <a:pPr/>
              <a:t>41</a:t>
            </a:fld>
            <a:endParaRPr lang="en-GB"/>
          </a:p>
        </p:txBody>
      </p:sp>
      <p:sp>
        <p:nvSpPr>
          <p:cNvPr id="792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792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71554" y="766897"/>
            <a:ext cx="5156194" cy="3839420"/>
          </a:xfrm>
          <a:ln/>
        </p:spPr>
      </p:sp>
      <p:sp>
        <p:nvSpPr>
          <p:cNvPr id="1689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smtClean="0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F0B461-8D3A-43DE-8A0A-B4878EF0A206}" type="datetime1">
              <a:rPr lang="fr-FR"/>
              <a:pPr>
                <a:defRPr/>
              </a:pPr>
              <a:t>20/05/2022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TITRE DU DIAPORAMA Général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586B6E-C2D0-40F2-A171-BB71A7FA7427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re et table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Cliquez pour modifier le style du titre</a:t>
            </a:r>
            <a:endParaRPr lang="fr-FR"/>
          </a:p>
        </p:txBody>
      </p:sp>
      <p:sp>
        <p:nvSpPr>
          <p:cNvPr id="3" name="Espace réservé du tableau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fr-FR" noProof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FB0ACA-04B9-410E-A41F-9A937D32B92A}" type="datetime1">
              <a:rPr lang="fr-FR"/>
              <a:pPr>
                <a:defRPr/>
              </a:pPr>
              <a:t>20/05/2022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TITRE DU DIAPORAMA Général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2AD2AD-4B05-4B23-96F8-799577D27273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852936"/>
            <a:ext cx="5194920" cy="1143000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852936"/>
            <a:ext cx="5194920" cy="1143000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>
              <a:defRPr sz="3000" b="1">
                <a:solidFill>
                  <a:srgbClr val="5C526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2900" indent="-342900">
              <a:buClr>
                <a:srgbClr val="009999"/>
              </a:buClr>
              <a:buSzPct val="80000"/>
              <a:buFont typeface="Wingdings" pitchFamily="2" charset="2"/>
              <a:buChar char="l"/>
              <a:defRPr sz="2200" b="1">
                <a:solidFill>
                  <a:srgbClr val="5C5262"/>
                </a:solidFill>
                <a:latin typeface="Arial" pitchFamily="34" charset="0"/>
                <a:cs typeface="Arial" pitchFamily="34" charset="0"/>
              </a:defRPr>
            </a:lvl1pPr>
            <a:lvl2pPr marL="719138" indent="-261938">
              <a:buClr>
                <a:srgbClr val="009999"/>
              </a:buClr>
              <a:buFont typeface="Arial Black" pitchFamily="34" charset="0"/>
              <a:buChar char="&gt;"/>
              <a:defRPr sz="2000">
                <a:solidFill>
                  <a:srgbClr val="5C5262"/>
                </a:solidFill>
                <a:latin typeface="Arial" pitchFamily="34" charset="0"/>
                <a:cs typeface="Arial" pitchFamily="34" charset="0"/>
              </a:defRPr>
            </a:lvl2pPr>
            <a:lvl3pPr marL="1073150" indent="-158750">
              <a:buClr>
                <a:srgbClr val="009999"/>
              </a:buClr>
              <a:defRPr sz="1800"/>
            </a:lvl3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1DAB86-CFFE-4CD9-9EE2-CA5F1380E4DC}" type="datetime1">
              <a:rPr lang="fr-FR"/>
              <a:pPr>
                <a:defRPr/>
              </a:pPr>
              <a:t>20/05/2022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TITRE DU DIAPORAMA Général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242DAD-B4E8-4B5D-8E1D-9B0DEB98DC47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852936"/>
            <a:ext cx="5194920" cy="1143000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852936"/>
            <a:ext cx="5194920" cy="1143000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852936"/>
            <a:ext cx="5194920" cy="1143000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852936"/>
            <a:ext cx="5194920" cy="1143000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>
            <a:normAutofit/>
          </a:bodyPr>
          <a:lstStyle>
            <a:lvl1pPr algn="l">
              <a:defRPr sz="3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8945D5-83DB-495E-BE3F-512B4ACED37B}" type="datetime1">
              <a:rPr lang="fr-FR"/>
              <a:pPr>
                <a:defRPr/>
              </a:pPr>
              <a:t>20/05/2022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TITRE DU DIAPORAMA Général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E6C65A-C1ED-4434-A47B-31918AD10C58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852936"/>
            <a:ext cx="5194920" cy="1143000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D53734-8DB4-47F9-8CCD-55981C46C98F}" type="datetime1">
              <a:rPr lang="fr-FR"/>
              <a:pPr>
                <a:defRPr/>
              </a:pPr>
              <a:t>20/05/2022</a:t>
            </a:fld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TITRE DU DIAPORAMA Général</a:t>
            </a: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35FF32-CFF9-4E9D-84E2-7ACFE730EB6E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432250-B109-427C-8AB2-E4DD4FE92F40}" type="datetime1">
              <a:rPr lang="fr-FR"/>
              <a:pPr>
                <a:defRPr/>
              </a:pPr>
              <a:t>20/05/2022</a:t>
            </a:fld>
            <a:endParaRPr lang="fr-FR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TITRE DU DIAPORAMA Général</a:t>
            </a:r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DC86C1-083D-42C6-984A-B55AF7FF461A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6873CA-3356-4C5C-B3C8-80856AA05210}" type="datetime1">
              <a:rPr lang="fr-FR"/>
              <a:pPr>
                <a:defRPr/>
              </a:pPr>
              <a:t>20/05/2022</a:t>
            </a:fld>
            <a:endParaRPr lang="fr-FR"/>
          </a:p>
        </p:txBody>
      </p:sp>
      <p:sp>
        <p:nvSpPr>
          <p:cNvPr id="3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TITRE DU DIAPORAMA Général</a:t>
            </a:r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4B62D7-AB12-4184-BA10-6DB52886BEE1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>
            <a:normAutofit/>
          </a:bodyPr>
          <a:lstStyle>
            <a:lvl1pPr algn="l">
              <a:defRPr sz="24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25EB26-CA73-459D-977F-8F4083251AAC}" type="datetime1">
              <a:rPr lang="fr-FR"/>
              <a:pPr>
                <a:defRPr/>
              </a:pPr>
              <a:t>20/05/2022</a:t>
            </a:fld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TITRE DU DIAPORAMA Général</a:t>
            </a: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10BCF5-C6B7-41EF-8C12-8F07BD203457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7EA2AF-052E-42A6-8A60-A0A9F5684A1C}" type="datetime1">
              <a:rPr lang="fr-FR"/>
              <a:pPr>
                <a:defRPr/>
              </a:pPr>
              <a:t>20/05/2022</a:t>
            </a:fld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TITRE DU DIAPORAMA Général</a:t>
            </a: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236A20-8A84-44BE-9766-D3378A75DA8F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re. Text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Cliquez pour modifier les styles du texte du masque</a:t>
            </a:r>
          </a:p>
          <a:p>
            <a:pPr lvl="1"/>
            <a:r>
              <a:rPr lang="en-US"/>
              <a:t>Deuxième niveau</a:t>
            </a:r>
          </a:p>
          <a:p>
            <a:pPr lvl="2"/>
            <a:r>
              <a:rPr lang="en-US"/>
              <a:t>Troisième niveau</a:t>
            </a:r>
          </a:p>
          <a:p>
            <a:pPr lvl="3"/>
            <a:r>
              <a:rPr lang="en-US"/>
              <a:t>Quatrième niveau</a:t>
            </a:r>
          </a:p>
          <a:p>
            <a:pPr lvl="4"/>
            <a:r>
              <a:rPr lang="en-US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Cliquez pour modifier les styles du texte du masque</a:t>
            </a:r>
          </a:p>
          <a:p>
            <a:pPr lvl="1"/>
            <a:r>
              <a:rPr lang="en-US"/>
              <a:t>Deuxième niveau</a:t>
            </a:r>
          </a:p>
          <a:p>
            <a:pPr lvl="2"/>
            <a:r>
              <a:rPr lang="en-US"/>
              <a:t>Troisième niveau</a:t>
            </a:r>
          </a:p>
          <a:p>
            <a:pPr lvl="3"/>
            <a:r>
              <a:rPr lang="en-US"/>
              <a:t>Quatrième niveau</a:t>
            </a:r>
          </a:p>
          <a:p>
            <a:pPr lvl="4"/>
            <a:r>
              <a:rPr lang="en-US"/>
              <a:t>Cinquième niveau</a:t>
            </a:r>
            <a:endParaRPr lang="fr-FR"/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0027F8-51DE-4C5A-9352-D0401981CA70}" type="datetime1">
              <a:rPr lang="fr-FR"/>
              <a:pPr>
                <a:defRPr/>
              </a:pPr>
              <a:t>20/05/2022</a:t>
            </a:fld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TITRE DU DIAPORAMA Général</a:t>
            </a: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D71E2B-7099-44C2-A82B-2074CA6C6196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theme" Target="../theme/theme10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0.jpeg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1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1.jpeg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theme" Target="../theme/theme12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2.jpeg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theme" Target="../theme/theme13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3.jpeg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theme" Target="../theme/theme14.xml"/><Relationship Id="rId1" Type="http://schemas.openxmlformats.org/officeDocument/2006/relationships/slideLayout" Target="../slideLayouts/slideLayout3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2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3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4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15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theme" Target="../theme/theme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7.jpeg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8.jpeg"/><Relationship Id="rId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theme" Target="../theme/theme9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9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Image 7"/>
          <p:cNvPicPr>
            <a:picLocks noChangeAspect="1"/>
          </p:cNvPicPr>
          <p:nvPr userDrawn="1"/>
        </p:nvPicPr>
        <p:blipFill>
          <a:blip r:embed="rId1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Modifiez le style du titre</a:t>
            </a:r>
          </a:p>
        </p:txBody>
      </p:sp>
      <p:sp>
        <p:nvSpPr>
          <p:cNvPr id="1028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fld id="{F931AE61-EDB6-4CBC-B15D-944373A4C53A}" type="datetime1">
              <a:rPr lang="fr-FR"/>
              <a:pPr>
                <a:defRPr/>
              </a:pPr>
              <a:t>20/05/2022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fr-FR"/>
              <a:t>TITRE DU DIAPORAMA Général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fld id="{E2ECA960-7A09-400A-B8D5-0651B5F013C2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</p:sldLayoutIdLst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 b="1" kern="1200">
          <a:solidFill>
            <a:srgbClr val="5C526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5C526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5C526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5C526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5C526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000" b="1">
          <a:solidFill>
            <a:srgbClr val="5C526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000" b="1">
          <a:solidFill>
            <a:srgbClr val="5C526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000" b="1">
          <a:solidFill>
            <a:srgbClr val="5C526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000" b="1">
          <a:solidFill>
            <a:srgbClr val="5C526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09999"/>
        </a:buClr>
        <a:buSzPct val="80000"/>
        <a:buFont typeface="Wingdings" pitchFamily="2" charset="2"/>
        <a:buChar char="l"/>
        <a:defRPr sz="2400" b="1" kern="1200">
          <a:solidFill>
            <a:srgbClr val="5C526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9999"/>
        </a:buClr>
        <a:buFont typeface="Arial Black" pitchFamily="34" charset="0"/>
        <a:buChar char="&gt;"/>
        <a:defRPr sz="2200" kern="1200">
          <a:solidFill>
            <a:srgbClr val="5C5262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9999"/>
        </a:buClr>
        <a:buFont typeface="Arial" charset="0"/>
        <a:buChar char="•"/>
        <a:defRPr sz="2000" kern="1200">
          <a:solidFill>
            <a:srgbClr val="5C5262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009999"/>
        </a:buClr>
        <a:buFont typeface="Arial" charset="0"/>
        <a:buChar char="•"/>
        <a:defRPr kern="1200">
          <a:solidFill>
            <a:srgbClr val="5C5262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009999"/>
        </a:buClr>
        <a:buFont typeface="Arial" charset="0"/>
        <a:buChar char="•"/>
        <a:defRPr kern="1200">
          <a:solidFill>
            <a:srgbClr val="5C526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457200" y="28527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Modifiez le style du titre</a:t>
            </a:r>
          </a:p>
        </p:txBody>
      </p:sp>
      <p:pic>
        <p:nvPicPr>
          <p:cNvPr id="32771" name="Image 3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 b="1" kern="1200">
          <a:solidFill>
            <a:srgbClr val="5C5262"/>
          </a:solidFill>
          <a:latin typeface="Arial" pitchFamily="34" charset="0"/>
          <a:ea typeface="+mj-ea"/>
          <a:cs typeface="Arial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5C5262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5C5262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5C5262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5C5262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000" b="1">
          <a:solidFill>
            <a:srgbClr val="5C5262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000" b="1">
          <a:solidFill>
            <a:srgbClr val="5C5262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000" b="1">
          <a:solidFill>
            <a:srgbClr val="5C5262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000" b="1">
          <a:solidFill>
            <a:srgbClr val="5C526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457200" y="28527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Modifiez le style du titre</a:t>
            </a:r>
          </a:p>
        </p:txBody>
      </p:sp>
      <p:pic>
        <p:nvPicPr>
          <p:cNvPr id="35843" name="Image 3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 b="1" kern="1200">
          <a:solidFill>
            <a:srgbClr val="5C5262"/>
          </a:solidFill>
          <a:latin typeface="Arial" pitchFamily="34" charset="0"/>
          <a:ea typeface="+mj-ea"/>
          <a:cs typeface="Arial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5C5262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5C5262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5C5262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5C5262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000" b="1">
          <a:solidFill>
            <a:srgbClr val="5C5262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000" b="1">
          <a:solidFill>
            <a:srgbClr val="5C5262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000" b="1">
          <a:solidFill>
            <a:srgbClr val="5C5262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000" b="1">
          <a:solidFill>
            <a:srgbClr val="5C526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457200" y="28527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Modifiez le style du titre</a:t>
            </a:r>
          </a:p>
        </p:txBody>
      </p:sp>
      <p:pic>
        <p:nvPicPr>
          <p:cNvPr id="38915" name="Image 3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 b="1" kern="1200">
          <a:solidFill>
            <a:srgbClr val="5C5262"/>
          </a:solidFill>
          <a:latin typeface="Arial" pitchFamily="34" charset="0"/>
          <a:ea typeface="+mj-ea"/>
          <a:cs typeface="Arial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5C5262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5C5262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5C5262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5C5262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000" b="1">
          <a:solidFill>
            <a:srgbClr val="5C5262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000" b="1">
          <a:solidFill>
            <a:srgbClr val="5C5262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000" b="1">
          <a:solidFill>
            <a:srgbClr val="5C5262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000" b="1">
          <a:solidFill>
            <a:srgbClr val="5C526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457200" y="28527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Modifiez le style du titre</a:t>
            </a:r>
          </a:p>
        </p:txBody>
      </p:sp>
      <p:pic>
        <p:nvPicPr>
          <p:cNvPr id="41987" name="Image 3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 b="1" kern="1200">
          <a:solidFill>
            <a:srgbClr val="5C5262"/>
          </a:solidFill>
          <a:latin typeface="Arial" pitchFamily="34" charset="0"/>
          <a:ea typeface="+mj-ea"/>
          <a:cs typeface="Arial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5C5262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5C5262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5C5262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5C5262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000" b="1">
          <a:solidFill>
            <a:srgbClr val="5C5262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000" b="1">
          <a:solidFill>
            <a:srgbClr val="5C5262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000" b="1">
          <a:solidFill>
            <a:srgbClr val="5C5262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000" b="1">
          <a:solidFill>
            <a:srgbClr val="5C526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Image 1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Image 1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Image 2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Image 2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Image 2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Image 1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457200" y="28527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Modifiez le style du titre</a:t>
            </a:r>
          </a:p>
        </p:txBody>
      </p:sp>
      <p:pic>
        <p:nvPicPr>
          <p:cNvPr id="22531" name="Image 2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 b="1" kern="1200">
          <a:solidFill>
            <a:srgbClr val="5C5262"/>
          </a:solidFill>
          <a:latin typeface="Arial" pitchFamily="34" charset="0"/>
          <a:ea typeface="+mj-ea"/>
          <a:cs typeface="Arial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5C5262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5C5262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5C5262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5C5262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000" b="1">
          <a:solidFill>
            <a:srgbClr val="5C5262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000" b="1">
          <a:solidFill>
            <a:srgbClr val="5C5262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000" b="1">
          <a:solidFill>
            <a:srgbClr val="5C5262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000" b="1">
          <a:solidFill>
            <a:srgbClr val="5C526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457200" y="28527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Modifiez le style du titre</a:t>
            </a:r>
          </a:p>
        </p:txBody>
      </p:sp>
      <p:pic>
        <p:nvPicPr>
          <p:cNvPr id="25603" name="Image 3"/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 b="1" kern="1200">
          <a:solidFill>
            <a:srgbClr val="5C5262"/>
          </a:solidFill>
          <a:latin typeface="Arial" pitchFamily="34" charset="0"/>
          <a:ea typeface="+mj-ea"/>
          <a:cs typeface="Arial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5C5262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5C5262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5C5262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5C5262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000" b="1">
          <a:solidFill>
            <a:srgbClr val="5C5262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000" b="1">
          <a:solidFill>
            <a:srgbClr val="5C5262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000" b="1">
          <a:solidFill>
            <a:srgbClr val="5C5262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000" b="1">
          <a:solidFill>
            <a:srgbClr val="5C526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457200" y="28527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Modifiez le style du titre</a:t>
            </a:r>
          </a:p>
        </p:txBody>
      </p:sp>
      <p:pic>
        <p:nvPicPr>
          <p:cNvPr id="29699" name="Image 3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 b="1" kern="1200">
          <a:solidFill>
            <a:srgbClr val="5C5262"/>
          </a:solidFill>
          <a:latin typeface="Arial" pitchFamily="34" charset="0"/>
          <a:ea typeface="+mj-ea"/>
          <a:cs typeface="Arial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5C5262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5C5262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5C5262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5C5262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000" b="1">
          <a:solidFill>
            <a:srgbClr val="5C5262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000" b="1">
          <a:solidFill>
            <a:srgbClr val="5C5262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000" b="1">
          <a:solidFill>
            <a:srgbClr val="5C5262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000" b="1">
          <a:solidFill>
            <a:srgbClr val="5C526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w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8.wmf"/><Relationship Id="rId4" Type="http://schemas.openxmlformats.org/officeDocument/2006/relationships/image" Target="../media/image37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Relationship Id="rId9" Type="http://schemas.openxmlformats.org/officeDocument/2006/relationships/image" Target="../media/image63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6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19.jpeg"/><Relationship Id="rId7" Type="http://schemas.microsoft.com/office/2007/relationships/hdphoto" Target="../media/hdphoto3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8.jpeg"/><Relationship Id="rId5" Type="http://schemas.openxmlformats.org/officeDocument/2006/relationships/image" Target="../media/image20.jpeg"/><Relationship Id="rId4" Type="http://schemas.microsoft.com/office/2007/relationships/hdphoto" Target="../media/hdphoto1.wdp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jpe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102.jpeg"/><Relationship Id="rId7" Type="http://schemas.openxmlformats.org/officeDocument/2006/relationships/image" Target="../media/image35.wmf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5.jpeg"/><Relationship Id="rId5" Type="http://schemas.openxmlformats.org/officeDocument/2006/relationships/image" Target="../media/image104.jpeg"/><Relationship Id="rId10" Type="http://schemas.openxmlformats.org/officeDocument/2006/relationships/image" Target="../media/image38.wmf"/><Relationship Id="rId4" Type="http://schemas.openxmlformats.org/officeDocument/2006/relationships/image" Target="../media/image103.tiff"/><Relationship Id="rId9" Type="http://schemas.openxmlformats.org/officeDocument/2006/relationships/image" Target="../media/image37.jpeg"/></Relationships>
</file>

<file path=ppt/slides/_rels/slide6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tiff"/><Relationship Id="rId2" Type="http://schemas.openxmlformats.org/officeDocument/2006/relationships/image" Target="../media/image109.tiff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microsoft.com/office/2007/relationships/hdphoto" Target="../media/hdphoto2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microsoft.com/office/2007/relationships/hdphoto" Target="../media/hdphoto1.wdp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tiff"/><Relationship Id="rId2" Type="http://schemas.openxmlformats.org/officeDocument/2006/relationships/image" Target="../media/image110.tiff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0.pn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tiff"/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-36512" y="1772816"/>
            <a:ext cx="5688632" cy="1470025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fr-FR" sz="20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Journée de Printemps du CIREOL </a:t>
            </a:r>
          </a:p>
          <a:p>
            <a:r>
              <a:rPr lang="fr-FR" sz="20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Carcinomes des voies </a:t>
            </a:r>
            <a:r>
              <a:rPr lang="fr-FR" sz="2000" b="1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aérodigestives</a:t>
            </a:r>
          </a:p>
          <a:p>
            <a:r>
              <a:rPr lang="fr-FR" sz="2000" b="1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</a:t>
            </a:r>
            <a:r>
              <a:rPr lang="fr-FR" sz="20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la thyroïde.</a:t>
            </a:r>
          </a:p>
          <a:p>
            <a:endParaRPr lang="en-US" sz="2000" b="1" dirty="0" smtClean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2000" b="1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Suivi d’une immunothérapie</a:t>
            </a:r>
          </a:p>
          <a:p>
            <a:r>
              <a:rPr lang="fr-FR" sz="2000" b="1" dirty="0" err="1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iRECIST</a:t>
            </a:r>
            <a:endParaRPr lang="en-US" sz="2000" b="1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fr-FR" sz="1600" dirty="0" smtClean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fr-FR" sz="16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fr-FR" sz="16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François Bidault</a:t>
            </a:r>
          </a:p>
          <a:p>
            <a:pPr algn="l"/>
            <a:r>
              <a:rPr lang="fr-FR" sz="16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Service d’Imagerie Diagnostique</a:t>
            </a:r>
          </a:p>
          <a:p>
            <a:pPr algn="l"/>
            <a:r>
              <a:rPr lang="fr-FR" sz="16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Gustave Roussy, Villejuif, France</a:t>
            </a:r>
          </a:p>
          <a:p>
            <a:pPr algn="l"/>
            <a:r>
              <a:rPr lang="fr-FR" sz="1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fr-FR" sz="16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 mai  2022</a:t>
            </a:r>
          </a:p>
          <a:p>
            <a:endParaRPr lang="fr-FR" sz="1600" baseline="300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8089" y="764704"/>
            <a:ext cx="3915911" cy="5853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668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2520288" y="1124744"/>
            <a:ext cx="2359933" cy="1600434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pPr algn="ctr"/>
            <a:r>
              <a:rPr lang="fr-F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Evaluer les non cibles</a:t>
            </a:r>
          </a:p>
          <a:p>
            <a:endParaRPr lang="fr-FR" sz="1200" dirty="0" smtClean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  <a:p>
            <a:r>
              <a:rPr lang="fr-F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Intellectuellement même </a:t>
            </a:r>
          </a:p>
          <a:p>
            <a:r>
              <a:rPr lang="fr-F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règles que pour les cibles</a:t>
            </a:r>
          </a:p>
          <a:p>
            <a:r>
              <a:rPr lang="fr-F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mais sans mesure</a:t>
            </a:r>
          </a:p>
          <a:p>
            <a:r>
              <a:rPr lang="fr-F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SD and PR sont regroupées en</a:t>
            </a:r>
          </a:p>
          <a:p>
            <a:r>
              <a:rPr lang="fr-F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« non CR/non PD »</a:t>
            </a:r>
          </a:p>
          <a:p>
            <a:pPr algn="ctr"/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7" name="Ellipse 6"/>
          <p:cNvSpPr/>
          <p:nvPr/>
        </p:nvSpPr>
        <p:spPr>
          <a:xfrm>
            <a:off x="971600" y="692696"/>
            <a:ext cx="360040" cy="36004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1</a:t>
            </a:r>
            <a:endParaRPr lang="en-US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Ellipse 7"/>
          <p:cNvSpPr/>
          <p:nvPr/>
        </p:nvSpPr>
        <p:spPr>
          <a:xfrm>
            <a:off x="3472265" y="692696"/>
            <a:ext cx="360040" cy="36004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2</a:t>
            </a:r>
            <a:endParaRPr lang="en-US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-108520" y="1124744"/>
            <a:ext cx="2592288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Evaluer les cibles</a:t>
            </a:r>
          </a:p>
          <a:p>
            <a:pPr algn="ctr"/>
            <a:endParaRPr lang="fr-FR" sz="12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r>
              <a:rPr lang="fr-FR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Calculer le % d’augmentation/diminution</a:t>
            </a:r>
          </a:p>
          <a:p>
            <a:pPr algn="ctr"/>
            <a:r>
              <a:rPr lang="fr-FR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de la </a:t>
            </a:r>
          </a:p>
        </p:txBody>
      </p:sp>
      <p:sp>
        <p:nvSpPr>
          <p:cNvPr id="10" name="Ellipse 9"/>
          <p:cNvSpPr/>
          <p:nvPr/>
        </p:nvSpPr>
        <p:spPr>
          <a:xfrm>
            <a:off x="5508104" y="692696"/>
            <a:ext cx="360040" cy="36004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3</a:t>
            </a:r>
            <a:endParaRPr lang="en-US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4910372" y="1124744"/>
            <a:ext cx="1579271" cy="738660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pPr algn="ctr"/>
            <a:r>
              <a:rPr lang="fr-F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Chercher les </a:t>
            </a:r>
          </a:p>
          <a:p>
            <a:pPr algn="ctr"/>
            <a:r>
              <a:rPr lang="fr-F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nouvelles lésions</a:t>
            </a:r>
            <a:endParaRPr lang="fr-FR" sz="14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  <a:p>
            <a:pPr algn="ctr"/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502665" y="4463246"/>
            <a:ext cx="2520280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Calcul par rapport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</a:t>
            </a:r>
            <a:r>
              <a:rPr lang="fr-FR" sz="11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u Baseline</a:t>
            </a:r>
            <a:r>
              <a:rPr lang="fr-FR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</a:t>
            </a:r>
            <a:r>
              <a:rPr lang="fr-FR" sz="11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u  NADIR </a:t>
            </a:r>
            <a:r>
              <a:rPr lang="fr-FR" sz="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SOMME diminuée précédemment </a:t>
            </a:r>
            <a:endParaRPr lang="fr-FR" sz="9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61" name="Groupe 60"/>
          <p:cNvGrpSpPr/>
          <p:nvPr/>
        </p:nvGrpSpPr>
        <p:grpSpPr>
          <a:xfrm>
            <a:off x="188163" y="2708920"/>
            <a:ext cx="1647533" cy="1754326"/>
            <a:chOff x="188163" y="2708920"/>
            <a:chExt cx="1647533" cy="1754326"/>
          </a:xfrm>
        </p:grpSpPr>
        <p:grpSp>
          <p:nvGrpSpPr>
            <p:cNvPr id="13" name="Groupe 12"/>
            <p:cNvGrpSpPr/>
            <p:nvPr/>
          </p:nvGrpSpPr>
          <p:grpSpPr>
            <a:xfrm>
              <a:off x="957415" y="2715847"/>
              <a:ext cx="336336" cy="1368152"/>
              <a:chOff x="6460165" y="2290705"/>
              <a:chExt cx="396044" cy="1846656"/>
            </a:xfrm>
            <a:solidFill>
              <a:srgbClr val="6F2C94"/>
            </a:solidFill>
          </p:grpSpPr>
          <p:sp>
            <p:nvSpPr>
              <p:cNvPr id="14" name="Ellipse 13"/>
              <p:cNvSpPr/>
              <p:nvPr/>
            </p:nvSpPr>
            <p:spPr>
              <a:xfrm>
                <a:off x="6588224" y="2290705"/>
                <a:ext cx="144016" cy="137029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Ellipse 14"/>
              <p:cNvSpPr/>
              <p:nvPr/>
            </p:nvSpPr>
            <p:spPr>
              <a:xfrm>
                <a:off x="6460165" y="3728938"/>
                <a:ext cx="396044" cy="408423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6" name="ZoneTexte 15"/>
            <p:cNvSpPr txBox="1"/>
            <p:nvPr/>
          </p:nvSpPr>
          <p:spPr>
            <a:xfrm>
              <a:off x="188163" y="2734929"/>
              <a:ext cx="780983" cy="5078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fr-FR" sz="900" dirty="0" smtClean="0"/>
                <a:t>+20%</a:t>
              </a:r>
            </a:p>
            <a:p>
              <a:pPr algn="r"/>
              <a:r>
                <a:rPr lang="fr-FR" sz="900" dirty="0" smtClean="0"/>
                <a:t>et au moins</a:t>
              </a:r>
            </a:p>
            <a:p>
              <a:pPr algn="r"/>
              <a:r>
                <a:rPr lang="fr-FR" sz="900" dirty="0" smtClean="0"/>
                <a:t>+5mm</a:t>
              </a:r>
              <a:endParaRPr lang="en-US" sz="900" dirty="0"/>
            </a:p>
          </p:txBody>
        </p:sp>
        <p:sp>
          <p:nvSpPr>
            <p:cNvPr id="17" name="ZoneTexte 16"/>
            <p:cNvSpPr txBox="1"/>
            <p:nvPr/>
          </p:nvSpPr>
          <p:spPr>
            <a:xfrm>
              <a:off x="531701" y="3241576"/>
              <a:ext cx="453970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900" dirty="0" smtClean="0"/>
                <a:t>-30%</a:t>
              </a:r>
              <a:endParaRPr lang="en-US" sz="900" dirty="0"/>
            </a:p>
          </p:txBody>
        </p:sp>
        <p:cxnSp>
          <p:nvCxnSpPr>
            <p:cNvPr id="18" name="Connecteur droit 17"/>
            <p:cNvCxnSpPr/>
            <p:nvPr/>
          </p:nvCxnSpPr>
          <p:spPr>
            <a:xfrm>
              <a:off x="957899" y="2996952"/>
              <a:ext cx="108012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cteur droit 18"/>
            <p:cNvCxnSpPr/>
            <p:nvPr/>
          </p:nvCxnSpPr>
          <p:spPr>
            <a:xfrm>
              <a:off x="956530" y="3356992"/>
              <a:ext cx="108012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Rectangle 19"/>
            <p:cNvSpPr/>
            <p:nvPr/>
          </p:nvSpPr>
          <p:spPr>
            <a:xfrm>
              <a:off x="1066642" y="2776150"/>
              <a:ext cx="122304" cy="22080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1" name="Connecteur droit 20"/>
            <p:cNvCxnSpPr/>
            <p:nvPr/>
          </p:nvCxnSpPr>
          <p:spPr>
            <a:xfrm>
              <a:off x="956530" y="3801346"/>
              <a:ext cx="108012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ZoneTexte 21"/>
            <p:cNvSpPr txBox="1"/>
            <p:nvPr/>
          </p:nvSpPr>
          <p:spPr>
            <a:xfrm>
              <a:off x="506238" y="3683925"/>
              <a:ext cx="8579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900" dirty="0" smtClean="0"/>
                <a:t>-100%</a:t>
              </a:r>
            </a:p>
            <a:p>
              <a:r>
                <a:rPr lang="fr-FR" sz="900" dirty="0"/>
                <a:t> </a:t>
              </a:r>
              <a:r>
                <a:rPr lang="fr-FR" sz="900" dirty="0" smtClean="0"/>
                <a:t>            0mm</a:t>
              </a:r>
              <a:endParaRPr lang="en-US" sz="900" dirty="0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1066642" y="2996935"/>
              <a:ext cx="122304" cy="360057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4" name="Connecteur droit 23"/>
            <p:cNvCxnSpPr/>
            <p:nvPr/>
          </p:nvCxnSpPr>
          <p:spPr>
            <a:xfrm>
              <a:off x="1072195" y="2996936"/>
              <a:ext cx="108012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Rectangle 24"/>
            <p:cNvSpPr/>
            <p:nvPr/>
          </p:nvSpPr>
          <p:spPr>
            <a:xfrm>
              <a:off x="1067205" y="3364343"/>
              <a:ext cx="122304" cy="437003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6" name="Connecteur droit 25"/>
            <p:cNvCxnSpPr/>
            <p:nvPr/>
          </p:nvCxnSpPr>
          <p:spPr>
            <a:xfrm>
              <a:off x="1074068" y="3356992"/>
              <a:ext cx="108012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necteur droit 26"/>
            <p:cNvCxnSpPr/>
            <p:nvPr/>
          </p:nvCxnSpPr>
          <p:spPr>
            <a:xfrm>
              <a:off x="1072705" y="3799924"/>
              <a:ext cx="108012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ZoneTexte 27"/>
            <p:cNvSpPr txBox="1"/>
            <p:nvPr/>
          </p:nvSpPr>
          <p:spPr>
            <a:xfrm>
              <a:off x="1335238" y="2708920"/>
              <a:ext cx="500458" cy="17543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PD</a:t>
              </a:r>
            </a:p>
            <a:p>
              <a:pPr algn="ctr"/>
              <a:endParaRPr lang="fr-FR" sz="12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  <a:p>
              <a:pPr algn="ctr"/>
              <a:r>
                <a:rPr lang="fr-FR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SD</a:t>
              </a:r>
            </a:p>
            <a:p>
              <a:pPr algn="ctr"/>
              <a:endParaRPr lang="fr-FR" sz="12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  <a:p>
              <a:pPr algn="ctr"/>
              <a:r>
                <a:rPr lang="fr-FR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PR</a:t>
              </a:r>
            </a:p>
            <a:p>
              <a:pPr algn="ctr"/>
              <a:endParaRPr lang="fr-FR" sz="12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  <a:p>
              <a:pPr algn="ctr"/>
              <a:r>
                <a:rPr lang="fr-FR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CR</a:t>
              </a:r>
            </a:p>
            <a:p>
              <a:pPr algn="ctr"/>
              <a:endParaRPr lang="fr-FR" sz="12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  <a:p>
              <a:pPr algn="ctr"/>
              <a:r>
                <a:rPr lang="fr-FR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(NE)</a:t>
              </a:r>
              <a:endPara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29" name="ZoneTexte 28"/>
          <p:cNvSpPr txBox="1"/>
          <p:nvPr/>
        </p:nvSpPr>
        <p:spPr>
          <a:xfrm>
            <a:off x="3000647" y="2836093"/>
            <a:ext cx="1258678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PD</a:t>
            </a:r>
          </a:p>
          <a:p>
            <a:pPr algn="ctr"/>
            <a:endParaRPr lang="fr-FR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r>
              <a:rPr lang="fr-FR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</a:t>
            </a:r>
            <a:r>
              <a:rPr lang="fr-FR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on CR/non PD</a:t>
            </a:r>
          </a:p>
          <a:p>
            <a:pPr algn="ctr"/>
            <a:endParaRPr lang="fr-FR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r>
              <a:rPr lang="fr-FR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CR</a:t>
            </a:r>
          </a:p>
          <a:p>
            <a:pPr algn="ctr"/>
            <a:endParaRPr lang="fr-FR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r>
              <a:rPr lang="fr-FR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(NE)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0" name="Ellipse 29"/>
          <p:cNvSpPr/>
          <p:nvPr/>
        </p:nvSpPr>
        <p:spPr>
          <a:xfrm>
            <a:off x="7496620" y="692696"/>
            <a:ext cx="360040" cy="36004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4</a:t>
            </a:r>
            <a:endParaRPr lang="en-US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31" name="ZoneTexte 30"/>
          <p:cNvSpPr txBox="1"/>
          <p:nvPr/>
        </p:nvSpPr>
        <p:spPr>
          <a:xfrm>
            <a:off x="6709808" y="1124744"/>
            <a:ext cx="2246120" cy="1061825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pPr algn="ctr"/>
            <a:r>
              <a:rPr lang="fr-F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Formuler la </a:t>
            </a:r>
          </a:p>
          <a:p>
            <a:pPr algn="ctr"/>
            <a:r>
              <a:rPr lang="fr-F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Réponse globale</a:t>
            </a:r>
          </a:p>
          <a:p>
            <a:pPr algn="ctr"/>
            <a:endParaRPr lang="fr-FR" sz="11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  <a:p>
            <a:pPr algn="ctr"/>
            <a:r>
              <a:rPr lang="fr-F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(tableaux diapositive suivante)</a:t>
            </a:r>
            <a:endParaRPr lang="fr-FR" sz="12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  <a:p>
            <a:pPr algn="ctr"/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32" name="ZoneTexte 31"/>
          <p:cNvSpPr txBox="1"/>
          <p:nvPr/>
        </p:nvSpPr>
        <p:spPr>
          <a:xfrm>
            <a:off x="4964150" y="2852936"/>
            <a:ext cx="160653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OUI</a:t>
            </a:r>
          </a:p>
          <a:p>
            <a:pPr algn="ctr"/>
            <a:r>
              <a:rPr lang="fr-FR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nouvelle(s) lésion(s)</a:t>
            </a:r>
          </a:p>
          <a:p>
            <a:pPr algn="ctr"/>
            <a:r>
              <a:rPr lang="fr-FR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</a:t>
            </a:r>
            <a:r>
              <a:rPr lang="fr-FR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 comparaison du </a:t>
            </a:r>
          </a:p>
          <a:p>
            <a:pPr algn="ctr"/>
            <a:r>
              <a:rPr lang="fr-F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baseline</a:t>
            </a:r>
            <a:endParaRPr lang="fr-FR" sz="12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endParaRPr lang="fr-FR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r>
              <a:rPr lang="fr-FR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NON</a:t>
            </a:r>
          </a:p>
          <a:p>
            <a:pPr algn="ctr"/>
            <a:endParaRPr lang="fr-FR" sz="12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endParaRPr lang="fr-FR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33" name="Picture 2" descr="Ampoule LED ronde jaune E14 3W 150° LEXMAN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08" t="10200" r="26937" b="9558"/>
          <a:stretch/>
        </p:blipFill>
        <p:spPr bwMode="auto">
          <a:xfrm>
            <a:off x="4644008" y="4437112"/>
            <a:ext cx="191425" cy="332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ZoneTexte 33"/>
          <p:cNvSpPr txBox="1"/>
          <p:nvPr/>
        </p:nvSpPr>
        <p:spPr>
          <a:xfrm>
            <a:off x="4798571" y="4429561"/>
            <a:ext cx="200567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Lésion douteuse possible</a:t>
            </a:r>
          </a:p>
          <a:p>
            <a:r>
              <a:rPr lang="fr-FR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(nouvelle lésion incertaine)</a:t>
            </a:r>
          </a:p>
          <a:p>
            <a:endParaRPr lang="fr-FR" sz="12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fr-FR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5" name="Flèche vers le bas 34"/>
          <p:cNvSpPr/>
          <p:nvPr/>
        </p:nvSpPr>
        <p:spPr>
          <a:xfrm rot="16200000">
            <a:off x="2339409" y="584341"/>
            <a:ext cx="288032" cy="576750"/>
          </a:xfrm>
          <a:prstGeom prst="down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spcCol="0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6" name="Flèche vers le bas 35"/>
          <p:cNvSpPr/>
          <p:nvPr/>
        </p:nvSpPr>
        <p:spPr>
          <a:xfrm rot="16200000">
            <a:off x="4499649" y="582244"/>
            <a:ext cx="288032" cy="576750"/>
          </a:xfrm>
          <a:prstGeom prst="down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spcCol="0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7" name="Flèche vers le bas 36"/>
          <p:cNvSpPr/>
          <p:nvPr/>
        </p:nvSpPr>
        <p:spPr>
          <a:xfrm rot="16200000">
            <a:off x="6659889" y="578817"/>
            <a:ext cx="288032" cy="576750"/>
          </a:xfrm>
          <a:prstGeom prst="down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spcCol="0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8" name="ZoneTexte 37"/>
          <p:cNvSpPr txBox="1"/>
          <p:nvPr/>
        </p:nvSpPr>
        <p:spPr>
          <a:xfrm>
            <a:off x="7164288" y="2595538"/>
            <a:ext cx="50045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PD</a:t>
            </a:r>
          </a:p>
          <a:p>
            <a:pPr algn="ctr"/>
            <a:endParaRPr lang="fr-FR" sz="1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r>
              <a:rPr lang="fr-FR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SD </a:t>
            </a:r>
          </a:p>
          <a:p>
            <a:pPr algn="ctr"/>
            <a:endParaRPr lang="fr-FR" sz="1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r>
              <a:rPr lang="fr-FR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PR</a:t>
            </a:r>
          </a:p>
          <a:p>
            <a:pPr algn="ctr"/>
            <a:endParaRPr lang="fr-FR" sz="1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r>
              <a:rPr lang="fr-FR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CR</a:t>
            </a:r>
          </a:p>
          <a:p>
            <a:pPr algn="ctr"/>
            <a:endParaRPr lang="fr-FR" sz="1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r>
              <a:rPr lang="fr-FR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(NE)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0" name="Ellipse 39"/>
          <p:cNvSpPr/>
          <p:nvPr/>
        </p:nvSpPr>
        <p:spPr>
          <a:xfrm>
            <a:off x="7613519" y="3750635"/>
            <a:ext cx="144016" cy="14401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Ellipse 40"/>
          <p:cNvSpPr/>
          <p:nvPr/>
        </p:nvSpPr>
        <p:spPr>
          <a:xfrm>
            <a:off x="7613519" y="3422492"/>
            <a:ext cx="144016" cy="144016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Ellipse 41"/>
          <p:cNvSpPr/>
          <p:nvPr/>
        </p:nvSpPr>
        <p:spPr>
          <a:xfrm>
            <a:off x="7613519" y="2666326"/>
            <a:ext cx="144016" cy="14401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Ellipse 42"/>
          <p:cNvSpPr/>
          <p:nvPr/>
        </p:nvSpPr>
        <p:spPr>
          <a:xfrm>
            <a:off x="7613519" y="3054074"/>
            <a:ext cx="144016" cy="144016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Ellipse 43"/>
          <p:cNvSpPr/>
          <p:nvPr/>
        </p:nvSpPr>
        <p:spPr>
          <a:xfrm>
            <a:off x="7616251" y="4136677"/>
            <a:ext cx="144016" cy="144016"/>
          </a:xfrm>
          <a:prstGeom prst="ellipse">
            <a:avLst/>
          </a:prstGeom>
          <a:solidFill>
            <a:schemeClr val="bg1"/>
          </a:solidFill>
          <a:ln w="952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ZoneTexte 44"/>
          <p:cNvSpPr txBox="1"/>
          <p:nvPr/>
        </p:nvSpPr>
        <p:spPr>
          <a:xfrm>
            <a:off x="611560" y="2154346"/>
            <a:ext cx="1074210" cy="338550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fr-FR" sz="1600" b="1" dirty="0" smtClean="0">
                <a:latin typeface="+mj-lt"/>
              </a:rPr>
              <a:t>SOMME</a:t>
            </a:r>
            <a:endParaRPr lang="en-US" sz="1200" dirty="0">
              <a:latin typeface="+mj-lt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528114" y="5159719"/>
            <a:ext cx="120945" cy="79208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8" name="Connecteur droit 47"/>
          <p:cNvCxnSpPr/>
          <p:nvPr/>
        </p:nvCxnSpPr>
        <p:spPr>
          <a:xfrm>
            <a:off x="467544" y="5951806"/>
            <a:ext cx="201588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Rectangle 48"/>
          <p:cNvSpPr/>
          <p:nvPr/>
        </p:nvSpPr>
        <p:spPr>
          <a:xfrm>
            <a:off x="830694" y="5375741"/>
            <a:ext cx="120945" cy="57606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1137327" y="5663773"/>
            <a:ext cx="124189" cy="288034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/>
          <p:cNvSpPr/>
          <p:nvPr/>
        </p:nvSpPr>
        <p:spPr>
          <a:xfrm>
            <a:off x="1475656" y="5375741"/>
            <a:ext cx="120945" cy="57606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2" name="Picture 2" descr="Ampoule LED ronde jaune E14 3W 150° LEXMAN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08" t="10200" r="26937" b="9558"/>
          <a:stretch/>
        </p:blipFill>
        <p:spPr bwMode="auto">
          <a:xfrm>
            <a:off x="328281" y="4452465"/>
            <a:ext cx="191425" cy="332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ZoneTexte 52"/>
          <p:cNvSpPr txBox="1"/>
          <p:nvPr/>
        </p:nvSpPr>
        <p:spPr>
          <a:xfrm>
            <a:off x="866410" y="6095822"/>
            <a:ext cx="6623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	ADIR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55" name="Connecteur droit 54"/>
          <p:cNvCxnSpPr>
            <a:stCxn id="50" idx="2"/>
          </p:cNvCxnSpPr>
          <p:nvPr/>
        </p:nvCxnSpPr>
        <p:spPr>
          <a:xfrm flipH="1">
            <a:off x="1197591" y="5951807"/>
            <a:ext cx="1831" cy="14401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ZoneTexte 55"/>
          <p:cNvSpPr txBox="1"/>
          <p:nvPr/>
        </p:nvSpPr>
        <p:spPr>
          <a:xfrm>
            <a:off x="382302" y="6104329"/>
            <a:ext cx="3722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BL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57" name="Connecteur droit 56"/>
          <p:cNvCxnSpPr/>
          <p:nvPr/>
        </p:nvCxnSpPr>
        <p:spPr>
          <a:xfrm flipH="1">
            <a:off x="568411" y="5960314"/>
            <a:ext cx="1831" cy="14401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ZoneTexte 57"/>
          <p:cNvSpPr txBox="1"/>
          <p:nvPr/>
        </p:nvSpPr>
        <p:spPr>
          <a:xfrm>
            <a:off x="1646778" y="5265841"/>
            <a:ext cx="780983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00" dirty="0" smtClean="0"/>
              <a:t>+20%</a:t>
            </a:r>
          </a:p>
          <a:p>
            <a:r>
              <a:rPr lang="fr-FR" sz="900" dirty="0"/>
              <a:t>e</a:t>
            </a:r>
            <a:r>
              <a:rPr lang="fr-FR" sz="900" dirty="0" smtClean="0"/>
              <a:t>t au moins</a:t>
            </a:r>
          </a:p>
          <a:p>
            <a:r>
              <a:rPr lang="fr-FR" sz="900" dirty="0" smtClean="0"/>
              <a:t>+5mm</a:t>
            </a:r>
            <a:endParaRPr lang="en-US" sz="900" dirty="0"/>
          </a:p>
        </p:txBody>
      </p:sp>
      <p:cxnSp>
        <p:nvCxnSpPr>
          <p:cNvPr id="60" name="Connecteur droit avec flèche 59"/>
          <p:cNvCxnSpPr>
            <a:stCxn id="50" idx="0"/>
          </p:cNvCxnSpPr>
          <p:nvPr/>
        </p:nvCxnSpPr>
        <p:spPr>
          <a:xfrm flipV="1">
            <a:off x="1199422" y="5375741"/>
            <a:ext cx="239957" cy="28803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2" name="Picture 2" descr="Ampoule LED ronde jaune E14 3W 150° LEXMAN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08" t="10200" r="26937" b="9558"/>
          <a:stretch/>
        </p:blipFill>
        <p:spPr bwMode="auto">
          <a:xfrm>
            <a:off x="2350503" y="2029988"/>
            <a:ext cx="191425" cy="332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" name="Rectangle 62"/>
          <p:cNvSpPr/>
          <p:nvPr/>
        </p:nvSpPr>
        <p:spPr>
          <a:xfrm>
            <a:off x="207213" y="2566963"/>
            <a:ext cx="8560301" cy="1841574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ZoneTexte 58"/>
          <p:cNvSpPr txBox="1"/>
          <p:nvPr/>
        </p:nvSpPr>
        <p:spPr>
          <a:xfrm>
            <a:off x="323528" y="188640"/>
            <a:ext cx="44694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/>
              <a:t>Comment : </a:t>
            </a:r>
            <a:r>
              <a:rPr lang="fr-FR" sz="2000" dirty="0" smtClean="0"/>
              <a:t>évaluer pendant le suivi</a:t>
            </a:r>
          </a:p>
        </p:txBody>
      </p:sp>
      <p:sp>
        <p:nvSpPr>
          <p:cNvPr id="64" name="ZoneTexte 63"/>
          <p:cNvSpPr txBox="1"/>
          <p:nvPr/>
        </p:nvSpPr>
        <p:spPr>
          <a:xfrm>
            <a:off x="107504" y="4005064"/>
            <a:ext cx="11560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800" dirty="0" smtClean="0"/>
              <a:t>ou SOMME ≠ 0 mm</a:t>
            </a:r>
          </a:p>
          <a:p>
            <a:pPr algn="ctr"/>
            <a:r>
              <a:rPr lang="fr-FR" sz="800" dirty="0" smtClean="0"/>
              <a:t> correspondant à des</a:t>
            </a:r>
          </a:p>
          <a:p>
            <a:pPr algn="ctr"/>
            <a:r>
              <a:rPr lang="fr-FR" sz="800" dirty="0" smtClean="0"/>
              <a:t>ganglions &lt; 10 mm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515933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overallrespon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518023"/>
            <a:ext cx="4176289" cy="3577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overallresponse_nontarge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210029"/>
            <a:ext cx="4217654" cy="2875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ZoneTexte 7"/>
          <p:cNvSpPr txBox="1"/>
          <p:nvPr/>
        </p:nvSpPr>
        <p:spPr>
          <a:xfrm>
            <a:off x="4129148" y="1599467"/>
            <a:ext cx="4102510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just">
              <a:lnSpc>
                <a:spcPct val="80000"/>
              </a:lnSpc>
            </a:pPr>
            <a:r>
              <a:rPr lang="en-US" sz="900" i="1" dirty="0" smtClean="0">
                <a:solidFill>
                  <a:schemeClr val="bg1">
                    <a:lumMod val="50000"/>
                  </a:schemeClr>
                </a:solidFill>
              </a:rPr>
              <a:t>[2] </a:t>
            </a:r>
            <a:r>
              <a:rPr lang="fr-FR" sz="900" i="1" dirty="0" err="1" smtClean="0">
                <a:solidFill>
                  <a:schemeClr val="bg1">
                    <a:lumMod val="50000"/>
                  </a:schemeClr>
                </a:solidFill>
              </a:rPr>
              <a:t>Eisenhauer</a:t>
            </a:r>
            <a:r>
              <a:rPr lang="fr-FR" sz="900" i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sz="900" i="1" dirty="0">
                <a:solidFill>
                  <a:schemeClr val="bg1">
                    <a:lumMod val="50000"/>
                  </a:schemeClr>
                </a:solidFill>
              </a:rPr>
              <a:t>EA, </a:t>
            </a:r>
            <a:r>
              <a:rPr lang="fr-FR" sz="900" i="1" dirty="0" err="1">
                <a:solidFill>
                  <a:schemeClr val="bg1">
                    <a:lumMod val="50000"/>
                  </a:schemeClr>
                </a:solidFill>
              </a:rPr>
              <a:t>Therasse</a:t>
            </a:r>
            <a:r>
              <a:rPr lang="fr-FR" sz="900" i="1" dirty="0">
                <a:solidFill>
                  <a:schemeClr val="bg1">
                    <a:lumMod val="50000"/>
                  </a:schemeClr>
                </a:solidFill>
              </a:rPr>
              <a:t> P, </a:t>
            </a:r>
            <a:r>
              <a:rPr lang="fr-FR" sz="900" i="1" dirty="0" err="1">
                <a:solidFill>
                  <a:schemeClr val="bg1">
                    <a:lumMod val="50000"/>
                  </a:schemeClr>
                </a:solidFill>
              </a:rPr>
              <a:t>Bogaerts</a:t>
            </a:r>
            <a:r>
              <a:rPr lang="fr-FR" sz="900" i="1" dirty="0">
                <a:solidFill>
                  <a:schemeClr val="bg1">
                    <a:lumMod val="50000"/>
                  </a:schemeClr>
                </a:solidFill>
              </a:rPr>
              <a:t> J, </a:t>
            </a:r>
            <a:r>
              <a:rPr lang="fr-FR" sz="900" i="1" dirty="0" smtClean="0">
                <a:solidFill>
                  <a:schemeClr val="bg1">
                    <a:lumMod val="50000"/>
                  </a:schemeClr>
                </a:solidFill>
              </a:rPr>
              <a:t>et al. New </a:t>
            </a:r>
            <a:r>
              <a:rPr lang="fr-FR" sz="900" i="1" dirty="0" err="1">
                <a:solidFill>
                  <a:schemeClr val="bg1">
                    <a:lumMod val="50000"/>
                  </a:schemeClr>
                </a:solidFill>
              </a:rPr>
              <a:t>response</a:t>
            </a:r>
            <a:r>
              <a:rPr lang="fr-FR" sz="900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sz="900" i="1" dirty="0" err="1">
                <a:solidFill>
                  <a:schemeClr val="bg1">
                    <a:lumMod val="50000"/>
                  </a:schemeClr>
                </a:solidFill>
              </a:rPr>
              <a:t>evaluation</a:t>
            </a:r>
            <a:r>
              <a:rPr lang="fr-FR" sz="900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sz="900" i="1" dirty="0" err="1">
                <a:solidFill>
                  <a:schemeClr val="bg1">
                    <a:lumMod val="50000"/>
                  </a:schemeClr>
                </a:solidFill>
              </a:rPr>
              <a:t>criteria</a:t>
            </a:r>
            <a:r>
              <a:rPr lang="fr-FR" sz="900" i="1" dirty="0">
                <a:solidFill>
                  <a:schemeClr val="bg1">
                    <a:lumMod val="50000"/>
                  </a:schemeClr>
                </a:solidFill>
              </a:rPr>
              <a:t> in </a:t>
            </a:r>
            <a:r>
              <a:rPr lang="fr-FR" sz="900" i="1" dirty="0" err="1">
                <a:solidFill>
                  <a:schemeClr val="bg1">
                    <a:lumMod val="50000"/>
                  </a:schemeClr>
                </a:solidFill>
              </a:rPr>
              <a:t>solid</a:t>
            </a:r>
            <a:r>
              <a:rPr lang="fr-FR" sz="900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sz="900" i="1" dirty="0" err="1">
                <a:solidFill>
                  <a:schemeClr val="bg1">
                    <a:lumMod val="50000"/>
                  </a:schemeClr>
                </a:solidFill>
              </a:rPr>
              <a:t>tumours</a:t>
            </a:r>
            <a:r>
              <a:rPr lang="fr-FR" sz="900" i="1" dirty="0">
                <a:solidFill>
                  <a:schemeClr val="bg1">
                    <a:lumMod val="50000"/>
                  </a:schemeClr>
                </a:solidFill>
              </a:rPr>
              <a:t>: </a:t>
            </a:r>
            <a:r>
              <a:rPr lang="fr-FR" sz="900" i="1" dirty="0" err="1">
                <a:solidFill>
                  <a:schemeClr val="bg1">
                    <a:lumMod val="50000"/>
                  </a:schemeClr>
                </a:solidFill>
              </a:rPr>
              <a:t>revised</a:t>
            </a:r>
            <a:r>
              <a:rPr lang="fr-FR" sz="900" i="1" dirty="0">
                <a:solidFill>
                  <a:schemeClr val="bg1">
                    <a:lumMod val="50000"/>
                  </a:schemeClr>
                </a:solidFill>
              </a:rPr>
              <a:t> RECIST guideline (version 1.1).</a:t>
            </a:r>
          </a:p>
          <a:p>
            <a:pPr lvl="1" algn="just">
              <a:lnSpc>
                <a:spcPct val="80000"/>
              </a:lnSpc>
            </a:pPr>
            <a:r>
              <a:rPr lang="fr-FR" sz="900" i="1" dirty="0" err="1">
                <a:solidFill>
                  <a:schemeClr val="bg1">
                    <a:lumMod val="50000"/>
                  </a:schemeClr>
                </a:solidFill>
              </a:rPr>
              <a:t>Eur</a:t>
            </a:r>
            <a:r>
              <a:rPr lang="fr-FR" sz="900" i="1" dirty="0">
                <a:solidFill>
                  <a:schemeClr val="bg1">
                    <a:lumMod val="50000"/>
                  </a:schemeClr>
                </a:solidFill>
              </a:rPr>
              <a:t> J Cancer. 2009 Jan;45(2):228-47.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323528" y="188640"/>
            <a:ext cx="44694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/>
              <a:t>Comment : </a:t>
            </a:r>
            <a:r>
              <a:rPr lang="fr-FR" sz="2000" dirty="0" smtClean="0"/>
              <a:t>évaluer pendant le suivi</a:t>
            </a:r>
          </a:p>
        </p:txBody>
      </p:sp>
    </p:spTree>
    <p:extLst>
      <p:ext uri="{BB962C8B-B14F-4D97-AF65-F5344CB8AC3E}">
        <p14:creationId xmlns:p14="http://schemas.microsoft.com/office/powerpoint/2010/main" val="3172125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F_Bidault\Documents\DATA_D\20140401_personel\travail\bibliotheque_iconographique\iconographie_medicale\new_icono_med_bibliotheque\eval_onco\2102068am_202101_orphadifficle_RECIST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89" t="20301" r="66776" b="24847"/>
          <a:stretch/>
        </p:blipFill>
        <p:spPr bwMode="auto">
          <a:xfrm>
            <a:off x="4644008" y="1298985"/>
            <a:ext cx="3925640" cy="4846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F_Bidault\Documents\DATA_D\20140401_personel\travail\bibliotheque_iconographique\iconographie_medicale\new_icono_med_bibliotheque\eval_onco\2102068am_202101_orphadifficle_RECIST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6" t="4140" r="60036" b="3374"/>
          <a:stretch/>
        </p:blipFill>
        <p:spPr bwMode="auto">
          <a:xfrm>
            <a:off x="467544" y="1268760"/>
            <a:ext cx="3816424" cy="4876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Connecteur droit avec flèche 2"/>
          <p:cNvCxnSpPr/>
          <p:nvPr/>
        </p:nvCxnSpPr>
        <p:spPr>
          <a:xfrm>
            <a:off x="2483768" y="1844824"/>
            <a:ext cx="0" cy="504056"/>
          </a:xfrm>
          <a:prstGeom prst="straightConnector1">
            <a:avLst/>
          </a:prstGeom>
          <a:ln w="2857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necteur droit avec flèche 4"/>
          <p:cNvCxnSpPr/>
          <p:nvPr/>
        </p:nvCxnSpPr>
        <p:spPr>
          <a:xfrm flipV="1">
            <a:off x="2483768" y="3284984"/>
            <a:ext cx="0" cy="432048"/>
          </a:xfrm>
          <a:prstGeom prst="straightConnector1">
            <a:avLst/>
          </a:prstGeom>
          <a:ln w="2857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avec flèche 6"/>
          <p:cNvCxnSpPr/>
          <p:nvPr/>
        </p:nvCxnSpPr>
        <p:spPr>
          <a:xfrm>
            <a:off x="1547664" y="2780928"/>
            <a:ext cx="576064" cy="0"/>
          </a:xfrm>
          <a:prstGeom prst="straightConnector1">
            <a:avLst/>
          </a:prstGeom>
          <a:ln w="2857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avec flèche 8"/>
          <p:cNvCxnSpPr/>
          <p:nvPr/>
        </p:nvCxnSpPr>
        <p:spPr>
          <a:xfrm flipH="1">
            <a:off x="2915816" y="2780928"/>
            <a:ext cx="504056" cy="0"/>
          </a:xfrm>
          <a:prstGeom prst="straightConnector1">
            <a:avLst/>
          </a:prstGeom>
          <a:ln w="2857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/>
          <p:cNvCxnSpPr/>
          <p:nvPr/>
        </p:nvCxnSpPr>
        <p:spPr>
          <a:xfrm>
            <a:off x="6948264" y="2780928"/>
            <a:ext cx="0" cy="504056"/>
          </a:xfrm>
          <a:prstGeom prst="straightConnector1">
            <a:avLst/>
          </a:prstGeom>
          <a:ln w="2857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/>
          <p:cNvCxnSpPr/>
          <p:nvPr/>
        </p:nvCxnSpPr>
        <p:spPr>
          <a:xfrm flipV="1">
            <a:off x="6948264" y="4221088"/>
            <a:ext cx="0" cy="432048"/>
          </a:xfrm>
          <a:prstGeom prst="straightConnector1">
            <a:avLst/>
          </a:prstGeom>
          <a:ln w="2857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/>
          <p:cNvCxnSpPr/>
          <p:nvPr/>
        </p:nvCxnSpPr>
        <p:spPr>
          <a:xfrm>
            <a:off x="6084168" y="3717032"/>
            <a:ext cx="576064" cy="0"/>
          </a:xfrm>
          <a:prstGeom prst="straightConnector1">
            <a:avLst/>
          </a:prstGeom>
          <a:ln w="2857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avec flèche 17"/>
          <p:cNvCxnSpPr/>
          <p:nvPr/>
        </p:nvCxnSpPr>
        <p:spPr>
          <a:xfrm flipH="1">
            <a:off x="7524328" y="3717032"/>
            <a:ext cx="504056" cy="0"/>
          </a:xfrm>
          <a:prstGeom prst="straightConnector1">
            <a:avLst/>
          </a:prstGeom>
          <a:ln w="2857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/>
          <p:cNvCxnSpPr/>
          <p:nvPr/>
        </p:nvCxnSpPr>
        <p:spPr>
          <a:xfrm flipV="1">
            <a:off x="2216942" y="2437822"/>
            <a:ext cx="504056" cy="792088"/>
          </a:xfrm>
          <a:prstGeom prst="straightConnector1">
            <a:avLst/>
          </a:prstGeom>
          <a:ln w="3810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ZoneTexte 13"/>
          <p:cNvSpPr txBox="1"/>
          <p:nvPr/>
        </p:nvSpPr>
        <p:spPr>
          <a:xfrm>
            <a:off x="2565786" y="1765265"/>
            <a:ext cx="49404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b="1" dirty="0" smtClean="0">
                <a:solidFill>
                  <a:srgbClr val="FF0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?</a:t>
            </a:r>
          </a:p>
        </p:txBody>
      </p:sp>
      <p:sp>
        <p:nvSpPr>
          <p:cNvPr id="23" name="ZoneTexte 22"/>
          <p:cNvSpPr txBox="1"/>
          <p:nvPr/>
        </p:nvSpPr>
        <p:spPr>
          <a:xfrm>
            <a:off x="323528" y="188640"/>
            <a:ext cx="54747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/>
              <a:t>Comment : </a:t>
            </a:r>
            <a:r>
              <a:rPr lang="fr-FR" sz="2000" dirty="0" smtClean="0"/>
              <a:t>appréhender certaines difficultés</a:t>
            </a:r>
          </a:p>
        </p:txBody>
      </p:sp>
    </p:spTree>
    <p:extLst>
      <p:ext uri="{BB962C8B-B14F-4D97-AF65-F5344CB8AC3E}">
        <p14:creationId xmlns:p14="http://schemas.microsoft.com/office/powerpoint/2010/main" val="2751911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/>
          <p:cNvGrpSpPr/>
          <p:nvPr/>
        </p:nvGrpSpPr>
        <p:grpSpPr>
          <a:xfrm>
            <a:off x="1259632" y="1412776"/>
            <a:ext cx="6624736" cy="3960440"/>
            <a:chOff x="2051720" y="1196752"/>
            <a:chExt cx="4370337" cy="2387583"/>
          </a:xfrm>
        </p:grpSpPr>
        <p:sp>
          <p:nvSpPr>
            <p:cNvPr id="8" name="Rectangle 2"/>
            <p:cNvSpPr>
              <a:spLocks noChangeArrowheads="1"/>
            </p:cNvSpPr>
            <p:nvPr/>
          </p:nvSpPr>
          <p:spPr bwMode="auto">
            <a:xfrm>
              <a:off x="2051720" y="1196752"/>
              <a:ext cx="4208228" cy="2387583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9" name="Picture 3" descr="0809726sl_ggprettt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03" r="5086"/>
            <a:stretch/>
          </p:blipFill>
          <p:spPr bwMode="auto">
            <a:xfrm>
              <a:off x="2051720" y="1588733"/>
              <a:ext cx="1460598" cy="19403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4" descr="0809726sl_ggprettt_postchimio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68" r="2196"/>
            <a:stretch>
              <a:fillRect/>
            </a:stretch>
          </p:blipFill>
          <p:spPr bwMode="auto">
            <a:xfrm>
              <a:off x="3512318" y="1589407"/>
              <a:ext cx="1373814" cy="19430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5" descr="0809726sl_ggprettt_postRT_premierpostttt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04" r="4869" b="4124"/>
            <a:stretch>
              <a:fillRect/>
            </a:stretch>
          </p:blipFill>
          <p:spPr bwMode="auto">
            <a:xfrm>
              <a:off x="4882698" y="1589407"/>
              <a:ext cx="1377249" cy="19430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 Box 6"/>
            <p:cNvSpPr txBox="1">
              <a:spLocks noChangeArrowheads="1"/>
            </p:cNvSpPr>
            <p:nvPr/>
          </p:nvSpPr>
          <p:spPr bwMode="auto">
            <a:xfrm>
              <a:off x="5197302" y="1229754"/>
              <a:ext cx="1224755" cy="4308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fr-FR" sz="1100" dirty="0">
                  <a:solidFill>
                    <a:schemeClr val="bg1"/>
                  </a:solidFill>
                  <a:latin typeface="Gill Sans MT" pitchFamily="34" charset="0"/>
                </a:rPr>
                <a:t>Après radiothérapie</a:t>
              </a:r>
            </a:p>
          </p:txBody>
        </p:sp>
        <p:sp>
          <p:nvSpPr>
            <p:cNvPr id="13" name="Text Box 7"/>
            <p:cNvSpPr txBox="1">
              <a:spLocks noChangeArrowheads="1"/>
            </p:cNvSpPr>
            <p:nvPr/>
          </p:nvSpPr>
          <p:spPr bwMode="auto">
            <a:xfrm>
              <a:off x="2432500" y="1229754"/>
              <a:ext cx="895727" cy="4308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fr-FR" sz="1100">
                  <a:solidFill>
                    <a:schemeClr val="bg1"/>
                  </a:solidFill>
                  <a:latin typeface="Gill Sans MT" pitchFamily="34" charset="0"/>
                </a:rPr>
                <a:t>Avant traitement</a:t>
              </a:r>
            </a:p>
          </p:txBody>
        </p:sp>
        <p:sp>
          <p:nvSpPr>
            <p:cNvPr id="14" name="Text Box 8"/>
            <p:cNvSpPr txBox="1">
              <a:spLocks noChangeArrowheads="1"/>
            </p:cNvSpPr>
            <p:nvPr/>
          </p:nvSpPr>
          <p:spPr bwMode="auto">
            <a:xfrm>
              <a:off x="3718390" y="1229754"/>
              <a:ext cx="1121033" cy="4308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fr-FR" sz="1100">
                  <a:solidFill>
                    <a:schemeClr val="bg1"/>
                  </a:solidFill>
                  <a:latin typeface="Gill Sans MT" pitchFamily="34" charset="0"/>
                </a:rPr>
                <a:t>Après chimiothérapie</a:t>
              </a:r>
            </a:p>
          </p:txBody>
        </p:sp>
        <p:sp>
          <p:nvSpPr>
            <p:cNvPr id="15" name="Line 9"/>
            <p:cNvSpPr>
              <a:spLocks noChangeShapeType="1"/>
            </p:cNvSpPr>
            <p:nvPr/>
          </p:nvSpPr>
          <p:spPr bwMode="auto">
            <a:xfrm flipH="1">
              <a:off x="3240303" y="1861503"/>
              <a:ext cx="220497" cy="222257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6" name="Line 10"/>
            <p:cNvSpPr>
              <a:spLocks noChangeShapeType="1"/>
            </p:cNvSpPr>
            <p:nvPr/>
          </p:nvSpPr>
          <p:spPr bwMode="auto">
            <a:xfrm flipH="1">
              <a:off x="3267779" y="2314100"/>
              <a:ext cx="220497" cy="222257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7" name="Line 11"/>
            <p:cNvSpPr>
              <a:spLocks noChangeShapeType="1"/>
            </p:cNvSpPr>
            <p:nvPr/>
          </p:nvSpPr>
          <p:spPr bwMode="auto">
            <a:xfrm flipH="1">
              <a:off x="4529628" y="1673595"/>
              <a:ext cx="220497" cy="222257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8" name="Line 12"/>
            <p:cNvSpPr>
              <a:spLocks noChangeShapeType="1"/>
            </p:cNvSpPr>
            <p:nvPr/>
          </p:nvSpPr>
          <p:spPr bwMode="auto">
            <a:xfrm flipH="1">
              <a:off x="4700668" y="2201625"/>
              <a:ext cx="220497" cy="222257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9" name="Line 13"/>
            <p:cNvSpPr>
              <a:spLocks noChangeShapeType="1"/>
            </p:cNvSpPr>
            <p:nvPr/>
          </p:nvSpPr>
          <p:spPr bwMode="auto">
            <a:xfrm flipH="1">
              <a:off x="5954960" y="1724108"/>
              <a:ext cx="220497" cy="222257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0" name="Line 14"/>
            <p:cNvSpPr>
              <a:spLocks noChangeShapeType="1"/>
            </p:cNvSpPr>
            <p:nvPr/>
          </p:nvSpPr>
          <p:spPr bwMode="auto">
            <a:xfrm flipH="1">
              <a:off x="6093029" y="2209033"/>
              <a:ext cx="220497" cy="222257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sp>
        <p:nvSpPr>
          <p:cNvPr id="31" name="ZoneTexte 30"/>
          <p:cNvSpPr txBox="1"/>
          <p:nvPr/>
        </p:nvSpPr>
        <p:spPr>
          <a:xfrm>
            <a:off x="323528" y="188640"/>
            <a:ext cx="54747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/>
              <a:t>Comment : </a:t>
            </a:r>
            <a:r>
              <a:rPr lang="fr-FR" sz="2000" dirty="0" smtClean="0"/>
              <a:t>appréhender </a:t>
            </a:r>
            <a:r>
              <a:rPr lang="fr-FR" sz="2000" dirty="0"/>
              <a:t>certaines difficultés</a:t>
            </a:r>
            <a:endParaRPr lang="fr-FR" sz="2000" dirty="0" smtClean="0"/>
          </a:p>
        </p:txBody>
      </p:sp>
    </p:spTree>
    <p:extLst>
      <p:ext uri="{BB962C8B-B14F-4D97-AF65-F5344CB8AC3E}">
        <p14:creationId xmlns:p14="http://schemas.microsoft.com/office/powerpoint/2010/main" val="4012355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832227" y="1340768"/>
            <a:ext cx="3187924" cy="29238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dirty="0" smtClean="0"/>
              <a:t>PLAN</a:t>
            </a:r>
          </a:p>
          <a:p>
            <a:endParaRPr lang="fr-FR" sz="2400" dirty="0"/>
          </a:p>
          <a:p>
            <a:r>
              <a:rPr lang="fr-FR" sz="2400" dirty="0" smtClean="0"/>
              <a:t>Introduction</a:t>
            </a:r>
          </a:p>
          <a:p>
            <a:endParaRPr lang="fr-FR" sz="2400" dirty="0"/>
          </a:p>
          <a:p>
            <a:r>
              <a:rPr lang="fr-FR" sz="2400" dirty="0" smtClean="0"/>
              <a:t>RECIST1.1, </a:t>
            </a:r>
            <a:r>
              <a:rPr lang="fr-FR" sz="2400" dirty="0" err="1" smtClean="0"/>
              <a:t>iRECIST</a:t>
            </a:r>
            <a:r>
              <a:rPr lang="fr-FR" sz="2400" dirty="0" smtClean="0"/>
              <a:t> </a:t>
            </a:r>
          </a:p>
          <a:p>
            <a:endParaRPr lang="fr-FR" sz="2400" dirty="0"/>
          </a:p>
          <a:p>
            <a:r>
              <a:rPr lang="fr-FR" sz="2400" dirty="0" smtClean="0"/>
              <a:t>Complications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86307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7137" y="5987380"/>
            <a:ext cx="6707088" cy="1143000"/>
          </a:xfrm>
        </p:spPr>
        <p:txBody>
          <a:bodyPr>
            <a:normAutofit/>
          </a:bodyPr>
          <a:lstStyle/>
          <a:p>
            <a:r>
              <a:rPr lang="en-US" sz="1100" i="1" u="sng" dirty="0">
                <a:solidFill>
                  <a:schemeClr val="bg1"/>
                </a:solidFill>
              </a:rPr>
              <a:t>http://</a:t>
            </a:r>
            <a:r>
              <a:rPr lang="en-US" sz="1200" b="0" i="1" u="sng" dirty="0">
                <a:solidFill>
                  <a:schemeClr val="bg1"/>
                </a:solidFill>
              </a:rPr>
              <a:t>www.e-cancer.fr/Patients-et-proches/Se-faire-soigner/Traitements/Therapies-ciblees-et-immunotherapie-specifique/Immunotherapie-mode-d-action</a:t>
            </a:r>
          </a:p>
        </p:txBody>
      </p:sp>
      <p:pic>
        <p:nvPicPr>
          <p:cNvPr id="1026" name="Picture 2" descr="D:\20140401_personel\travail\bibliotheque_iconographique\iconographie_medicale\new_icono_med_bibliotheque\logo\inc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416649"/>
            <a:ext cx="1660525" cy="906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20140401_personel\travail\travaux\enseignement\2017-18_enseignements\201806_ecoleORLBordeaux\schema_immuno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55" b="6791"/>
          <a:stretch/>
        </p:blipFill>
        <p:spPr bwMode="auto">
          <a:xfrm>
            <a:off x="107504" y="980728"/>
            <a:ext cx="4109254" cy="4049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3287420" y="2910266"/>
            <a:ext cx="1428596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dirty="0" err="1" smtClean="0"/>
              <a:t>Nivolumab</a:t>
            </a:r>
            <a:endParaRPr lang="fr-FR" sz="1400" dirty="0"/>
          </a:p>
          <a:p>
            <a:pPr algn="ctr"/>
            <a:r>
              <a:rPr lang="fr-FR" sz="1400" dirty="0" smtClean="0"/>
              <a:t>(OPDIVO)</a:t>
            </a:r>
          </a:p>
          <a:p>
            <a:pPr algn="ctr"/>
            <a:endParaRPr lang="fr-FR" sz="1400" dirty="0" smtClean="0"/>
          </a:p>
          <a:p>
            <a:pPr algn="ctr"/>
            <a:r>
              <a:rPr lang="fr-FR" sz="1400" dirty="0" err="1" smtClean="0"/>
              <a:t>Pembrolizumab</a:t>
            </a:r>
            <a:endParaRPr lang="fr-FR" sz="1400" dirty="0"/>
          </a:p>
          <a:p>
            <a:pPr algn="ctr"/>
            <a:r>
              <a:rPr lang="fr-FR" sz="1400" dirty="0" smtClean="0"/>
              <a:t>(KEYTRUDA)</a:t>
            </a:r>
            <a:endParaRPr lang="en-US" sz="1400" dirty="0"/>
          </a:p>
        </p:txBody>
      </p:sp>
      <p:pic>
        <p:nvPicPr>
          <p:cNvPr id="3" name="Picture 2" descr="D:\20140401_personel\travail\bibliotheque_iconographique\iconographie_medicale\new_icono_med_bibliotheque\ORL\immunotherapie\fatigue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1" r="16855" b="16204"/>
          <a:stretch/>
        </p:blipFill>
        <p:spPr bwMode="auto">
          <a:xfrm>
            <a:off x="5210174" y="116632"/>
            <a:ext cx="3610297" cy="2838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20140401_personel\travail\bibliotheque_iconographique\iconographie_medicale\new_icono_med_bibliotheque\ORL\immunotherapie\tonique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0" t="6322" r="5730" b="2138"/>
          <a:stretch/>
        </p:blipFill>
        <p:spPr bwMode="auto">
          <a:xfrm>
            <a:off x="5210174" y="3068961"/>
            <a:ext cx="3610297" cy="2950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6436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395536" y="1772816"/>
            <a:ext cx="8136903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Utilisation</a:t>
            </a:r>
            <a:r>
              <a:rPr lang="en-US" dirty="0" smtClean="0"/>
              <a:t> </a:t>
            </a:r>
            <a:r>
              <a:rPr lang="en-US" dirty="0" smtClean="0"/>
              <a:t>de </a:t>
            </a:r>
            <a:r>
              <a:rPr lang="en-US" dirty="0" err="1" smtClean="0"/>
              <a:t>l’immunothérapie</a:t>
            </a:r>
            <a:r>
              <a:rPr lang="en-US" dirty="0" smtClean="0"/>
              <a:t>, AMM </a:t>
            </a:r>
            <a:r>
              <a:rPr lang="en-US" dirty="0" err="1" smtClean="0"/>
              <a:t>Européenne</a:t>
            </a:r>
            <a:r>
              <a:rPr lang="en-US" dirty="0" smtClean="0"/>
              <a:t>:</a:t>
            </a:r>
          </a:p>
          <a:p>
            <a:endParaRPr lang="en-US" dirty="0" smtClean="0"/>
          </a:p>
          <a:p>
            <a:r>
              <a:rPr lang="en-US" dirty="0" smtClean="0"/>
              <a:t>March </a:t>
            </a:r>
            <a:r>
              <a:rPr lang="en-US" dirty="0"/>
              <a:t>2017, </a:t>
            </a:r>
            <a:r>
              <a:rPr lang="en-US" dirty="0" err="1"/>
              <a:t>Nivolumab</a:t>
            </a:r>
            <a:r>
              <a:rPr lang="en-US" dirty="0"/>
              <a:t> : for the treatment of recurrent or metastatic SCCHN in adults progressing on or after platinum-based therapy.</a:t>
            </a:r>
          </a:p>
          <a:p>
            <a:endParaRPr lang="en-US" dirty="0"/>
          </a:p>
          <a:p>
            <a:r>
              <a:rPr lang="en-US" dirty="0" smtClean="0"/>
              <a:t>October </a:t>
            </a:r>
            <a:r>
              <a:rPr lang="en-US" dirty="0"/>
              <a:t>2019, </a:t>
            </a:r>
            <a:r>
              <a:rPr lang="en-US" dirty="0" err="1"/>
              <a:t>Pembrolizumab</a:t>
            </a:r>
            <a:r>
              <a:rPr lang="en-US" dirty="0"/>
              <a:t> : as monotherapy or in combination with platinum and 5-FU chemotherapy, is indicated for the first-line treatment of metastatic or </a:t>
            </a:r>
            <a:r>
              <a:rPr lang="en-US" dirty="0" err="1"/>
              <a:t>unresectable</a:t>
            </a:r>
            <a:r>
              <a:rPr lang="en-US" dirty="0"/>
              <a:t> recurrent HNSCC in adults whose </a:t>
            </a:r>
            <a:r>
              <a:rPr lang="en-US" dirty="0" err="1"/>
              <a:t>tumours</a:t>
            </a:r>
            <a:r>
              <a:rPr lang="en-US" dirty="0"/>
              <a:t> express PD-L1 with a CPS ≥ 1 </a:t>
            </a:r>
            <a:endParaRPr lang="en-US" dirty="0" smtClean="0"/>
          </a:p>
          <a:p>
            <a:endParaRPr lang="en-US" dirty="0"/>
          </a:p>
          <a:p>
            <a:r>
              <a:rPr lang="fr-FR" sz="1200" i="1" dirty="0"/>
              <a:t>CPS évalue l'expression de PD-L1 dans les cellules tumorales et les cellules immunitaires (lymphocytes et macrophages)</a:t>
            </a:r>
            <a:endParaRPr 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1035752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necteur droit avec flèche 2"/>
          <p:cNvCxnSpPr/>
          <p:nvPr/>
        </p:nvCxnSpPr>
        <p:spPr>
          <a:xfrm>
            <a:off x="755576" y="2564904"/>
            <a:ext cx="5760640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necteur droit avec flèche 4"/>
          <p:cNvCxnSpPr/>
          <p:nvPr/>
        </p:nvCxnSpPr>
        <p:spPr>
          <a:xfrm>
            <a:off x="755576" y="5210896"/>
            <a:ext cx="5760640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ZoneTexte 6"/>
          <p:cNvSpPr txBox="1"/>
          <p:nvPr/>
        </p:nvSpPr>
        <p:spPr>
          <a:xfrm>
            <a:off x="741928" y="1187460"/>
            <a:ext cx="1971437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fr-FR" dirty="0" smtClean="0"/>
              <a:t>Traitement curatif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755576" y="3711388"/>
            <a:ext cx="1390124" cy="923330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fr-FR" dirty="0" smtClean="0"/>
              <a:t>Traitement </a:t>
            </a:r>
          </a:p>
          <a:p>
            <a:r>
              <a:rPr lang="fr-FR" dirty="0"/>
              <a:t>s</a:t>
            </a:r>
            <a:r>
              <a:rPr lang="fr-FR" dirty="0" smtClean="0"/>
              <a:t>ystémique</a:t>
            </a:r>
            <a:endParaRPr lang="fr-FR" dirty="0" smtClean="0"/>
          </a:p>
          <a:p>
            <a:r>
              <a:rPr lang="fr-FR" dirty="0" smtClean="0"/>
              <a:t>palliatif</a:t>
            </a:r>
            <a:endParaRPr lang="fr-FR" dirty="0"/>
          </a:p>
        </p:txBody>
      </p:sp>
      <p:cxnSp>
        <p:nvCxnSpPr>
          <p:cNvPr id="10" name="Connecteur droit 9"/>
          <p:cNvCxnSpPr/>
          <p:nvPr/>
        </p:nvCxnSpPr>
        <p:spPr>
          <a:xfrm>
            <a:off x="755576" y="2564904"/>
            <a:ext cx="1971437" cy="0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/>
          <p:cNvCxnSpPr/>
          <p:nvPr/>
        </p:nvCxnSpPr>
        <p:spPr>
          <a:xfrm>
            <a:off x="741928" y="5210896"/>
            <a:ext cx="5558264" cy="0"/>
          </a:xfrm>
          <a:prstGeom prst="line">
            <a:avLst/>
          </a:prstGeom>
          <a:ln w="76200">
            <a:solidFill>
              <a:srgbClr val="FFC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/>
          <p:cNvCxnSpPr/>
          <p:nvPr/>
        </p:nvCxnSpPr>
        <p:spPr>
          <a:xfrm flipV="1">
            <a:off x="4047888" y="2420888"/>
            <a:ext cx="0" cy="144016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ZoneTexte 14"/>
          <p:cNvSpPr txBox="1"/>
          <p:nvPr/>
        </p:nvSpPr>
        <p:spPr>
          <a:xfrm>
            <a:off x="3316020" y="1187460"/>
            <a:ext cx="151836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smtClean="0"/>
              <a:t>3 mois</a:t>
            </a:r>
          </a:p>
          <a:p>
            <a:pPr algn="ctr"/>
            <a:r>
              <a:rPr lang="fr-FR" dirty="0" smtClean="0"/>
              <a:t>Imagerie</a:t>
            </a:r>
          </a:p>
          <a:p>
            <a:pPr algn="ctr"/>
            <a:r>
              <a:rPr lang="fr-FR" dirty="0" smtClean="0"/>
              <a:t>de référence</a:t>
            </a:r>
            <a:endParaRPr lang="fr-FR" dirty="0"/>
          </a:p>
        </p:txBody>
      </p:sp>
      <p:cxnSp>
        <p:nvCxnSpPr>
          <p:cNvPr id="17" name="Connecteur droit 16"/>
          <p:cNvCxnSpPr/>
          <p:nvPr/>
        </p:nvCxnSpPr>
        <p:spPr>
          <a:xfrm flipV="1">
            <a:off x="2915816" y="5066880"/>
            <a:ext cx="0" cy="144016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/>
          <p:cNvCxnSpPr/>
          <p:nvPr/>
        </p:nvCxnSpPr>
        <p:spPr>
          <a:xfrm flipV="1">
            <a:off x="4067944" y="5066880"/>
            <a:ext cx="0" cy="144016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18"/>
          <p:cNvCxnSpPr/>
          <p:nvPr/>
        </p:nvCxnSpPr>
        <p:spPr>
          <a:xfrm flipV="1">
            <a:off x="5220072" y="5066880"/>
            <a:ext cx="0" cy="144016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ZoneTexte 19"/>
          <p:cNvSpPr txBox="1"/>
          <p:nvPr/>
        </p:nvSpPr>
        <p:spPr>
          <a:xfrm>
            <a:off x="2277075" y="3717032"/>
            <a:ext cx="6327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smtClean="0"/>
              <a:t>Imageries d’évaluation de la réponse tumorale au traitement</a:t>
            </a:r>
          </a:p>
        </p:txBody>
      </p:sp>
      <p:sp>
        <p:nvSpPr>
          <p:cNvPr id="21" name="Text Box 24"/>
          <p:cNvSpPr txBox="1">
            <a:spLocks noChangeArrowheads="1"/>
          </p:cNvSpPr>
          <p:nvPr/>
        </p:nvSpPr>
        <p:spPr bwMode="auto">
          <a:xfrm>
            <a:off x="5336276" y="715240"/>
            <a:ext cx="262828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dirty="0">
                <a:latin typeface="Gill Sans MT" pitchFamily="34" charset="0"/>
              </a:rPr>
              <a:t>Calendrier de surveillance</a:t>
            </a:r>
          </a:p>
        </p:txBody>
      </p:sp>
      <p:pic>
        <p:nvPicPr>
          <p:cNvPr id="22" name="Picture 2" descr="D:\20140401_personel\travail\ASSOCIATIONS\SFORL\sforl_recommandations\2015_calendrier_titre_doc_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0485" y="1340768"/>
            <a:ext cx="4410077" cy="226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5"/>
          <p:cNvSpPr>
            <a:spLocks noChangeArrowheads="1"/>
          </p:cNvSpPr>
          <p:nvPr/>
        </p:nvSpPr>
        <p:spPr bwMode="auto">
          <a:xfrm>
            <a:off x="5055931" y="1038544"/>
            <a:ext cx="3116469" cy="360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lvl="1">
              <a:lnSpc>
                <a:spcPct val="90000"/>
              </a:lnSpc>
              <a:spcBef>
                <a:spcPct val="20000"/>
              </a:spcBef>
              <a:buSzPct val="90000"/>
              <a:buFont typeface="Wingdings" pitchFamily="2" charset="2"/>
              <a:buChar char="à"/>
            </a:pPr>
            <a:r>
              <a:rPr lang="fr-FR" sz="1600" dirty="0"/>
              <a:t>http://www.sforl.org/</a:t>
            </a:r>
          </a:p>
        </p:txBody>
      </p:sp>
      <p:sp>
        <p:nvSpPr>
          <p:cNvPr id="25" name="ZoneTexte 24"/>
          <p:cNvSpPr txBox="1"/>
          <p:nvPr/>
        </p:nvSpPr>
        <p:spPr>
          <a:xfrm>
            <a:off x="5624195" y="1541231"/>
            <a:ext cx="204414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smtClean="0"/>
              <a:t>Prise de contraste</a:t>
            </a:r>
          </a:p>
          <a:p>
            <a:pPr algn="ctr"/>
            <a:r>
              <a:rPr lang="fr-FR" dirty="0" smtClean="0"/>
              <a:t>Masse</a:t>
            </a:r>
          </a:p>
          <a:p>
            <a:pPr algn="ctr"/>
            <a:r>
              <a:rPr lang="fr-FR" dirty="0"/>
              <a:t>A</a:t>
            </a:r>
            <a:r>
              <a:rPr lang="fr-FR" dirty="0" smtClean="0"/>
              <a:t>dénopathie</a:t>
            </a:r>
            <a:endParaRPr lang="fr-FR" dirty="0"/>
          </a:p>
        </p:txBody>
      </p:sp>
      <p:sp>
        <p:nvSpPr>
          <p:cNvPr id="26" name="ZoneTexte 25"/>
          <p:cNvSpPr txBox="1"/>
          <p:nvPr/>
        </p:nvSpPr>
        <p:spPr>
          <a:xfrm>
            <a:off x="3114367" y="4067780"/>
            <a:ext cx="42114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smtClean="0"/>
              <a:t>Relation évolution de la taille / réponse </a:t>
            </a:r>
            <a:endParaRPr lang="fr-FR" dirty="0"/>
          </a:p>
        </p:txBody>
      </p:sp>
      <p:sp>
        <p:nvSpPr>
          <p:cNvPr id="27" name="ZoneTexte 26"/>
          <p:cNvSpPr txBox="1"/>
          <p:nvPr/>
        </p:nvSpPr>
        <p:spPr>
          <a:xfrm>
            <a:off x="4293333" y="4420548"/>
            <a:ext cx="13516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smtClean="0"/>
              <a:t>RECIST1.1</a:t>
            </a:r>
          </a:p>
          <a:p>
            <a:pPr algn="ctr"/>
            <a:r>
              <a:rPr lang="fr-FR" dirty="0" err="1" smtClean="0"/>
              <a:t>iRECIST</a:t>
            </a:r>
            <a:endParaRPr lang="fr-FR" dirty="0"/>
          </a:p>
        </p:txBody>
      </p:sp>
      <p:sp>
        <p:nvSpPr>
          <p:cNvPr id="23" name="Forme libre 22"/>
          <p:cNvSpPr/>
          <p:nvPr/>
        </p:nvSpPr>
        <p:spPr>
          <a:xfrm>
            <a:off x="3106928" y="4250119"/>
            <a:ext cx="4049921" cy="45719"/>
          </a:xfrm>
          <a:custGeom>
            <a:avLst/>
            <a:gdLst>
              <a:gd name="connsiteX0" fmla="*/ 0 w 8454858"/>
              <a:gd name="connsiteY0" fmla="*/ 191297 h 191297"/>
              <a:gd name="connsiteX1" fmla="*/ 660400 w 8454858"/>
              <a:gd name="connsiteY1" fmla="*/ 72764 h 191297"/>
              <a:gd name="connsiteX2" fmla="*/ 2269066 w 8454858"/>
              <a:gd name="connsiteY2" fmla="*/ 5030 h 191297"/>
              <a:gd name="connsiteX3" fmla="*/ 4368800 w 8454858"/>
              <a:gd name="connsiteY3" fmla="*/ 13497 h 191297"/>
              <a:gd name="connsiteX4" fmla="*/ 6019800 w 8454858"/>
              <a:gd name="connsiteY4" fmla="*/ 81230 h 191297"/>
              <a:gd name="connsiteX5" fmla="*/ 7239000 w 8454858"/>
              <a:gd name="connsiteY5" fmla="*/ 115097 h 191297"/>
              <a:gd name="connsiteX6" fmla="*/ 8348133 w 8454858"/>
              <a:gd name="connsiteY6" fmla="*/ 106630 h 191297"/>
              <a:gd name="connsiteX7" fmla="*/ 8348133 w 8454858"/>
              <a:gd name="connsiteY7" fmla="*/ 98164 h 191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454858" h="191297">
                <a:moveTo>
                  <a:pt x="0" y="191297"/>
                </a:moveTo>
                <a:cubicBezTo>
                  <a:pt x="141111" y="147552"/>
                  <a:pt x="282222" y="103808"/>
                  <a:pt x="660400" y="72764"/>
                </a:cubicBezTo>
                <a:cubicBezTo>
                  <a:pt x="1038578" y="41720"/>
                  <a:pt x="1650999" y="14908"/>
                  <a:pt x="2269066" y="5030"/>
                </a:cubicBezTo>
                <a:cubicBezTo>
                  <a:pt x="2887133" y="-4848"/>
                  <a:pt x="3743678" y="797"/>
                  <a:pt x="4368800" y="13497"/>
                </a:cubicBezTo>
                <a:cubicBezTo>
                  <a:pt x="4993922" y="26197"/>
                  <a:pt x="6019800" y="81230"/>
                  <a:pt x="6019800" y="81230"/>
                </a:cubicBezTo>
                <a:lnTo>
                  <a:pt x="7239000" y="115097"/>
                </a:lnTo>
                <a:lnTo>
                  <a:pt x="8348133" y="106630"/>
                </a:lnTo>
                <a:cubicBezTo>
                  <a:pt x="8532988" y="103808"/>
                  <a:pt x="8440560" y="100986"/>
                  <a:pt x="8348133" y="98164"/>
                </a:cubicBezTo>
              </a:path>
            </a:pathLst>
          </a:custGeom>
          <a:noFill/>
          <a:ln w="133350">
            <a:solidFill>
              <a:srgbClr val="FF0000">
                <a:alpha val="63000"/>
              </a:srgbClr>
            </a:solidFill>
          </a:ln>
          <a:effectLst>
            <a:softEdge rad="38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lèche droite 5"/>
          <p:cNvSpPr/>
          <p:nvPr/>
        </p:nvSpPr>
        <p:spPr>
          <a:xfrm rot="12814202">
            <a:off x="7087189" y="4356793"/>
            <a:ext cx="1274172" cy="758648"/>
          </a:xfrm>
          <a:prstGeom prst="rightArrow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72501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/>
          <p:cNvGrpSpPr/>
          <p:nvPr/>
        </p:nvGrpSpPr>
        <p:grpSpPr>
          <a:xfrm>
            <a:off x="-1332656" y="908721"/>
            <a:ext cx="10945216" cy="4896544"/>
            <a:chOff x="323528" y="1210469"/>
            <a:chExt cx="7772400" cy="3370659"/>
          </a:xfrm>
        </p:grpSpPr>
        <p:sp>
          <p:nvSpPr>
            <p:cNvPr id="5" name="Rectangle 3"/>
            <p:cNvSpPr txBox="1">
              <a:spLocks noChangeArrowheads="1"/>
            </p:cNvSpPr>
            <p:nvPr/>
          </p:nvSpPr>
          <p:spPr>
            <a:xfrm>
              <a:off x="323528" y="1210469"/>
              <a:ext cx="7772400" cy="3370659"/>
            </a:xfrm>
            <a:prstGeom prst="rect">
              <a:avLst/>
            </a:prstGeom>
          </p:spPr>
          <p:txBody>
            <a:bodyPr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9999"/>
                </a:buClr>
                <a:buSzPct val="80000"/>
                <a:buFont typeface="Wingdings" pitchFamily="2" charset="2"/>
                <a:buChar char="l"/>
                <a:defRPr sz="2400" b="1" kern="1200">
                  <a:solidFill>
                    <a:srgbClr val="5C5262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9999"/>
                </a:buClr>
                <a:buFont typeface="Arial Black" pitchFamily="34" charset="0"/>
                <a:buChar char="&gt;"/>
                <a:defRPr sz="2200" kern="1200">
                  <a:solidFill>
                    <a:srgbClr val="5C5262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9999"/>
                </a:buClr>
                <a:buFont typeface="Arial" charset="0"/>
                <a:buChar char="•"/>
                <a:defRPr sz="2000" kern="1200">
                  <a:solidFill>
                    <a:srgbClr val="5C5262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9999"/>
                </a:buClr>
                <a:buFont typeface="Arial" charset="0"/>
                <a:buChar char="•"/>
                <a:defRPr kern="1200">
                  <a:solidFill>
                    <a:srgbClr val="5C5262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9999"/>
                </a:buClr>
                <a:buFont typeface="Arial" charset="0"/>
                <a:buChar char="•"/>
                <a:defRPr kern="1200">
                  <a:solidFill>
                    <a:srgbClr val="5C5262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Wingdings" pitchFamily="2" charset="2"/>
                <a:buNone/>
              </a:pPr>
              <a:endParaRPr lang="fr-FR" sz="1400" b="0" dirty="0" smtClean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  <a:p>
              <a:endParaRPr lang="fr-FR" sz="1400" b="0" dirty="0" smtClean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  <a:p>
              <a:endParaRPr lang="fr-FR" sz="1400" b="0" dirty="0" smtClean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  <a:p>
              <a:endParaRPr lang="fr-FR" sz="1400" b="0" dirty="0" smtClean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  <a:p>
              <a:endParaRPr lang="fr-FR" sz="1400" b="0" dirty="0" smtClean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  <a:p>
              <a:endParaRPr lang="fr-FR" sz="1400" b="0" dirty="0" smtClean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  <a:p>
              <a:endParaRPr lang="fr-FR" sz="1400" b="0" dirty="0" smtClean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  <a:p>
              <a:endParaRPr lang="fr-FR" sz="1400" b="0" dirty="0" smtClean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  <a:p>
              <a:pPr marL="0" indent="0">
                <a:buNone/>
              </a:pPr>
              <a:endParaRPr lang="fr-FR" sz="1600" b="0" dirty="0" smtClean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  <a:p>
              <a:pPr marL="0" indent="0">
                <a:buNone/>
              </a:pPr>
              <a:endParaRPr lang="fr-FR" sz="1600" b="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  <a:p>
              <a:endParaRPr lang="fr-FR" sz="1400" b="0" dirty="0" smtClean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  <a:p>
              <a:pPr marL="0" indent="0">
                <a:lnSpc>
                  <a:spcPct val="90000"/>
                </a:lnSpc>
                <a:buFont typeface="Wingdings" pitchFamily="2" charset="2"/>
                <a:buNone/>
              </a:pPr>
              <a:endParaRPr lang="fr-FR" sz="1400" b="0" dirty="0" smtClean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  <a:p>
              <a:pPr>
                <a:lnSpc>
                  <a:spcPct val="90000"/>
                </a:lnSpc>
              </a:pPr>
              <a:endParaRPr lang="fr-FR" sz="1400" b="0" dirty="0" smtClean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  <a:p>
              <a:pPr>
                <a:lnSpc>
                  <a:spcPct val="90000"/>
                </a:lnSpc>
              </a:pPr>
              <a:endParaRPr lang="fr-FR" sz="1400" b="0" dirty="0" smtClean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  <a:p>
              <a:pPr>
                <a:lnSpc>
                  <a:spcPct val="90000"/>
                </a:lnSpc>
              </a:pPr>
              <a:endParaRPr lang="fr-FR" sz="1400" b="0" dirty="0" smtClean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  <a:p>
              <a:pPr>
                <a:lnSpc>
                  <a:spcPct val="90000"/>
                </a:lnSpc>
              </a:pPr>
              <a:endParaRPr lang="fr-FR" sz="1400" b="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pic>
          <p:nvPicPr>
            <p:cNvPr id="6" name="Picture 27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331640" y="2242960"/>
              <a:ext cx="1519087" cy="9635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</p:pic>
        <p:pic>
          <p:nvPicPr>
            <p:cNvPr id="7" name="Picture 26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443499" y="2253833"/>
              <a:ext cx="1587923" cy="9588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</p:pic>
        <p:pic>
          <p:nvPicPr>
            <p:cNvPr id="8" name="Picture 18" descr="skin man wk 108 2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105374" y="2256494"/>
              <a:ext cx="1477115" cy="9542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</p:pic>
        <p:pic>
          <p:nvPicPr>
            <p:cNvPr id="9" name="Picture 28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930241" y="2252751"/>
              <a:ext cx="1435689" cy="9635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</p:pic>
        <p:sp>
          <p:nvSpPr>
            <p:cNvPr id="10" name="ZoneTexte 9"/>
            <p:cNvSpPr txBox="1"/>
            <p:nvPr/>
          </p:nvSpPr>
          <p:spPr>
            <a:xfrm>
              <a:off x="1777635" y="1801537"/>
              <a:ext cx="77136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i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Baseline</a:t>
              </a:r>
              <a:endParaRPr lang="en-US" sz="1200" i="1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1" name="ZoneTexte 10"/>
            <p:cNvSpPr txBox="1"/>
            <p:nvPr/>
          </p:nvSpPr>
          <p:spPr>
            <a:xfrm>
              <a:off x="2940204" y="1801537"/>
              <a:ext cx="158889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200" i="1" dirty="0" err="1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Week</a:t>
              </a:r>
              <a:r>
                <a:rPr lang="fr-FR" sz="1200" i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 12 </a:t>
              </a:r>
            </a:p>
            <a:p>
              <a:pPr algn="ctr"/>
              <a:r>
                <a:rPr lang="fr-FR" sz="1200" i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(</a:t>
              </a:r>
              <a:r>
                <a:rPr lang="fr-FR" sz="1200" i="1" dirty="0" err="1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pseudoprogression</a:t>
              </a:r>
              <a:r>
                <a:rPr lang="fr-FR" sz="1200" i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)</a:t>
              </a:r>
              <a:endParaRPr lang="en-US" sz="1200" i="1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2" name="ZoneTexte 11"/>
            <p:cNvSpPr txBox="1"/>
            <p:nvPr/>
          </p:nvSpPr>
          <p:spPr>
            <a:xfrm>
              <a:off x="4917500" y="1819802"/>
              <a:ext cx="78784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i="1" dirty="0" err="1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Week</a:t>
              </a:r>
              <a:r>
                <a:rPr lang="fr-FR" sz="1200" i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 16</a:t>
              </a:r>
              <a:endParaRPr lang="en-US" sz="1200" i="1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3" name="ZoneTexte 12"/>
            <p:cNvSpPr txBox="1"/>
            <p:nvPr/>
          </p:nvSpPr>
          <p:spPr>
            <a:xfrm>
              <a:off x="6523971" y="1820209"/>
              <a:ext cx="78784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i="1" dirty="0" err="1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Week</a:t>
              </a:r>
              <a:r>
                <a:rPr lang="fr-FR" sz="1200" i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 72</a:t>
              </a:r>
              <a:endParaRPr lang="en-US" sz="1200" i="1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4" name="ZoneTexte 13"/>
            <p:cNvSpPr txBox="1"/>
            <p:nvPr/>
          </p:nvSpPr>
          <p:spPr>
            <a:xfrm>
              <a:off x="1305141" y="3206498"/>
              <a:ext cx="661251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lvl="1"/>
              <a:r>
                <a:rPr lang="fr-FR" sz="1200" i="1" dirty="0" err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Clinical</a:t>
              </a:r>
              <a:r>
                <a:rPr lang="fr-FR" sz="1200" i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 skin </a:t>
              </a:r>
              <a:r>
                <a:rPr lang="fr-FR" sz="1200" i="1" dirty="0" err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tumor</a:t>
              </a:r>
              <a:r>
                <a:rPr lang="fr-FR" sz="1200" i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 </a:t>
              </a:r>
              <a:r>
                <a:rPr lang="fr-FR" sz="1200" i="1" dirty="0" err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pseudoprogression</a:t>
              </a:r>
              <a:r>
                <a:rPr lang="fr-FR" sz="1200" i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 </a:t>
              </a:r>
              <a:r>
                <a:rPr lang="fr-FR" sz="1200" i="1" dirty="0" err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during</a:t>
              </a:r>
              <a:r>
                <a:rPr lang="fr-FR" sz="1200" i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 </a:t>
              </a:r>
              <a:r>
                <a:rPr lang="fr-FR" sz="1200" i="1" dirty="0" err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immunotherapy</a:t>
              </a:r>
              <a:endParaRPr lang="en-US" sz="1200" i="1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  <a:p>
              <a:r>
                <a:rPr lang="en-US" sz="1200" i="1" dirty="0" err="1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Hoos</a:t>
              </a:r>
              <a:r>
                <a:rPr lang="en-US" sz="1200" i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 </a:t>
              </a:r>
              <a:r>
                <a:rPr lang="en-US" sz="1200" i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A, </a:t>
              </a:r>
              <a:r>
                <a:rPr lang="en-US" sz="1200" i="1" dirty="0" err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Eggermont</a:t>
              </a:r>
              <a:r>
                <a:rPr lang="en-US" sz="1200" i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 AM, </a:t>
              </a:r>
              <a:r>
                <a:rPr lang="en-US" sz="1200" i="1" dirty="0" err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Janetzki</a:t>
              </a:r>
              <a:r>
                <a:rPr lang="en-US" sz="1200" i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 S, et al. J </a:t>
              </a:r>
              <a:r>
                <a:rPr lang="en-US" sz="1200" i="1" dirty="0" err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Natl</a:t>
              </a:r>
              <a:r>
                <a:rPr lang="en-US" sz="1200" i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 Cancer Inst. 2010 Sep 22;102(18):1388-97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61378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63" y="-27384"/>
            <a:ext cx="8099425" cy="648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395537" y="6453336"/>
            <a:ext cx="799288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b="1" dirty="0" smtClean="0"/>
              <a:t>Tanguy Y. </a:t>
            </a:r>
            <a:r>
              <a:rPr lang="fr-FR" sz="1000" b="1" dirty="0" err="1" smtClean="0"/>
              <a:t>Seiwert</a:t>
            </a:r>
            <a:r>
              <a:rPr lang="fr-FR" sz="1000" b="1" dirty="0" smtClean="0"/>
              <a:t>, </a:t>
            </a:r>
            <a:r>
              <a:rPr lang="en-US" sz="1000" b="1" dirty="0" smtClean="0"/>
              <a:t>A phase </a:t>
            </a:r>
            <a:r>
              <a:rPr lang="en-US" sz="1000" b="1" dirty="0" err="1" smtClean="0"/>
              <a:t>Ib</a:t>
            </a:r>
            <a:r>
              <a:rPr lang="en-US" sz="1000" b="1" dirty="0" smtClean="0"/>
              <a:t> study of MK-3475 in patients with human papillomavirus (HPV)-associated and non-HPV–associated head and neck (H/N) cancer</a:t>
            </a:r>
            <a:r>
              <a:rPr lang="fr-FR" sz="1000" b="1" dirty="0" smtClean="0"/>
              <a:t> </a:t>
            </a:r>
            <a:r>
              <a:rPr lang="en-US" sz="1000" b="1" dirty="0" smtClean="0"/>
              <a:t>J </a:t>
            </a:r>
            <a:r>
              <a:rPr lang="en-US" sz="1000" b="1" dirty="0" err="1" smtClean="0"/>
              <a:t>Clin</a:t>
            </a:r>
            <a:r>
              <a:rPr lang="en-US" sz="1000" b="1" dirty="0" smtClean="0"/>
              <a:t> </a:t>
            </a:r>
            <a:r>
              <a:rPr lang="en-US" sz="1000" b="1" dirty="0" err="1" smtClean="0"/>
              <a:t>Oncol</a:t>
            </a:r>
            <a:r>
              <a:rPr lang="en-US" sz="1000" b="1" dirty="0" smtClean="0"/>
              <a:t> 32:5s, 2014 (</a:t>
            </a:r>
            <a:r>
              <a:rPr lang="en-US" sz="1000" b="1" dirty="0" err="1" smtClean="0"/>
              <a:t>suppl</a:t>
            </a:r>
            <a:r>
              <a:rPr lang="en-US" sz="1000" b="1" dirty="0" smtClean="0"/>
              <a:t>; </a:t>
            </a:r>
            <a:r>
              <a:rPr lang="en-US" sz="1000" b="1" dirty="0" err="1" smtClean="0"/>
              <a:t>abstr</a:t>
            </a:r>
            <a:r>
              <a:rPr lang="en-US" sz="1000" b="1" dirty="0" smtClean="0"/>
              <a:t> 6011)</a:t>
            </a:r>
          </a:p>
          <a:p>
            <a:endParaRPr lang="fr-FR" sz="1000" dirty="0"/>
          </a:p>
        </p:txBody>
      </p:sp>
    </p:spTree>
    <p:extLst>
      <p:ext uri="{BB962C8B-B14F-4D97-AF65-F5344CB8AC3E}">
        <p14:creationId xmlns:p14="http://schemas.microsoft.com/office/powerpoint/2010/main" val="747576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832227" y="1340768"/>
            <a:ext cx="3187924" cy="29238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dirty="0" smtClean="0"/>
              <a:t>PLAN</a:t>
            </a:r>
          </a:p>
          <a:p>
            <a:endParaRPr lang="fr-FR" sz="2400" dirty="0"/>
          </a:p>
          <a:p>
            <a:r>
              <a:rPr lang="fr-FR" sz="2400" dirty="0" smtClean="0"/>
              <a:t>Introduction</a:t>
            </a:r>
          </a:p>
          <a:p>
            <a:endParaRPr lang="fr-FR" sz="2400" dirty="0"/>
          </a:p>
          <a:p>
            <a:r>
              <a:rPr lang="fr-FR" sz="2400" dirty="0" smtClean="0"/>
              <a:t>RECIST1.1, </a:t>
            </a:r>
            <a:r>
              <a:rPr lang="fr-FR" sz="2400" dirty="0" err="1" smtClean="0"/>
              <a:t>iRECIST</a:t>
            </a:r>
            <a:r>
              <a:rPr lang="fr-FR" sz="2400" dirty="0" smtClean="0"/>
              <a:t> </a:t>
            </a:r>
          </a:p>
          <a:p>
            <a:endParaRPr lang="fr-FR" sz="2400" dirty="0"/>
          </a:p>
          <a:p>
            <a:r>
              <a:rPr lang="fr-FR" sz="2400" dirty="0" smtClean="0"/>
              <a:t>Complications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914047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20140401_personel\travail\bibliotheque_iconographique\iconographie_medicale\new_icono_med_bibliotheque\ORL\immunotherapie\montagne_russ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4" t="2317" r="1424" b="2140"/>
          <a:stretch/>
        </p:blipFill>
        <p:spPr bwMode="auto">
          <a:xfrm>
            <a:off x="683568" y="1111018"/>
            <a:ext cx="5682344" cy="4550230"/>
          </a:xfrm>
          <a:prstGeom prst="rect">
            <a:avLst/>
          </a:prstGeom>
          <a:noFill/>
          <a:effectLst>
            <a:outerShdw blurRad="50800" dist="1905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1532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7" t="7944" r="57148" b="53780"/>
          <a:stretch/>
        </p:blipFill>
        <p:spPr>
          <a:xfrm>
            <a:off x="899592" y="2156640"/>
            <a:ext cx="2638579" cy="1944216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93" t="9152" r="9324" b="53939"/>
          <a:stretch/>
        </p:blipFill>
        <p:spPr>
          <a:xfrm>
            <a:off x="3681134" y="2171127"/>
            <a:ext cx="2592288" cy="1944216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35" t="50002" r="57362" b="8989"/>
          <a:stretch/>
        </p:blipFill>
        <p:spPr>
          <a:xfrm>
            <a:off x="3669247" y="4135457"/>
            <a:ext cx="2592288" cy="2101855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14" t="52577" r="9539"/>
          <a:stretch/>
        </p:blipFill>
        <p:spPr>
          <a:xfrm>
            <a:off x="6416386" y="2156640"/>
            <a:ext cx="2185675" cy="1944216"/>
          </a:xfrm>
          <a:prstGeom prst="rect">
            <a:avLst/>
          </a:prstGeom>
        </p:spPr>
      </p:pic>
      <p:grpSp>
        <p:nvGrpSpPr>
          <p:cNvPr id="2" name="Groupe 1"/>
          <p:cNvGrpSpPr/>
          <p:nvPr/>
        </p:nvGrpSpPr>
        <p:grpSpPr>
          <a:xfrm flipV="1">
            <a:off x="611560" y="1772816"/>
            <a:ext cx="8280920" cy="144016"/>
            <a:chOff x="611560" y="1700808"/>
            <a:chExt cx="5774288" cy="0"/>
          </a:xfrm>
        </p:grpSpPr>
        <p:cxnSp>
          <p:nvCxnSpPr>
            <p:cNvPr id="7" name="Connecteur droit avec flèche 6"/>
            <p:cNvCxnSpPr/>
            <p:nvPr/>
          </p:nvCxnSpPr>
          <p:spPr>
            <a:xfrm>
              <a:off x="625208" y="1700808"/>
              <a:ext cx="5760640" cy="0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necteur droit 7"/>
            <p:cNvCxnSpPr/>
            <p:nvPr/>
          </p:nvCxnSpPr>
          <p:spPr>
            <a:xfrm>
              <a:off x="611560" y="1700808"/>
              <a:ext cx="5558264" cy="0"/>
            </a:xfrm>
            <a:prstGeom prst="line">
              <a:avLst/>
            </a:prstGeom>
            <a:ln w="76200">
              <a:solidFill>
                <a:srgbClr val="FFC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9" name="Connecteur droit 8"/>
          <p:cNvCxnSpPr/>
          <p:nvPr/>
        </p:nvCxnSpPr>
        <p:spPr>
          <a:xfrm flipV="1">
            <a:off x="1619672" y="1772816"/>
            <a:ext cx="0" cy="144016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/>
          <p:cNvCxnSpPr/>
          <p:nvPr/>
        </p:nvCxnSpPr>
        <p:spPr>
          <a:xfrm flipV="1">
            <a:off x="4355976" y="1772816"/>
            <a:ext cx="0" cy="144016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/>
          <p:cNvCxnSpPr/>
          <p:nvPr/>
        </p:nvCxnSpPr>
        <p:spPr>
          <a:xfrm flipV="1">
            <a:off x="7596336" y="1772816"/>
            <a:ext cx="0" cy="144016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ZoneTexte 11"/>
          <p:cNvSpPr txBox="1"/>
          <p:nvPr/>
        </p:nvSpPr>
        <p:spPr>
          <a:xfrm>
            <a:off x="179512" y="116632"/>
            <a:ext cx="874098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/>
              <a:t>Homme, de 53 ans. Carcinome épidermoïde moyennement différencié non kératinisant HPV+ </a:t>
            </a:r>
            <a:endParaRPr lang="fr-FR" sz="1600" dirty="0" smtClean="0"/>
          </a:p>
          <a:p>
            <a:r>
              <a:rPr lang="fr-FR" sz="1600" dirty="0" smtClean="0"/>
              <a:t>de </a:t>
            </a:r>
            <a:r>
              <a:rPr lang="fr-FR" sz="1600" dirty="0"/>
              <a:t>l'oropharynx, avec </a:t>
            </a:r>
            <a:r>
              <a:rPr lang="fr-FR" sz="1600" dirty="0" smtClean="0"/>
              <a:t>métastases ganglionnaires</a:t>
            </a:r>
            <a:r>
              <a:rPr lang="fr-FR" sz="1600" dirty="0"/>
              <a:t>.</a:t>
            </a:r>
          </a:p>
          <a:p>
            <a:r>
              <a:rPr lang="fr-FR" sz="1600" dirty="0" smtClean="0"/>
              <a:t>Première </a:t>
            </a:r>
            <a:r>
              <a:rPr lang="fr-FR" sz="1600" dirty="0" smtClean="0"/>
              <a:t>ligne thérapeutique : </a:t>
            </a:r>
            <a:r>
              <a:rPr lang="fr-FR" sz="1600" dirty="0" smtClean="0"/>
              <a:t>chimiothérapie, </a:t>
            </a:r>
            <a:r>
              <a:rPr lang="fr-FR" sz="1600" dirty="0" smtClean="0"/>
              <a:t>progression.</a:t>
            </a:r>
          </a:p>
          <a:p>
            <a:r>
              <a:rPr lang="fr-FR" sz="1600" dirty="0" smtClean="0"/>
              <a:t>Deuxième </a:t>
            </a:r>
            <a:r>
              <a:rPr lang="fr-FR" sz="1600" dirty="0" smtClean="0"/>
              <a:t>ligne thérapeutique : Anti PD1 (essai clinique).</a:t>
            </a:r>
            <a:endParaRPr lang="fr-FR" sz="1600" dirty="0"/>
          </a:p>
        </p:txBody>
      </p:sp>
      <p:sp>
        <p:nvSpPr>
          <p:cNvPr id="13" name="ZoneTexte 12"/>
          <p:cNvSpPr txBox="1"/>
          <p:nvPr/>
        </p:nvSpPr>
        <p:spPr>
          <a:xfrm>
            <a:off x="1367038" y="1377473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M6</a:t>
            </a:r>
            <a:endParaRPr lang="fr-FR" dirty="0"/>
          </a:p>
        </p:txBody>
      </p:sp>
      <p:sp>
        <p:nvSpPr>
          <p:cNvPr id="14" name="ZoneTexte 13"/>
          <p:cNvSpPr txBox="1"/>
          <p:nvPr/>
        </p:nvSpPr>
        <p:spPr>
          <a:xfrm>
            <a:off x="4183238" y="1372891"/>
            <a:ext cx="63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M16</a:t>
            </a:r>
            <a:endParaRPr lang="fr-FR" dirty="0"/>
          </a:p>
        </p:txBody>
      </p:sp>
      <p:sp>
        <p:nvSpPr>
          <p:cNvPr id="15" name="ZoneTexte 14"/>
          <p:cNvSpPr txBox="1"/>
          <p:nvPr/>
        </p:nvSpPr>
        <p:spPr>
          <a:xfrm>
            <a:off x="7063558" y="1372891"/>
            <a:ext cx="63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M21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79961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5" t="1117" r="51252" b="49949"/>
          <a:stretch/>
        </p:blipFill>
        <p:spPr>
          <a:xfrm>
            <a:off x="-180528" y="2116054"/>
            <a:ext cx="2234999" cy="1560782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97" t="2002" r="556" b="52185"/>
          <a:stretch/>
        </p:blipFill>
        <p:spPr>
          <a:xfrm>
            <a:off x="2054470" y="2116054"/>
            <a:ext cx="2425187" cy="1560782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8" t="51585" r="51570" b="2368"/>
          <a:stretch/>
        </p:blipFill>
        <p:spPr>
          <a:xfrm>
            <a:off x="4479657" y="2112630"/>
            <a:ext cx="2380312" cy="1564205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82" t="51352" r="1625" b="2601"/>
          <a:stretch/>
        </p:blipFill>
        <p:spPr>
          <a:xfrm>
            <a:off x="6866393" y="2112629"/>
            <a:ext cx="2380311" cy="1564205"/>
          </a:xfrm>
          <a:prstGeom prst="rect">
            <a:avLst/>
          </a:prstGeom>
        </p:spPr>
      </p:pic>
      <p:cxnSp>
        <p:nvCxnSpPr>
          <p:cNvPr id="10" name="Connecteur droit avec flèche 9"/>
          <p:cNvCxnSpPr/>
          <p:nvPr/>
        </p:nvCxnSpPr>
        <p:spPr>
          <a:xfrm flipV="1">
            <a:off x="631133" y="1916832"/>
            <a:ext cx="8261347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/>
          <p:cNvCxnSpPr/>
          <p:nvPr/>
        </p:nvCxnSpPr>
        <p:spPr>
          <a:xfrm>
            <a:off x="1907704" y="1916832"/>
            <a:ext cx="6674975" cy="0"/>
          </a:xfrm>
          <a:prstGeom prst="line">
            <a:avLst/>
          </a:prstGeom>
          <a:ln w="76200">
            <a:solidFill>
              <a:srgbClr val="FFC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/>
          <p:cNvCxnSpPr/>
          <p:nvPr/>
        </p:nvCxnSpPr>
        <p:spPr>
          <a:xfrm flipV="1">
            <a:off x="3347864" y="1742223"/>
            <a:ext cx="0" cy="144016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/>
          <p:cNvCxnSpPr/>
          <p:nvPr/>
        </p:nvCxnSpPr>
        <p:spPr>
          <a:xfrm flipV="1">
            <a:off x="5551391" y="1772816"/>
            <a:ext cx="0" cy="144016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/>
          <p:cNvCxnSpPr/>
          <p:nvPr/>
        </p:nvCxnSpPr>
        <p:spPr>
          <a:xfrm flipV="1">
            <a:off x="7639623" y="1772816"/>
            <a:ext cx="0" cy="144016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ZoneTexte 14"/>
          <p:cNvSpPr txBox="1"/>
          <p:nvPr/>
        </p:nvSpPr>
        <p:spPr>
          <a:xfrm>
            <a:off x="3058621" y="1377473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M4</a:t>
            </a:r>
            <a:endParaRPr lang="fr-FR" dirty="0"/>
          </a:p>
        </p:txBody>
      </p:sp>
      <p:sp>
        <p:nvSpPr>
          <p:cNvPr id="16" name="ZoneTexte 15"/>
          <p:cNvSpPr txBox="1"/>
          <p:nvPr/>
        </p:nvSpPr>
        <p:spPr>
          <a:xfrm>
            <a:off x="5234637" y="1372891"/>
            <a:ext cx="63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M12</a:t>
            </a:r>
            <a:endParaRPr lang="fr-FR" dirty="0"/>
          </a:p>
        </p:txBody>
      </p:sp>
      <p:sp>
        <p:nvSpPr>
          <p:cNvPr id="17" name="ZoneTexte 16"/>
          <p:cNvSpPr txBox="1"/>
          <p:nvPr/>
        </p:nvSpPr>
        <p:spPr>
          <a:xfrm>
            <a:off x="7322869" y="1372891"/>
            <a:ext cx="63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M21</a:t>
            </a:r>
            <a:endParaRPr lang="fr-FR" dirty="0"/>
          </a:p>
        </p:txBody>
      </p:sp>
      <p:sp>
        <p:nvSpPr>
          <p:cNvPr id="27" name="ZoneTexte 26"/>
          <p:cNvSpPr txBox="1"/>
          <p:nvPr/>
        </p:nvSpPr>
        <p:spPr>
          <a:xfrm>
            <a:off x="179512" y="293747"/>
            <a:ext cx="87849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Patient de 63 ans pris en charge pour </a:t>
            </a:r>
            <a:r>
              <a:rPr lang="fr-FR" sz="1600" dirty="0" smtClean="0"/>
              <a:t>récidive </a:t>
            </a:r>
            <a:r>
              <a:rPr lang="fr-FR" sz="1600" dirty="0"/>
              <a:t>ganglionnaire </a:t>
            </a:r>
            <a:r>
              <a:rPr lang="fr-FR" sz="1600" dirty="0" smtClean="0"/>
              <a:t>thoracique </a:t>
            </a:r>
            <a:r>
              <a:rPr lang="fr-FR" sz="1600" dirty="0" smtClean="0"/>
              <a:t>d’un </a:t>
            </a:r>
            <a:r>
              <a:rPr lang="fr-FR" sz="1600" dirty="0"/>
              <a:t>carcinome épidermoïde </a:t>
            </a:r>
            <a:r>
              <a:rPr lang="fr-FR" sz="1600" dirty="0" err="1" smtClean="0"/>
              <a:t>oropharyngé</a:t>
            </a:r>
            <a:r>
              <a:rPr lang="fr-FR" sz="1600" dirty="0" smtClean="0"/>
              <a:t>. </a:t>
            </a:r>
            <a:endParaRPr lang="fr-FR" sz="1600" dirty="0"/>
          </a:p>
          <a:p>
            <a:r>
              <a:rPr lang="fr-FR" sz="1600" dirty="0" smtClean="0"/>
              <a:t>Ligne thérapeutique: antiPD1</a:t>
            </a:r>
          </a:p>
        </p:txBody>
      </p:sp>
    </p:spTree>
    <p:extLst>
      <p:ext uri="{BB962C8B-B14F-4D97-AF65-F5344CB8AC3E}">
        <p14:creationId xmlns:p14="http://schemas.microsoft.com/office/powerpoint/2010/main" val="2413030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2341916"/>
            <a:ext cx="9144000" cy="389539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D:\20140401_personel\travail\travaux\enseignement\2018_19_enseignements\20181109_SeminaireechangesORL\Anonymat\201617278sa_bl_20180316.Seq2.Ser2.Img26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96" t="12401" r="37810" b="17939"/>
          <a:stretch/>
        </p:blipFill>
        <p:spPr bwMode="auto">
          <a:xfrm>
            <a:off x="3159089" y="2361118"/>
            <a:ext cx="2873829" cy="3804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20140401_personel\travail\travaux\enseignement\2018_19_enseignements\20181109_SeminaireechangesORL\Anonymat\201617278sa_pre20171214.Seq4.Ser7.Img184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86" t="11337" r="37425" b="20917"/>
          <a:stretch/>
        </p:blipFill>
        <p:spPr bwMode="auto">
          <a:xfrm>
            <a:off x="179512" y="2465647"/>
            <a:ext cx="2824843" cy="3699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:\20140401_personel\travail\travaux\enseignement\2018_19_enseignements\20181109_SeminaireechangesORL\Anonymat\201617278sa_tp1_pd_20180611.Seq2.Ser2.Img233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99" t="11139" r="36655" b="18849"/>
          <a:stretch/>
        </p:blipFill>
        <p:spPr bwMode="auto">
          <a:xfrm>
            <a:off x="6027847" y="2341916"/>
            <a:ext cx="3037115" cy="3823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512661" y="1255679"/>
            <a:ext cx="16765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600" dirty="0" smtClean="0"/>
              <a:t>Avant traitement</a:t>
            </a:r>
            <a:endParaRPr lang="en-US" sz="1600" dirty="0"/>
          </a:p>
        </p:txBody>
      </p:sp>
      <p:sp>
        <p:nvSpPr>
          <p:cNvPr id="10" name="ZoneTexte 9"/>
          <p:cNvSpPr txBox="1"/>
          <p:nvPr/>
        </p:nvSpPr>
        <p:spPr>
          <a:xfrm>
            <a:off x="7470755" y="1370017"/>
            <a:ext cx="4347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600" dirty="0"/>
              <a:t>S</a:t>
            </a:r>
            <a:r>
              <a:rPr lang="fr-FR" sz="1600" dirty="0" smtClean="0"/>
              <a:t>8</a:t>
            </a:r>
            <a:endParaRPr lang="en-US" sz="1600" dirty="0"/>
          </a:p>
        </p:txBody>
      </p:sp>
      <p:cxnSp>
        <p:nvCxnSpPr>
          <p:cNvPr id="14" name="Connecteur droit avec flèche 13"/>
          <p:cNvCxnSpPr/>
          <p:nvPr/>
        </p:nvCxnSpPr>
        <p:spPr>
          <a:xfrm>
            <a:off x="1331640" y="3353021"/>
            <a:ext cx="0" cy="323214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/>
          <p:cNvCxnSpPr/>
          <p:nvPr/>
        </p:nvCxnSpPr>
        <p:spPr>
          <a:xfrm>
            <a:off x="810633" y="3792833"/>
            <a:ext cx="299298" cy="0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/>
          <p:cNvCxnSpPr/>
          <p:nvPr/>
        </p:nvCxnSpPr>
        <p:spPr>
          <a:xfrm flipV="1">
            <a:off x="1331640" y="3972912"/>
            <a:ext cx="0" cy="307102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avec flèche 20"/>
          <p:cNvCxnSpPr/>
          <p:nvPr/>
        </p:nvCxnSpPr>
        <p:spPr>
          <a:xfrm flipH="1">
            <a:off x="1587779" y="3782129"/>
            <a:ext cx="391933" cy="0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avec flèche 29"/>
          <p:cNvCxnSpPr/>
          <p:nvPr/>
        </p:nvCxnSpPr>
        <p:spPr>
          <a:xfrm>
            <a:off x="4499992" y="3199894"/>
            <a:ext cx="0" cy="323214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avec flèche 30"/>
          <p:cNvCxnSpPr/>
          <p:nvPr/>
        </p:nvCxnSpPr>
        <p:spPr>
          <a:xfrm>
            <a:off x="3887927" y="3783722"/>
            <a:ext cx="299298" cy="0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avec flèche 31"/>
          <p:cNvCxnSpPr/>
          <p:nvPr/>
        </p:nvCxnSpPr>
        <p:spPr>
          <a:xfrm flipV="1">
            <a:off x="4499992" y="3972912"/>
            <a:ext cx="0" cy="307102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avec flèche 32"/>
          <p:cNvCxnSpPr/>
          <p:nvPr/>
        </p:nvCxnSpPr>
        <p:spPr>
          <a:xfrm flipH="1">
            <a:off x="4900147" y="3773018"/>
            <a:ext cx="391933" cy="0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avec flèche 33"/>
          <p:cNvCxnSpPr/>
          <p:nvPr/>
        </p:nvCxnSpPr>
        <p:spPr>
          <a:xfrm>
            <a:off x="7596336" y="2839854"/>
            <a:ext cx="0" cy="323214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droit avec flèche 34"/>
          <p:cNvCxnSpPr/>
          <p:nvPr/>
        </p:nvCxnSpPr>
        <p:spPr>
          <a:xfrm>
            <a:off x="6840255" y="3783722"/>
            <a:ext cx="299298" cy="0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avec flèche 35"/>
          <p:cNvCxnSpPr/>
          <p:nvPr/>
        </p:nvCxnSpPr>
        <p:spPr>
          <a:xfrm flipV="1">
            <a:off x="7596336" y="4044920"/>
            <a:ext cx="0" cy="307102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avec flèche 36"/>
          <p:cNvCxnSpPr/>
          <p:nvPr/>
        </p:nvCxnSpPr>
        <p:spPr>
          <a:xfrm flipH="1">
            <a:off x="8284523" y="3773018"/>
            <a:ext cx="391933" cy="0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ZoneTexte 41"/>
          <p:cNvSpPr txBox="1"/>
          <p:nvPr/>
        </p:nvSpPr>
        <p:spPr>
          <a:xfrm>
            <a:off x="4302403" y="1349173"/>
            <a:ext cx="4347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600" dirty="0" smtClean="0"/>
              <a:t>S0</a:t>
            </a:r>
            <a:endParaRPr lang="en-US" sz="1600" dirty="0"/>
          </a:p>
        </p:txBody>
      </p:sp>
      <p:sp>
        <p:nvSpPr>
          <p:cNvPr id="22" name="ZoneTexte 21"/>
          <p:cNvSpPr txBox="1"/>
          <p:nvPr/>
        </p:nvSpPr>
        <p:spPr>
          <a:xfrm>
            <a:off x="179512" y="293747"/>
            <a:ext cx="87849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/>
              <a:t>Exemple de progression rapide après introduction de l’immunothérapie</a:t>
            </a:r>
            <a:endParaRPr lang="fr-FR" sz="1600" dirty="0" smtClean="0"/>
          </a:p>
        </p:txBody>
      </p:sp>
      <p:cxnSp>
        <p:nvCxnSpPr>
          <p:cNvPr id="39" name="Connecteur droit avec flèche 38"/>
          <p:cNvCxnSpPr/>
          <p:nvPr/>
        </p:nvCxnSpPr>
        <p:spPr>
          <a:xfrm flipV="1">
            <a:off x="631133" y="1916832"/>
            <a:ext cx="8261347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39"/>
          <p:cNvCxnSpPr/>
          <p:nvPr/>
        </p:nvCxnSpPr>
        <p:spPr>
          <a:xfrm>
            <a:off x="4900147" y="1916832"/>
            <a:ext cx="3682532" cy="0"/>
          </a:xfrm>
          <a:prstGeom prst="line">
            <a:avLst/>
          </a:prstGeom>
          <a:ln w="76200">
            <a:solidFill>
              <a:srgbClr val="FFC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cteur droit 40"/>
          <p:cNvCxnSpPr/>
          <p:nvPr/>
        </p:nvCxnSpPr>
        <p:spPr>
          <a:xfrm flipV="1">
            <a:off x="1403648" y="1742223"/>
            <a:ext cx="0" cy="144016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cteur droit 42"/>
          <p:cNvCxnSpPr/>
          <p:nvPr/>
        </p:nvCxnSpPr>
        <p:spPr>
          <a:xfrm flipV="1">
            <a:off x="4499992" y="1772816"/>
            <a:ext cx="0" cy="144016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cteur droit 43"/>
          <p:cNvCxnSpPr/>
          <p:nvPr/>
        </p:nvCxnSpPr>
        <p:spPr>
          <a:xfrm flipV="1">
            <a:off x="7524328" y="1772816"/>
            <a:ext cx="0" cy="144016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0738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ZoneTexte 26"/>
          <p:cNvSpPr txBox="1"/>
          <p:nvPr/>
        </p:nvSpPr>
        <p:spPr>
          <a:xfrm>
            <a:off x="359024" y="548680"/>
            <a:ext cx="878497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Fréquences</a:t>
            </a:r>
          </a:p>
          <a:p>
            <a:endParaRPr lang="fr-FR" dirty="0" smtClean="0"/>
          </a:p>
          <a:p>
            <a:endParaRPr lang="fr-FR" dirty="0"/>
          </a:p>
          <a:p>
            <a:r>
              <a:rPr lang="fr-FR" dirty="0" err="1" smtClean="0"/>
              <a:t>Hyperprogression</a:t>
            </a:r>
            <a:r>
              <a:rPr lang="fr-FR" dirty="0" smtClean="0"/>
              <a:t> </a:t>
            </a:r>
            <a:r>
              <a:rPr lang="fr-FR" dirty="0"/>
              <a:t>: 10 </a:t>
            </a:r>
            <a:r>
              <a:rPr lang="fr-FR" dirty="0" smtClean="0"/>
              <a:t>– 30 %</a:t>
            </a:r>
            <a:endParaRPr lang="fr-FR" dirty="0"/>
          </a:p>
          <a:p>
            <a:endParaRPr lang="fr-FR" dirty="0"/>
          </a:p>
          <a:p>
            <a:endParaRPr lang="fr-FR" dirty="0" smtClean="0"/>
          </a:p>
          <a:p>
            <a:endParaRPr lang="fr-FR" dirty="0"/>
          </a:p>
          <a:p>
            <a:endParaRPr lang="fr-FR" dirty="0" smtClean="0"/>
          </a:p>
          <a:p>
            <a:endParaRPr lang="fr-FR" dirty="0"/>
          </a:p>
          <a:p>
            <a:r>
              <a:rPr lang="fr-FR" dirty="0" err="1" smtClean="0"/>
              <a:t>Pseudoprogression</a:t>
            </a:r>
            <a:r>
              <a:rPr lang="fr-FR" dirty="0" smtClean="0"/>
              <a:t> </a:t>
            </a:r>
            <a:r>
              <a:rPr lang="fr-FR" dirty="0" smtClean="0"/>
              <a:t>(ORL, immunothérapie)  </a:t>
            </a:r>
            <a:r>
              <a:rPr lang="fr-FR" dirty="0"/>
              <a:t>: 1,3% </a:t>
            </a:r>
            <a:r>
              <a:rPr lang="fr-FR" dirty="0" smtClean="0"/>
              <a:t>- 3%</a:t>
            </a:r>
          </a:p>
          <a:p>
            <a:endParaRPr lang="fr-FR" dirty="0"/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323528" y="3140968"/>
            <a:ext cx="7772400" cy="1714475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999"/>
              </a:buClr>
              <a:buSzPct val="80000"/>
              <a:buFont typeface="Wingdings" pitchFamily="2" charset="2"/>
              <a:buChar char="l"/>
              <a:defRPr sz="2400" b="1" kern="1200">
                <a:solidFill>
                  <a:srgbClr val="5C526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999"/>
              </a:buClr>
              <a:buFont typeface="Arial Black" pitchFamily="34" charset="0"/>
              <a:buChar char="&gt;"/>
              <a:defRPr sz="2200" kern="1200">
                <a:solidFill>
                  <a:srgbClr val="5C526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999"/>
              </a:buClr>
              <a:buFont typeface="Arial" charset="0"/>
              <a:buChar char="•"/>
              <a:defRPr sz="2000" kern="1200">
                <a:solidFill>
                  <a:srgbClr val="5C526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999"/>
              </a:buClr>
              <a:buFont typeface="Arial" charset="0"/>
              <a:buChar char="•"/>
              <a:defRPr kern="1200">
                <a:solidFill>
                  <a:srgbClr val="5C526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999"/>
              </a:buClr>
              <a:buFont typeface="Arial" charset="0"/>
              <a:buChar char="•"/>
              <a:defRPr kern="1200">
                <a:solidFill>
                  <a:srgbClr val="5C526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fr-FR" sz="1600" b="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buNone/>
            </a:pPr>
            <a:endParaRPr lang="fr-FR" sz="1600" b="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buNone/>
            </a:pPr>
            <a:r>
              <a:rPr lang="fr-FR" sz="1600" b="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Pour ces cas </a:t>
            </a:r>
            <a:r>
              <a:rPr lang="fr-FR" sz="1600" b="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beson</a:t>
            </a:r>
            <a:r>
              <a:rPr lang="fr-FR" sz="1600" b="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de recommandations </a:t>
            </a:r>
            <a:r>
              <a:rPr lang="fr-FR" sz="1600" b="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permettant de poursuivre l’évaluation après une progression, </a:t>
            </a:r>
            <a:r>
              <a:rPr lang="fr-FR" sz="1600" b="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(RECIST1.1 n’ayant </a:t>
            </a:r>
            <a:r>
              <a:rPr lang="fr-FR" sz="1600" b="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pas de </a:t>
            </a:r>
            <a:r>
              <a:rPr lang="fr-FR" sz="1600" b="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solution).</a:t>
            </a:r>
            <a:endParaRPr lang="fr-FR" sz="1600" b="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fr-FR" sz="1400" b="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lnSpc>
                <a:spcPct val="90000"/>
              </a:lnSpc>
              <a:buFont typeface="Wingdings" pitchFamily="2" charset="2"/>
              <a:buNone/>
            </a:pPr>
            <a:endParaRPr lang="fr-FR" sz="1400" b="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90000"/>
              </a:lnSpc>
            </a:pPr>
            <a:endParaRPr lang="fr-FR" sz="1400" b="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90000"/>
              </a:lnSpc>
            </a:pPr>
            <a:endParaRPr lang="fr-FR" sz="1400" b="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90000"/>
              </a:lnSpc>
            </a:pPr>
            <a:endParaRPr lang="fr-FR" sz="1400" b="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90000"/>
              </a:lnSpc>
            </a:pPr>
            <a:endParaRPr lang="fr-FR" sz="1400" b="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3512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e 4"/>
          <p:cNvGrpSpPr/>
          <p:nvPr/>
        </p:nvGrpSpPr>
        <p:grpSpPr>
          <a:xfrm>
            <a:off x="-252536" y="1918990"/>
            <a:ext cx="4896544" cy="3674566"/>
            <a:chOff x="2195737" y="2143125"/>
            <a:chExt cx="4405089" cy="3170510"/>
          </a:xfrm>
        </p:grpSpPr>
        <p:pic>
          <p:nvPicPr>
            <p:cNvPr id="2050" name="Picture 2" descr="D:\20140401_personel\travail\travaux\enseignement\2016-17_enseignements\2017_sfc\neanderthal_1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44" r="1744" b="38927"/>
            <a:stretch/>
          </p:blipFill>
          <p:spPr bwMode="auto">
            <a:xfrm>
              <a:off x="2195737" y="2143125"/>
              <a:ext cx="4395564" cy="31705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ectangle 3"/>
            <p:cNvSpPr/>
            <p:nvPr/>
          </p:nvSpPr>
          <p:spPr>
            <a:xfrm>
              <a:off x="2195738" y="2215133"/>
              <a:ext cx="1305668" cy="277763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" name="Rectangle 5"/>
            <p:cNvSpPr/>
            <p:nvPr/>
          </p:nvSpPr>
          <p:spPr>
            <a:xfrm>
              <a:off x="3645421" y="2143125"/>
              <a:ext cx="2955405" cy="277763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7" name="Groupe 6"/>
          <p:cNvGrpSpPr/>
          <p:nvPr/>
        </p:nvGrpSpPr>
        <p:grpSpPr>
          <a:xfrm>
            <a:off x="4074100" y="1916832"/>
            <a:ext cx="5034404" cy="3674566"/>
            <a:chOff x="4447977" y="1772816"/>
            <a:chExt cx="4529112" cy="3170510"/>
          </a:xfrm>
        </p:grpSpPr>
        <p:grpSp>
          <p:nvGrpSpPr>
            <p:cNvPr id="8" name="Groupe 7"/>
            <p:cNvGrpSpPr/>
            <p:nvPr/>
          </p:nvGrpSpPr>
          <p:grpSpPr>
            <a:xfrm>
              <a:off x="4572000" y="1772816"/>
              <a:ext cx="4405089" cy="3170510"/>
              <a:chOff x="2195737" y="2143125"/>
              <a:chExt cx="4405089" cy="3170510"/>
            </a:xfrm>
          </p:grpSpPr>
          <p:pic>
            <p:nvPicPr>
              <p:cNvPr id="9" name="Picture 2" descr="D:\20140401_personel\travail\travaux\enseignement\2016-17_enseignements\2017_sfc\neanderthal_1.jpg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544" r="1744" b="38927"/>
              <a:stretch/>
            </p:blipFill>
            <p:spPr bwMode="auto">
              <a:xfrm>
                <a:off x="2195737" y="2143125"/>
                <a:ext cx="4395564" cy="317051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0" name="Rectangle 9"/>
              <p:cNvSpPr/>
              <p:nvPr/>
            </p:nvSpPr>
            <p:spPr>
              <a:xfrm>
                <a:off x="2195738" y="2215133"/>
                <a:ext cx="1305668" cy="277763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3645421" y="2143125"/>
                <a:ext cx="2955405" cy="277763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12" name="Rectangle 11"/>
            <p:cNvSpPr/>
            <p:nvPr/>
          </p:nvSpPr>
          <p:spPr>
            <a:xfrm>
              <a:off x="4447977" y="2492896"/>
              <a:ext cx="1305668" cy="2450430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6" name="ZoneTexte 15"/>
          <p:cNvSpPr txBox="1"/>
          <p:nvPr/>
        </p:nvSpPr>
        <p:spPr>
          <a:xfrm>
            <a:off x="6189418" y="3886801"/>
            <a:ext cx="1487439" cy="584775"/>
          </a:xfrm>
          <a:prstGeom prst="rect">
            <a:avLst/>
          </a:prstGeom>
          <a:solidFill>
            <a:srgbClr val="F7E9D5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>
                <a:latin typeface="Comic Sans MS" pitchFamily="66" charset="0"/>
              </a:rPr>
              <a:t>RECIST </a:t>
            </a:r>
            <a:r>
              <a:rPr lang="fr-FR" sz="1400" b="1" dirty="0" smtClean="0">
                <a:latin typeface="Comic Sans MS" pitchFamily="66" charset="0"/>
              </a:rPr>
              <a:t>1.1</a:t>
            </a:r>
          </a:p>
          <a:p>
            <a:pPr algn="ctr"/>
            <a:endParaRPr lang="fr-FR" sz="400" b="1" dirty="0">
              <a:latin typeface="Comic Sans MS" pitchFamily="66" charset="0"/>
            </a:endParaRPr>
          </a:p>
          <a:p>
            <a:pPr algn="ctr"/>
            <a:r>
              <a:rPr lang="fr-FR" sz="1400" b="1" dirty="0" smtClean="0">
                <a:latin typeface="Comic Sans MS" pitchFamily="66" charset="0"/>
              </a:rPr>
              <a:t>RECIST</a:t>
            </a:r>
            <a:endParaRPr lang="fr-FR" sz="1600" b="1" dirty="0" smtClean="0">
              <a:latin typeface="Comic Sans MS" pitchFamily="66" charset="0"/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5868144" y="2331025"/>
            <a:ext cx="2304256" cy="307777"/>
          </a:xfrm>
          <a:prstGeom prst="rect">
            <a:avLst/>
          </a:prstGeom>
          <a:solidFill>
            <a:srgbClr val="FFD5FF"/>
          </a:solidFill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smtClean="0">
                <a:latin typeface="Comic Sans MS" pitchFamily="66" charset="0"/>
              </a:rPr>
              <a:t>RECIST 1.1 / </a:t>
            </a:r>
            <a:r>
              <a:rPr lang="fr-FR" sz="1400" b="1" dirty="0" err="1" smtClean="0">
                <a:latin typeface="Comic Sans MS" pitchFamily="66" charset="0"/>
              </a:rPr>
              <a:t>iRECIST</a:t>
            </a:r>
            <a:endParaRPr lang="fr-FR" sz="1400" b="1" dirty="0" smtClean="0">
              <a:latin typeface="Comic Sans MS" pitchFamily="66" charset="0"/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7759749" y="2946152"/>
            <a:ext cx="1348755" cy="73866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fr-FR" sz="1050" dirty="0" smtClean="0">
                <a:latin typeface="Comic Sans MS" pitchFamily="66" charset="0"/>
              </a:rPr>
              <a:t>CHOI</a:t>
            </a:r>
          </a:p>
          <a:p>
            <a:r>
              <a:rPr lang="fr-FR" sz="1050" dirty="0" smtClean="0">
                <a:latin typeface="Comic Sans MS" pitchFamily="66" charset="0"/>
              </a:rPr>
              <a:t>CHU</a:t>
            </a:r>
          </a:p>
          <a:p>
            <a:r>
              <a:rPr lang="fr-FR" sz="1050" dirty="0" smtClean="0">
                <a:latin typeface="Comic Sans MS" pitchFamily="66" charset="0"/>
              </a:rPr>
              <a:t>RANO</a:t>
            </a:r>
          </a:p>
          <a:p>
            <a:r>
              <a:rPr lang="fr-FR" sz="1050" dirty="0" err="1" smtClean="0">
                <a:latin typeface="Comic Sans MS" pitchFamily="66" charset="0"/>
              </a:rPr>
              <a:t>Mésothéliome</a:t>
            </a:r>
            <a:endParaRPr lang="fr-FR" sz="1050" dirty="0" smtClean="0">
              <a:latin typeface="Comic Sans MS" pitchFamily="66" charset="0"/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4166258" y="4028628"/>
            <a:ext cx="17018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solidFill>
                  <a:srgbClr val="FF0000"/>
                </a:solidFill>
                <a:latin typeface="Comic Sans MS" pitchFamily="66" charset="0"/>
              </a:rPr>
              <a:t>Immunothérapie</a:t>
            </a:r>
          </a:p>
        </p:txBody>
      </p:sp>
      <p:cxnSp>
        <p:nvCxnSpPr>
          <p:cNvPr id="24" name="Connecteur droit avec flèche 23"/>
          <p:cNvCxnSpPr/>
          <p:nvPr/>
        </p:nvCxnSpPr>
        <p:spPr>
          <a:xfrm>
            <a:off x="5691831" y="4184318"/>
            <a:ext cx="133429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ZoneTexte 21"/>
          <p:cNvSpPr txBox="1"/>
          <p:nvPr/>
        </p:nvSpPr>
        <p:spPr>
          <a:xfrm>
            <a:off x="4764776" y="5375374"/>
            <a:ext cx="9270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smtClean="0">
                <a:latin typeface="Comic Sans MS" pitchFamily="66" charset="0"/>
              </a:rPr>
              <a:t>1979</a:t>
            </a:r>
          </a:p>
        </p:txBody>
      </p:sp>
      <p:sp>
        <p:nvSpPr>
          <p:cNvPr id="25" name="ZoneTexte 24"/>
          <p:cNvSpPr txBox="1"/>
          <p:nvPr/>
        </p:nvSpPr>
        <p:spPr>
          <a:xfrm>
            <a:off x="4727651" y="4394809"/>
            <a:ext cx="9270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smtClean="0">
                <a:latin typeface="Comic Sans MS" pitchFamily="66" charset="0"/>
              </a:rPr>
              <a:t>2000</a:t>
            </a:r>
          </a:p>
        </p:txBody>
      </p:sp>
      <p:sp>
        <p:nvSpPr>
          <p:cNvPr id="26" name="ZoneTexte 25"/>
          <p:cNvSpPr txBox="1"/>
          <p:nvPr/>
        </p:nvSpPr>
        <p:spPr>
          <a:xfrm>
            <a:off x="4716016" y="3771453"/>
            <a:ext cx="9270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smtClean="0">
                <a:latin typeface="Comic Sans MS" pitchFamily="66" charset="0"/>
              </a:rPr>
              <a:t>2009</a:t>
            </a:r>
          </a:p>
        </p:txBody>
      </p:sp>
      <p:sp>
        <p:nvSpPr>
          <p:cNvPr id="27" name="ZoneTexte 26"/>
          <p:cNvSpPr txBox="1"/>
          <p:nvPr/>
        </p:nvSpPr>
        <p:spPr>
          <a:xfrm>
            <a:off x="4716016" y="3143126"/>
            <a:ext cx="9270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smtClean="0">
                <a:latin typeface="Comic Sans MS" pitchFamily="66" charset="0"/>
              </a:rPr>
              <a:t>2014</a:t>
            </a:r>
          </a:p>
        </p:txBody>
      </p:sp>
      <p:sp>
        <p:nvSpPr>
          <p:cNvPr id="28" name="ZoneTexte 27"/>
          <p:cNvSpPr txBox="1"/>
          <p:nvPr/>
        </p:nvSpPr>
        <p:spPr>
          <a:xfrm>
            <a:off x="4716016" y="2331293"/>
            <a:ext cx="9270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smtClean="0">
                <a:latin typeface="Comic Sans MS" pitchFamily="66" charset="0"/>
              </a:rPr>
              <a:t>2017</a:t>
            </a:r>
          </a:p>
        </p:txBody>
      </p:sp>
      <p:pic>
        <p:nvPicPr>
          <p:cNvPr id="3074" name="Picture 2" descr="D:\20140401_personel\travail\travaux\enseignement\2016-17_enseignements\2017_sfc\neanderta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8882" y="188640"/>
            <a:ext cx="1229724" cy="1497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059832" y="2946152"/>
            <a:ext cx="360040" cy="7386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rme libre 2"/>
          <p:cNvSpPr/>
          <p:nvPr/>
        </p:nvSpPr>
        <p:spPr>
          <a:xfrm>
            <a:off x="6526017" y="4857486"/>
            <a:ext cx="707237" cy="281780"/>
          </a:xfrm>
          <a:custGeom>
            <a:avLst/>
            <a:gdLst>
              <a:gd name="connsiteX0" fmla="*/ 22951 w 671491"/>
              <a:gd name="connsiteY0" fmla="*/ 57413 h 281780"/>
              <a:gd name="connsiteX1" fmla="*/ 22951 w 671491"/>
              <a:gd name="connsiteY1" fmla="*/ 57413 h 281780"/>
              <a:gd name="connsiteX2" fmla="*/ 1784 w 671491"/>
              <a:gd name="connsiteY2" fmla="*/ 87047 h 281780"/>
              <a:gd name="connsiteX3" fmla="*/ 6018 w 671491"/>
              <a:gd name="connsiteY3" fmla="*/ 218280 h 281780"/>
              <a:gd name="connsiteX4" fmla="*/ 22951 w 671491"/>
              <a:gd name="connsiteY4" fmla="*/ 256380 h 281780"/>
              <a:gd name="connsiteX5" fmla="*/ 35651 w 671491"/>
              <a:gd name="connsiteY5" fmla="*/ 264847 h 281780"/>
              <a:gd name="connsiteX6" fmla="*/ 48351 w 671491"/>
              <a:gd name="connsiteY6" fmla="*/ 269080 h 281780"/>
              <a:gd name="connsiteX7" fmla="*/ 149951 w 671491"/>
              <a:gd name="connsiteY7" fmla="*/ 277547 h 281780"/>
              <a:gd name="connsiteX8" fmla="*/ 340451 w 671491"/>
              <a:gd name="connsiteY8" fmla="*/ 281780 h 281780"/>
              <a:gd name="connsiteX9" fmla="*/ 458984 w 671491"/>
              <a:gd name="connsiteY9" fmla="*/ 277547 h 281780"/>
              <a:gd name="connsiteX10" fmla="*/ 619851 w 671491"/>
              <a:gd name="connsiteY10" fmla="*/ 269080 h 281780"/>
              <a:gd name="connsiteX11" fmla="*/ 632551 w 671491"/>
              <a:gd name="connsiteY11" fmla="*/ 264847 h 281780"/>
              <a:gd name="connsiteX12" fmla="*/ 653718 w 671491"/>
              <a:gd name="connsiteY12" fmla="*/ 230980 h 281780"/>
              <a:gd name="connsiteX13" fmla="*/ 657951 w 671491"/>
              <a:gd name="connsiteY13" fmla="*/ 218280 h 281780"/>
              <a:gd name="connsiteX14" fmla="*/ 670651 w 671491"/>
              <a:gd name="connsiteY14" fmla="*/ 209813 h 281780"/>
              <a:gd name="connsiteX15" fmla="*/ 666418 w 671491"/>
              <a:gd name="connsiteY15" fmla="*/ 137847 h 281780"/>
              <a:gd name="connsiteX16" fmla="*/ 657951 w 671491"/>
              <a:gd name="connsiteY16" fmla="*/ 112447 h 281780"/>
              <a:gd name="connsiteX17" fmla="*/ 653718 w 671491"/>
              <a:gd name="connsiteY17" fmla="*/ 99747 h 281780"/>
              <a:gd name="connsiteX18" fmla="*/ 632551 w 671491"/>
              <a:gd name="connsiteY18" fmla="*/ 74347 h 281780"/>
              <a:gd name="connsiteX19" fmla="*/ 619851 w 671491"/>
              <a:gd name="connsiteY19" fmla="*/ 70113 h 281780"/>
              <a:gd name="connsiteX20" fmla="*/ 585984 w 671491"/>
              <a:gd name="connsiteY20" fmla="*/ 57413 h 281780"/>
              <a:gd name="connsiteX21" fmla="*/ 547884 w 671491"/>
              <a:gd name="connsiteY21" fmla="*/ 44713 h 281780"/>
              <a:gd name="connsiteX22" fmla="*/ 509784 w 671491"/>
              <a:gd name="connsiteY22" fmla="*/ 32013 h 281780"/>
              <a:gd name="connsiteX23" fmla="*/ 497084 w 671491"/>
              <a:gd name="connsiteY23" fmla="*/ 27780 h 281780"/>
              <a:gd name="connsiteX24" fmla="*/ 463218 w 671491"/>
              <a:gd name="connsiteY24" fmla="*/ 19313 h 281780"/>
              <a:gd name="connsiteX25" fmla="*/ 446284 w 671491"/>
              <a:gd name="connsiteY25" fmla="*/ 15080 h 281780"/>
              <a:gd name="connsiteX26" fmla="*/ 420884 w 671491"/>
              <a:gd name="connsiteY26" fmla="*/ 10847 h 281780"/>
              <a:gd name="connsiteX27" fmla="*/ 276951 w 671491"/>
              <a:gd name="connsiteY27" fmla="*/ 2380 h 281780"/>
              <a:gd name="connsiteX28" fmla="*/ 209218 w 671491"/>
              <a:gd name="connsiteY28" fmla="*/ 6613 h 281780"/>
              <a:gd name="connsiteX29" fmla="*/ 188051 w 671491"/>
              <a:gd name="connsiteY29" fmla="*/ 10847 h 281780"/>
              <a:gd name="connsiteX30" fmla="*/ 158418 w 671491"/>
              <a:gd name="connsiteY30" fmla="*/ 19313 h 281780"/>
              <a:gd name="connsiteX31" fmla="*/ 120318 w 671491"/>
              <a:gd name="connsiteY31" fmla="*/ 23547 h 281780"/>
              <a:gd name="connsiteX32" fmla="*/ 111851 w 671491"/>
              <a:gd name="connsiteY32" fmla="*/ 36247 h 281780"/>
              <a:gd name="connsiteX33" fmla="*/ 99151 w 671491"/>
              <a:gd name="connsiteY33" fmla="*/ 40480 h 281780"/>
              <a:gd name="connsiteX34" fmla="*/ 69518 w 671491"/>
              <a:gd name="connsiteY34" fmla="*/ 53180 h 281780"/>
              <a:gd name="connsiteX35" fmla="*/ 44118 w 671491"/>
              <a:gd name="connsiteY35" fmla="*/ 61647 h 281780"/>
              <a:gd name="connsiteX36" fmla="*/ 31418 w 671491"/>
              <a:gd name="connsiteY36" fmla="*/ 65880 h 281780"/>
              <a:gd name="connsiteX37" fmla="*/ 22951 w 671491"/>
              <a:gd name="connsiteY37" fmla="*/ 57413 h 2817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671491" h="281780">
                <a:moveTo>
                  <a:pt x="22951" y="57413"/>
                </a:moveTo>
                <a:lnTo>
                  <a:pt x="22951" y="57413"/>
                </a:lnTo>
                <a:cubicBezTo>
                  <a:pt x="15895" y="67291"/>
                  <a:pt x="3055" y="74975"/>
                  <a:pt x="1784" y="87047"/>
                </a:cubicBezTo>
                <a:cubicBezTo>
                  <a:pt x="-2798" y="130574"/>
                  <a:pt x="2481" y="174656"/>
                  <a:pt x="6018" y="218280"/>
                </a:cubicBezTo>
                <a:cubicBezTo>
                  <a:pt x="6758" y="227406"/>
                  <a:pt x="14855" y="248284"/>
                  <a:pt x="22951" y="256380"/>
                </a:cubicBezTo>
                <a:cubicBezTo>
                  <a:pt x="26549" y="259978"/>
                  <a:pt x="31100" y="262572"/>
                  <a:pt x="35651" y="264847"/>
                </a:cubicBezTo>
                <a:cubicBezTo>
                  <a:pt x="39642" y="266843"/>
                  <a:pt x="44022" y="267998"/>
                  <a:pt x="48351" y="269080"/>
                </a:cubicBezTo>
                <a:cubicBezTo>
                  <a:pt x="82692" y="277665"/>
                  <a:pt x="111408" y="276342"/>
                  <a:pt x="149951" y="277547"/>
                </a:cubicBezTo>
                <a:lnTo>
                  <a:pt x="340451" y="281780"/>
                </a:lnTo>
                <a:lnTo>
                  <a:pt x="458984" y="277547"/>
                </a:lnTo>
                <a:cubicBezTo>
                  <a:pt x="536599" y="275043"/>
                  <a:pt x="565096" y="284723"/>
                  <a:pt x="619851" y="269080"/>
                </a:cubicBezTo>
                <a:cubicBezTo>
                  <a:pt x="624142" y="267854"/>
                  <a:pt x="628318" y="266258"/>
                  <a:pt x="632551" y="264847"/>
                </a:cubicBezTo>
                <a:cubicBezTo>
                  <a:pt x="642627" y="234620"/>
                  <a:pt x="633592" y="244398"/>
                  <a:pt x="653718" y="230980"/>
                </a:cubicBezTo>
                <a:cubicBezTo>
                  <a:pt x="655129" y="226747"/>
                  <a:pt x="655163" y="221765"/>
                  <a:pt x="657951" y="218280"/>
                </a:cubicBezTo>
                <a:cubicBezTo>
                  <a:pt x="661129" y="214307"/>
                  <a:pt x="670118" y="214873"/>
                  <a:pt x="670651" y="209813"/>
                </a:cubicBezTo>
                <a:cubicBezTo>
                  <a:pt x="673167" y="185915"/>
                  <a:pt x="669526" y="161675"/>
                  <a:pt x="666418" y="137847"/>
                </a:cubicBezTo>
                <a:cubicBezTo>
                  <a:pt x="665264" y="128997"/>
                  <a:pt x="660773" y="120914"/>
                  <a:pt x="657951" y="112447"/>
                </a:cubicBezTo>
                <a:cubicBezTo>
                  <a:pt x="656540" y="108214"/>
                  <a:pt x="656193" y="103460"/>
                  <a:pt x="653718" y="99747"/>
                </a:cubicBezTo>
                <a:cubicBezTo>
                  <a:pt x="647470" y="90376"/>
                  <a:pt x="642329" y="80866"/>
                  <a:pt x="632551" y="74347"/>
                </a:cubicBezTo>
                <a:cubicBezTo>
                  <a:pt x="628838" y="71872"/>
                  <a:pt x="623842" y="72109"/>
                  <a:pt x="619851" y="70113"/>
                </a:cubicBezTo>
                <a:cubicBezTo>
                  <a:pt x="590784" y="55580"/>
                  <a:pt x="626819" y="65581"/>
                  <a:pt x="585984" y="57413"/>
                </a:cubicBezTo>
                <a:cubicBezTo>
                  <a:pt x="562537" y="41783"/>
                  <a:pt x="584385" y="53838"/>
                  <a:pt x="547884" y="44713"/>
                </a:cubicBezTo>
                <a:cubicBezTo>
                  <a:pt x="547850" y="44705"/>
                  <a:pt x="516150" y="34135"/>
                  <a:pt x="509784" y="32013"/>
                </a:cubicBezTo>
                <a:cubicBezTo>
                  <a:pt x="505551" y="30602"/>
                  <a:pt x="501413" y="28862"/>
                  <a:pt x="497084" y="27780"/>
                </a:cubicBezTo>
                <a:lnTo>
                  <a:pt x="463218" y="19313"/>
                </a:lnTo>
                <a:cubicBezTo>
                  <a:pt x="457573" y="17902"/>
                  <a:pt x="452023" y="16036"/>
                  <a:pt x="446284" y="15080"/>
                </a:cubicBezTo>
                <a:lnTo>
                  <a:pt x="420884" y="10847"/>
                </a:lnTo>
                <a:cubicBezTo>
                  <a:pt x="368002" y="-6783"/>
                  <a:pt x="399516" y="2380"/>
                  <a:pt x="276951" y="2380"/>
                </a:cubicBezTo>
                <a:cubicBezTo>
                  <a:pt x="254329" y="2380"/>
                  <a:pt x="231796" y="5202"/>
                  <a:pt x="209218" y="6613"/>
                </a:cubicBezTo>
                <a:cubicBezTo>
                  <a:pt x="202162" y="8024"/>
                  <a:pt x="195032" y="9102"/>
                  <a:pt x="188051" y="10847"/>
                </a:cubicBezTo>
                <a:cubicBezTo>
                  <a:pt x="170351" y="15272"/>
                  <a:pt x="179002" y="16146"/>
                  <a:pt x="158418" y="19313"/>
                </a:cubicBezTo>
                <a:cubicBezTo>
                  <a:pt x="145788" y="21256"/>
                  <a:pt x="133018" y="22136"/>
                  <a:pt x="120318" y="23547"/>
                </a:cubicBezTo>
                <a:cubicBezTo>
                  <a:pt x="117496" y="27780"/>
                  <a:pt x="115824" y="33069"/>
                  <a:pt x="111851" y="36247"/>
                </a:cubicBezTo>
                <a:cubicBezTo>
                  <a:pt x="108366" y="39035"/>
                  <a:pt x="103142" y="38484"/>
                  <a:pt x="99151" y="40480"/>
                </a:cubicBezTo>
                <a:cubicBezTo>
                  <a:pt x="62208" y="58952"/>
                  <a:pt x="113574" y="39963"/>
                  <a:pt x="69518" y="53180"/>
                </a:cubicBezTo>
                <a:cubicBezTo>
                  <a:pt x="60970" y="55745"/>
                  <a:pt x="52585" y="58825"/>
                  <a:pt x="44118" y="61647"/>
                </a:cubicBezTo>
                <a:cubicBezTo>
                  <a:pt x="39885" y="63058"/>
                  <a:pt x="35880" y="65880"/>
                  <a:pt x="31418" y="65880"/>
                </a:cubicBezTo>
                <a:lnTo>
                  <a:pt x="22951" y="57413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7262885" y="4857486"/>
            <a:ext cx="509563" cy="2276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5952851" y="4908294"/>
            <a:ext cx="509563" cy="2276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ZoneTexte 29"/>
          <p:cNvSpPr txBox="1"/>
          <p:nvPr/>
        </p:nvSpPr>
        <p:spPr>
          <a:xfrm>
            <a:off x="6502326" y="4875825"/>
            <a:ext cx="7478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smtClean="0">
                <a:latin typeface="Comic Sans MS" pitchFamily="66" charset="0"/>
              </a:rPr>
              <a:t>OMS</a:t>
            </a:r>
          </a:p>
        </p:txBody>
      </p:sp>
      <p:sp>
        <p:nvSpPr>
          <p:cNvPr id="31" name="Forme libre 30"/>
          <p:cNvSpPr/>
          <p:nvPr/>
        </p:nvSpPr>
        <p:spPr>
          <a:xfrm>
            <a:off x="5960918" y="3048001"/>
            <a:ext cx="429491" cy="609600"/>
          </a:xfrm>
          <a:custGeom>
            <a:avLst/>
            <a:gdLst>
              <a:gd name="connsiteX0" fmla="*/ 152400 w 429491"/>
              <a:gd name="connsiteY0" fmla="*/ 0 h 609600"/>
              <a:gd name="connsiteX1" fmla="*/ 48491 w 429491"/>
              <a:gd name="connsiteY1" fmla="*/ 93518 h 609600"/>
              <a:gd name="connsiteX2" fmla="*/ 10391 w 429491"/>
              <a:gd name="connsiteY2" fmla="*/ 197427 h 609600"/>
              <a:gd name="connsiteX3" fmla="*/ 0 w 429491"/>
              <a:gd name="connsiteY3" fmla="*/ 284018 h 609600"/>
              <a:gd name="connsiteX4" fmla="*/ 20782 w 429491"/>
              <a:gd name="connsiteY4" fmla="*/ 408709 h 609600"/>
              <a:gd name="connsiteX5" fmla="*/ 96982 w 429491"/>
              <a:gd name="connsiteY5" fmla="*/ 547255 h 609600"/>
              <a:gd name="connsiteX6" fmla="*/ 142009 w 429491"/>
              <a:gd name="connsiteY6" fmla="*/ 609600 h 609600"/>
              <a:gd name="connsiteX7" fmla="*/ 363682 w 429491"/>
              <a:gd name="connsiteY7" fmla="*/ 609600 h 609600"/>
              <a:gd name="connsiteX8" fmla="*/ 419100 w 429491"/>
              <a:gd name="connsiteY8" fmla="*/ 467591 h 609600"/>
              <a:gd name="connsiteX9" fmla="*/ 429491 w 429491"/>
              <a:gd name="connsiteY9" fmla="*/ 284018 h 609600"/>
              <a:gd name="connsiteX10" fmla="*/ 367145 w 429491"/>
              <a:gd name="connsiteY10" fmla="*/ 93518 h 609600"/>
              <a:gd name="connsiteX11" fmla="*/ 315191 w 429491"/>
              <a:gd name="connsiteY11" fmla="*/ 10391 h 609600"/>
              <a:gd name="connsiteX12" fmla="*/ 152400 w 429491"/>
              <a:gd name="connsiteY12" fmla="*/ 0 h 60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29491" h="609600">
                <a:moveTo>
                  <a:pt x="152400" y="0"/>
                </a:moveTo>
                <a:lnTo>
                  <a:pt x="48491" y="93518"/>
                </a:lnTo>
                <a:lnTo>
                  <a:pt x="10391" y="197427"/>
                </a:lnTo>
                <a:lnTo>
                  <a:pt x="0" y="284018"/>
                </a:lnTo>
                <a:lnTo>
                  <a:pt x="20782" y="408709"/>
                </a:lnTo>
                <a:lnTo>
                  <a:pt x="96982" y="547255"/>
                </a:lnTo>
                <a:lnTo>
                  <a:pt x="142009" y="609600"/>
                </a:lnTo>
                <a:lnTo>
                  <a:pt x="363682" y="609600"/>
                </a:lnTo>
                <a:lnTo>
                  <a:pt x="419100" y="467591"/>
                </a:lnTo>
                <a:lnTo>
                  <a:pt x="429491" y="284018"/>
                </a:lnTo>
                <a:lnTo>
                  <a:pt x="367145" y="93518"/>
                </a:lnTo>
                <a:lnTo>
                  <a:pt x="315191" y="10391"/>
                </a:lnTo>
                <a:lnTo>
                  <a:pt x="152400" y="0"/>
                </a:lnTo>
                <a:close/>
              </a:path>
            </a:pathLst>
          </a:custGeom>
          <a:solidFill>
            <a:srgbClr val="B9FF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48" name="Forme libre 2047"/>
          <p:cNvSpPr/>
          <p:nvPr/>
        </p:nvSpPr>
        <p:spPr>
          <a:xfrm>
            <a:off x="5798127" y="3023755"/>
            <a:ext cx="225137" cy="588818"/>
          </a:xfrm>
          <a:custGeom>
            <a:avLst/>
            <a:gdLst>
              <a:gd name="connsiteX0" fmla="*/ 214746 w 225137"/>
              <a:gd name="connsiteY0" fmla="*/ 48490 h 588818"/>
              <a:gd name="connsiteX1" fmla="*/ 159328 w 225137"/>
              <a:gd name="connsiteY1" fmla="*/ 152400 h 588818"/>
              <a:gd name="connsiteX2" fmla="*/ 128155 w 225137"/>
              <a:gd name="connsiteY2" fmla="*/ 235527 h 588818"/>
              <a:gd name="connsiteX3" fmla="*/ 131618 w 225137"/>
              <a:gd name="connsiteY3" fmla="*/ 363681 h 588818"/>
              <a:gd name="connsiteX4" fmla="*/ 173182 w 225137"/>
              <a:gd name="connsiteY4" fmla="*/ 516081 h 588818"/>
              <a:gd name="connsiteX5" fmla="*/ 225137 w 225137"/>
              <a:gd name="connsiteY5" fmla="*/ 588818 h 588818"/>
              <a:gd name="connsiteX6" fmla="*/ 10391 w 225137"/>
              <a:gd name="connsiteY6" fmla="*/ 588818 h 588818"/>
              <a:gd name="connsiteX7" fmla="*/ 0 w 225137"/>
              <a:gd name="connsiteY7" fmla="*/ 6927 h 588818"/>
              <a:gd name="connsiteX8" fmla="*/ 169718 w 225137"/>
              <a:gd name="connsiteY8" fmla="*/ 0 h 588818"/>
              <a:gd name="connsiteX9" fmla="*/ 214746 w 225137"/>
              <a:gd name="connsiteY9" fmla="*/ 48490 h 5888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5137" h="588818">
                <a:moveTo>
                  <a:pt x="214746" y="48490"/>
                </a:moveTo>
                <a:lnTo>
                  <a:pt x="159328" y="152400"/>
                </a:lnTo>
                <a:lnTo>
                  <a:pt x="128155" y="235527"/>
                </a:lnTo>
                <a:cubicBezTo>
                  <a:pt x="129309" y="278245"/>
                  <a:pt x="130464" y="320963"/>
                  <a:pt x="131618" y="363681"/>
                </a:cubicBezTo>
                <a:lnTo>
                  <a:pt x="173182" y="516081"/>
                </a:lnTo>
                <a:lnTo>
                  <a:pt x="225137" y="588818"/>
                </a:lnTo>
                <a:lnTo>
                  <a:pt x="10391" y="588818"/>
                </a:lnTo>
                <a:lnTo>
                  <a:pt x="0" y="6927"/>
                </a:lnTo>
                <a:lnTo>
                  <a:pt x="169718" y="0"/>
                </a:lnTo>
                <a:lnTo>
                  <a:pt x="214746" y="4849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49" name="Forme libre 2048"/>
          <p:cNvSpPr/>
          <p:nvPr/>
        </p:nvSpPr>
        <p:spPr>
          <a:xfrm>
            <a:off x="6380018" y="3262745"/>
            <a:ext cx="225137" cy="349828"/>
          </a:xfrm>
          <a:custGeom>
            <a:avLst/>
            <a:gdLst>
              <a:gd name="connsiteX0" fmla="*/ 41564 w 225137"/>
              <a:gd name="connsiteY0" fmla="*/ 3464 h 349828"/>
              <a:gd name="connsiteX1" fmla="*/ 48491 w 225137"/>
              <a:gd name="connsiteY1" fmla="*/ 121228 h 349828"/>
              <a:gd name="connsiteX2" fmla="*/ 31173 w 225137"/>
              <a:gd name="connsiteY2" fmla="*/ 238991 h 349828"/>
              <a:gd name="connsiteX3" fmla="*/ 24246 w 225137"/>
              <a:gd name="connsiteY3" fmla="*/ 287482 h 349828"/>
              <a:gd name="connsiteX4" fmla="*/ 0 w 225137"/>
              <a:gd name="connsiteY4" fmla="*/ 346364 h 349828"/>
              <a:gd name="connsiteX5" fmla="*/ 225137 w 225137"/>
              <a:gd name="connsiteY5" fmla="*/ 349828 h 349828"/>
              <a:gd name="connsiteX6" fmla="*/ 221673 w 225137"/>
              <a:gd name="connsiteY6" fmla="*/ 0 h 349828"/>
              <a:gd name="connsiteX7" fmla="*/ 41564 w 225137"/>
              <a:gd name="connsiteY7" fmla="*/ 3464 h 349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5137" h="349828">
                <a:moveTo>
                  <a:pt x="41564" y="3464"/>
                </a:moveTo>
                <a:lnTo>
                  <a:pt x="48491" y="121228"/>
                </a:lnTo>
                <a:lnTo>
                  <a:pt x="31173" y="238991"/>
                </a:lnTo>
                <a:lnTo>
                  <a:pt x="24246" y="287482"/>
                </a:lnTo>
                <a:lnTo>
                  <a:pt x="0" y="346364"/>
                </a:lnTo>
                <a:lnTo>
                  <a:pt x="225137" y="349828"/>
                </a:lnTo>
                <a:cubicBezTo>
                  <a:pt x="223982" y="233219"/>
                  <a:pt x="222828" y="116609"/>
                  <a:pt x="221673" y="0"/>
                </a:cubicBezTo>
                <a:lnTo>
                  <a:pt x="41564" y="3464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ZoneTexte 16"/>
          <p:cNvSpPr txBox="1"/>
          <p:nvPr/>
        </p:nvSpPr>
        <p:spPr>
          <a:xfrm>
            <a:off x="5652120" y="3121804"/>
            <a:ext cx="1080120" cy="523220"/>
          </a:xfrm>
          <a:prstGeom prst="rect">
            <a:avLst/>
          </a:prstGeom>
          <a:solidFill>
            <a:srgbClr val="FFFFFF">
              <a:alpha val="50196"/>
            </a:srgbClr>
          </a:solidFill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err="1">
                <a:latin typeface="Comic Sans MS" pitchFamily="66" charset="0"/>
              </a:rPr>
              <a:t>irRECIST</a:t>
            </a:r>
            <a:endParaRPr lang="fr-FR" sz="1400" b="1" dirty="0">
              <a:latin typeface="Comic Sans MS" pitchFamily="66" charset="0"/>
            </a:endParaRPr>
          </a:p>
          <a:p>
            <a:pPr algn="ctr"/>
            <a:r>
              <a:rPr lang="fr-FR" sz="1400" b="1" dirty="0" err="1" smtClean="0">
                <a:latin typeface="Comic Sans MS" pitchFamily="66" charset="0"/>
              </a:rPr>
              <a:t>irRC</a:t>
            </a:r>
            <a:endParaRPr lang="fr-FR" sz="1400" b="1" dirty="0" smtClean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3113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611560" y="909092"/>
            <a:ext cx="8064896" cy="525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999"/>
              </a:buClr>
              <a:buSzPct val="80000"/>
              <a:buFont typeface="Wingdings" pitchFamily="2" charset="2"/>
              <a:buChar char="l"/>
              <a:defRPr sz="2200" b="1" kern="1200">
                <a:solidFill>
                  <a:srgbClr val="5C526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19138" indent="-2619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999"/>
              </a:buClr>
              <a:buFont typeface="Arial Black" pitchFamily="34" charset="0"/>
              <a:buChar char="&gt;"/>
              <a:defRPr sz="2000" kern="1200">
                <a:solidFill>
                  <a:srgbClr val="5C5262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073150" indent="-158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999"/>
              </a:buClr>
              <a:buFont typeface="Arial" charset="0"/>
              <a:buChar char="•"/>
              <a:defRPr sz="1800" kern="1200">
                <a:solidFill>
                  <a:srgbClr val="5C526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999"/>
              </a:buClr>
              <a:buFont typeface="Arial" charset="0"/>
              <a:buChar char="•"/>
              <a:defRPr kern="1200">
                <a:solidFill>
                  <a:srgbClr val="5C526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999"/>
              </a:buClr>
              <a:buFont typeface="Arial" charset="0"/>
              <a:buChar char="•"/>
              <a:defRPr kern="1200">
                <a:solidFill>
                  <a:srgbClr val="5C526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</a:pPr>
            <a:endParaRPr lang="fr-FR" sz="1400" dirty="0" smtClean="0">
              <a:latin typeface="+mn-lt"/>
            </a:endParaRPr>
          </a:p>
          <a:p>
            <a:pPr marL="457200" lvl="1" indent="0">
              <a:lnSpc>
                <a:spcPct val="80000"/>
              </a:lnSpc>
              <a:buNone/>
            </a:pPr>
            <a:endParaRPr lang="fr-FR" sz="1400" dirty="0" smtClean="0">
              <a:latin typeface="+mn-lt"/>
            </a:endParaRPr>
          </a:p>
          <a:p>
            <a:pPr marL="457200" lvl="1" indent="0">
              <a:lnSpc>
                <a:spcPct val="80000"/>
              </a:lnSpc>
              <a:buNone/>
            </a:pPr>
            <a:r>
              <a:rPr lang="fr-FR" sz="1600" b="1" dirty="0" err="1" smtClean="0">
                <a:latin typeface="+mn-lt"/>
              </a:rPr>
              <a:t>irRC</a:t>
            </a:r>
            <a:r>
              <a:rPr lang="fr-FR" sz="1600" b="1" dirty="0" smtClean="0">
                <a:latin typeface="+mn-lt"/>
              </a:rPr>
              <a:t> 2009</a:t>
            </a:r>
          </a:p>
          <a:p>
            <a:pPr marL="457200" lvl="1" indent="0">
              <a:lnSpc>
                <a:spcPct val="80000"/>
              </a:lnSpc>
              <a:buNone/>
            </a:pPr>
            <a:endParaRPr lang="fr-FR" sz="1600" b="1" dirty="0" smtClean="0">
              <a:latin typeface="+mn-lt"/>
            </a:endParaRPr>
          </a:p>
          <a:p>
            <a:pPr marL="457200" lvl="1" indent="0">
              <a:lnSpc>
                <a:spcPct val="80000"/>
              </a:lnSpc>
              <a:buNone/>
            </a:pPr>
            <a:r>
              <a:rPr lang="fr-FR" sz="1400" dirty="0" err="1">
                <a:latin typeface="+mn-lt"/>
              </a:rPr>
              <a:t>Wolchok</a:t>
            </a:r>
            <a:r>
              <a:rPr lang="fr-FR" sz="1400" dirty="0" err="1" smtClean="0">
                <a:latin typeface="+mn-lt"/>
              </a:rPr>
              <a:t>JD</a:t>
            </a:r>
            <a:r>
              <a:rPr lang="fr-FR" sz="1400" dirty="0">
                <a:latin typeface="+mn-lt"/>
              </a:rPr>
              <a:t>, </a:t>
            </a:r>
            <a:r>
              <a:rPr lang="fr-FR" sz="1400" dirty="0" err="1">
                <a:latin typeface="+mn-lt"/>
              </a:rPr>
              <a:t>Hoos</a:t>
            </a:r>
            <a:r>
              <a:rPr lang="fr-FR" sz="1400" dirty="0">
                <a:latin typeface="+mn-lt"/>
              </a:rPr>
              <a:t> A, </a:t>
            </a:r>
            <a:r>
              <a:rPr lang="fr-FR" sz="1400" dirty="0" err="1">
                <a:latin typeface="+mn-lt"/>
              </a:rPr>
              <a:t>O'Day</a:t>
            </a:r>
            <a:r>
              <a:rPr lang="fr-FR" sz="1400" dirty="0">
                <a:latin typeface="+mn-lt"/>
              </a:rPr>
              <a:t> S, Weber JS, Hamid O, </a:t>
            </a:r>
            <a:r>
              <a:rPr lang="fr-FR" sz="1400" dirty="0" err="1">
                <a:latin typeface="+mn-lt"/>
              </a:rPr>
              <a:t>Lebbé</a:t>
            </a:r>
            <a:r>
              <a:rPr lang="fr-FR" sz="1400" dirty="0">
                <a:latin typeface="+mn-lt"/>
              </a:rPr>
              <a:t> C, Maio M, Binder M, </a:t>
            </a:r>
            <a:r>
              <a:rPr lang="fr-FR" sz="1400" dirty="0" err="1">
                <a:latin typeface="+mn-lt"/>
              </a:rPr>
              <a:t>Bohnsack</a:t>
            </a:r>
            <a:r>
              <a:rPr lang="fr-FR" sz="1400" dirty="0">
                <a:latin typeface="+mn-lt"/>
              </a:rPr>
              <a:t> O, </a:t>
            </a:r>
            <a:r>
              <a:rPr lang="fr-FR" sz="1400" dirty="0" err="1">
                <a:latin typeface="+mn-lt"/>
              </a:rPr>
              <a:t>Nichol</a:t>
            </a:r>
            <a:r>
              <a:rPr lang="fr-FR" sz="1400" dirty="0">
                <a:latin typeface="+mn-lt"/>
              </a:rPr>
              <a:t> G, Humphrey R, </a:t>
            </a:r>
            <a:r>
              <a:rPr lang="fr-FR" sz="1400" dirty="0" err="1">
                <a:latin typeface="+mn-lt"/>
              </a:rPr>
              <a:t>Hodi</a:t>
            </a:r>
            <a:r>
              <a:rPr lang="fr-FR" sz="1400" dirty="0">
                <a:latin typeface="+mn-lt"/>
              </a:rPr>
              <a:t> </a:t>
            </a:r>
            <a:r>
              <a:rPr lang="fr-FR" sz="1400" dirty="0" smtClean="0">
                <a:latin typeface="+mn-lt"/>
              </a:rPr>
              <a:t>FS.</a:t>
            </a:r>
          </a:p>
          <a:p>
            <a:pPr marL="457200" lvl="1" indent="0">
              <a:lnSpc>
                <a:spcPct val="80000"/>
              </a:lnSpc>
              <a:buNone/>
            </a:pPr>
            <a:r>
              <a:rPr lang="fr-FR" sz="1200" i="1" dirty="0" smtClean="0">
                <a:latin typeface="+mn-lt"/>
              </a:rPr>
              <a:t>Guidelines </a:t>
            </a:r>
            <a:r>
              <a:rPr lang="fr-FR" sz="1200" i="1" dirty="0">
                <a:latin typeface="+mn-lt"/>
              </a:rPr>
              <a:t>for the </a:t>
            </a:r>
            <a:r>
              <a:rPr lang="fr-FR" sz="1200" i="1" dirty="0" err="1">
                <a:latin typeface="+mn-lt"/>
              </a:rPr>
              <a:t>evaluation</a:t>
            </a:r>
            <a:r>
              <a:rPr lang="fr-FR" sz="1200" i="1" dirty="0">
                <a:latin typeface="+mn-lt"/>
              </a:rPr>
              <a:t> of immune </a:t>
            </a:r>
            <a:r>
              <a:rPr lang="fr-FR" sz="1200" i="1" dirty="0" err="1">
                <a:latin typeface="+mn-lt"/>
              </a:rPr>
              <a:t>therapy</a:t>
            </a:r>
            <a:r>
              <a:rPr lang="fr-FR" sz="1200" i="1" dirty="0">
                <a:latin typeface="+mn-lt"/>
              </a:rPr>
              <a:t> </a:t>
            </a:r>
            <a:r>
              <a:rPr lang="fr-FR" sz="1200" i="1" dirty="0" err="1">
                <a:latin typeface="+mn-lt"/>
              </a:rPr>
              <a:t>activity</a:t>
            </a:r>
            <a:r>
              <a:rPr lang="fr-FR" sz="1200" i="1" dirty="0">
                <a:latin typeface="+mn-lt"/>
              </a:rPr>
              <a:t> in </a:t>
            </a:r>
            <a:r>
              <a:rPr lang="fr-FR" sz="1200" i="1" dirty="0" err="1">
                <a:latin typeface="+mn-lt"/>
              </a:rPr>
              <a:t>solid</a:t>
            </a:r>
            <a:r>
              <a:rPr lang="fr-FR" sz="1200" i="1" dirty="0">
                <a:latin typeface="+mn-lt"/>
              </a:rPr>
              <a:t> </a:t>
            </a:r>
            <a:r>
              <a:rPr lang="fr-FR" sz="1200" i="1" dirty="0" err="1">
                <a:latin typeface="+mn-lt"/>
              </a:rPr>
              <a:t>tumors</a:t>
            </a:r>
            <a:r>
              <a:rPr lang="fr-FR" sz="1200" i="1" dirty="0">
                <a:latin typeface="+mn-lt"/>
              </a:rPr>
              <a:t>: immune-</a:t>
            </a:r>
            <a:r>
              <a:rPr lang="fr-FR" sz="1200" i="1" dirty="0" err="1">
                <a:latin typeface="+mn-lt"/>
              </a:rPr>
              <a:t>related</a:t>
            </a:r>
            <a:r>
              <a:rPr lang="fr-FR" sz="1200" i="1" dirty="0">
                <a:latin typeface="+mn-lt"/>
              </a:rPr>
              <a:t> </a:t>
            </a:r>
            <a:r>
              <a:rPr lang="fr-FR" sz="1200" i="1" dirty="0" err="1">
                <a:latin typeface="+mn-lt"/>
              </a:rPr>
              <a:t>response</a:t>
            </a:r>
            <a:r>
              <a:rPr lang="fr-FR" sz="1200" i="1" dirty="0">
                <a:latin typeface="+mn-lt"/>
              </a:rPr>
              <a:t> </a:t>
            </a:r>
            <a:r>
              <a:rPr lang="fr-FR" sz="1200" i="1" dirty="0" err="1" smtClean="0">
                <a:latin typeface="+mn-lt"/>
              </a:rPr>
              <a:t>criteria</a:t>
            </a:r>
            <a:r>
              <a:rPr lang="fr-FR" sz="1200" i="1" dirty="0" smtClean="0">
                <a:latin typeface="+mn-lt"/>
              </a:rPr>
              <a:t>.</a:t>
            </a:r>
          </a:p>
          <a:p>
            <a:pPr marL="457200" lvl="1" indent="0">
              <a:lnSpc>
                <a:spcPct val="80000"/>
              </a:lnSpc>
              <a:buNone/>
            </a:pPr>
            <a:r>
              <a:rPr lang="fr-FR" sz="1200" i="1" dirty="0" smtClean="0">
                <a:latin typeface="+mn-lt"/>
              </a:rPr>
              <a:t>Clin </a:t>
            </a:r>
            <a:r>
              <a:rPr lang="fr-FR" sz="1200" i="1" dirty="0">
                <a:latin typeface="+mn-lt"/>
              </a:rPr>
              <a:t>Cancer </a:t>
            </a:r>
            <a:r>
              <a:rPr lang="fr-FR" sz="1200" i="1" dirty="0" err="1">
                <a:latin typeface="+mn-lt"/>
              </a:rPr>
              <a:t>Res</a:t>
            </a:r>
            <a:r>
              <a:rPr lang="fr-FR" sz="1200" i="1" dirty="0">
                <a:latin typeface="+mn-lt"/>
              </a:rPr>
              <a:t>. 2009 </a:t>
            </a:r>
            <a:r>
              <a:rPr lang="fr-FR" sz="1200" i="1" dirty="0" err="1">
                <a:latin typeface="+mn-lt"/>
              </a:rPr>
              <a:t>Dec</a:t>
            </a:r>
            <a:r>
              <a:rPr lang="fr-FR" sz="1200" i="1" dirty="0">
                <a:latin typeface="+mn-lt"/>
              </a:rPr>
              <a:t> 1;15(23):7412-20</a:t>
            </a:r>
            <a:r>
              <a:rPr lang="fr-FR" sz="1200" i="1" dirty="0" smtClean="0">
                <a:latin typeface="+mn-lt"/>
              </a:rPr>
              <a:t>.</a:t>
            </a:r>
          </a:p>
          <a:p>
            <a:pPr marL="457200" lvl="1" indent="0">
              <a:lnSpc>
                <a:spcPct val="80000"/>
              </a:lnSpc>
              <a:buNone/>
            </a:pPr>
            <a:endParaRPr lang="fr-FR" sz="1400" dirty="0">
              <a:latin typeface="+mn-lt"/>
            </a:endParaRPr>
          </a:p>
          <a:p>
            <a:pPr marL="457200" lvl="1" indent="0">
              <a:lnSpc>
                <a:spcPct val="80000"/>
              </a:lnSpc>
              <a:buNone/>
            </a:pPr>
            <a:r>
              <a:rPr lang="fr-FR" sz="1600" b="1" dirty="0" err="1" smtClean="0">
                <a:latin typeface="+mn-lt"/>
              </a:rPr>
              <a:t>irRECIST</a:t>
            </a:r>
            <a:r>
              <a:rPr lang="fr-FR" sz="1600" b="1" dirty="0" smtClean="0">
                <a:latin typeface="+mn-lt"/>
              </a:rPr>
              <a:t> 2014</a:t>
            </a:r>
          </a:p>
          <a:p>
            <a:pPr marL="457200" lvl="1" indent="0">
              <a:lnSpc>
                <a:spcPct val="80000"/>
              </a:lnSpc>
              <a:buNone/>
            </a:pPr>
            <a:endParaRPr lang="fr-FR" sz="1600" b="1" dirty="0" smtClean="0">
              <a:latin typeface="+mn-lt"/>
            </a:endParaRPr>
          </a:p>
          <a:p>
            <a:pPr marL="457200" lvl="1" indent="0">
              <a:lnSpc>
                <a:spcPct val="80000"/>
              </a:lnSpc>
              <a:buNone/>
            </a:pPr>
            <a:r>
              <a:rPr lang="fr-FR" sz="1400" dirty="0" err="1" smtClean="0">
                <a:latin typeface="+mn-lt"/>
              </a:rPr>
              <a:t>Bohnsack</a:t>
            </a:r>
            <a:r>
              <a:rPr lang="fr-FR" sz="1400" dirty="0" smtClean="0">
                <a:latin typeface="+mn-lt"/>
              </a:rPr>
              <a:t> O, </a:t>
            </a:r>
            <a:r>
              <a:rPr lang="fr-FR" sz="1400" dirty="0" err="1" smtClean="0">
                <a:latin typeface="+mn-lt"/>
              </a:rPr>
              <a:t>Ludajic</a:t>
            </a:r>
            <a:r>
              <a:rPr lang="fr-FR" sz="1400" dirty="0" smtClean="0">
                <a:latin typeface="+mn-lt"/>
              </a:rPr>
              <a:t> </a:t>
            </a:r>
            <a:r>
              <a:rPr lang="fr-FR" sz="1400" dirty="0" err="1" smtClean="0">
                <a:latin typeface="+mn-lt"/>
              </a:rPr>
              <a:t>K,Hoos</a:t>
            </a:r>
            <a:r>
              <a:rPr lang="fr-FR" sz="1400" dirty="0" smtClean="0">
                <a:latin typeface="+mn-lt"/>
              </a:rPr>
              <a:t> A. </a:t>
            </a:r>
            <a:endParaRPr lang="fr-FR" sz="1400" dirty="0"/>
          </a:p>
          <a:p>
            <a:pPr marL="457200" lvl="1" indent="0">
              <a:lnSpc>
                <a:spcPct val="80000"/>
              </a:lnSpc>
              <a:buNone/>
            </a:pPr>
            <a:r>
              <a:rPr lang="fr-FR" sz="1200" i="1" dirty="0" err="1">
                <a:latin typeface="+mn-lt"/>
              </a:rPr>
              <a:t>iRECSIT</a:t>
            </a:r>
            <a:r>
              <a:rPr lang="fr-FR" sz="1200" i="1" dirty="0">
                <a:latin typeface="+mn-lt"/>
              </a:rPr>
              <a:t>. Adaptation of the immune-</a:t>
            </a:r>
            <a:r>
              <a:rPr lang="fr-FR" sz="1200" i="1" dirty="0" err="1">
                <a:latin typeface="+mn-lt"/>
              </a:rPr>
              <a:t>related</a:t>
            </a:r>
            <a:r>
              <a:rPr lang="fr-FR" sz="1200" i="1" dirty="0">
                <a:latin typeface="+mn-lt"/>
              </a:rPr>
              <a:t> </a:t>
            </a:r>
            <a:r>
              <a:rPr lang="fr-FR" sz="1200" i="1" dirty="0" err="1">
                <a:latin typeface="+mn-lt"/>
              </a:rPr>
              <a:t>response</a:t>
            </a:r>
            <a:r>
              <a:rPr lang="fr-FR" sz="1200" i="1" dirty="0">
                <a:latin typeface="+mn-lt"/>
              </a:rPr>
              <a:t> </a:t>
            </a:r>
            <a:r>
              <a:rPr lang="fr-FR" sz="1200" i="1" dirty="0" err="1">
                <a:latin typeface="+mn-lt"/>
              </a:rPr>
              <a:t>criteria:iRECIST</a:t>
            </a:r>
            <a:r>
              <a:rPr lang="fr-FR" sz="1200" i="1" dirty="0">
                <a:latin typeface="+mn-lt"/>
              </a:rPr>
              <a:t>.</a:t>
            </a:r>
          </a:p>
          <a:p>
            <a:pPr marL="457200" lvl="1" indent="0">
              <a:lnSpc>
                <a:spcPct val="80000"/>
              </a:lnSpc>
              <a:buNone/>
            </a:pPr>
            <a:r>
              <a:rPr lang="fr-FR" sz="1200" i="1" dirty="0" smtClean="0">
                <a:latin typeface="+mn-lt"/>
              </a:rPr>
              <a:t>ESMO 2014, abstract 4958.</a:t>
            </a:r>
          </a:p>
          <a:p>
            <a:pPr marL="457200" lvl="1" indent="0">
              <a:lnSpc>
                <a:spcPct val="80000"/>
              </a:lnSpc>
              <a:buNone/>
            </a:pPr>
            <a:endParaRPr lang="fr-FR" sz="1400" dirty="0">
              <a:latin typeface="+mn-lt"/>
            </a:endParaRPr>
          </a:p>
          <a:p>
            <a:pPr marL="457200" lvl="1" indent="0">
              <a:lnSpc>
                <a:spcPct val="80000"/>
              </a:lnSpc>
              <a:buNone/>
            </a:pPr>
            <a:r>
              <a:rPr lang="fr-FR" sz="1600" b="1" dirty="0" err="1" smtClean="0">
                <a:latin typeface="+mn-lt"/>
              </a:rPr>
              <a:t>iRECIST</a:t>
            </a:r>
            <a:r>
              <a:rPr lang="fr-FR" sz="1600" b="1" dirty="0" smtClean="0">
                <a:latin typeface="+mn-lt"/>
              </a:rPr>
              <a:t> 2017</a:t>
            </a:r>
          </a:p>
          <a:p>
            <a:pPr marL="457200" lvl="1" indent="0">
              <a:lnSpc>
                <a:spcPct val="80000"/>
              </a:lnSpc>
              <a:buNone/>
            </a:pPr>
            <a:endParaRPr lang="fr-FR" sz="1600" b="1" dirty="0" smtClean="0">
              <a:latin typeface="+mn-lt"/>
            </a:endParaRPr>
          </a:p>
          <a:p>
            <a:pPr marL="457200" lvl="1" indent="0">
              <a:lnSpc>
                <a:spcPct val="80000"/>
              </a:lnSpc>
              <a:buNone/>
            </a:pPr>
            <a:r>
              <a:rPr lang="fr-FR" sz="1400" dirty="0" smtClean="0">
                <a:latin typeface="+mn-lt"/>
              </a:rPr>
              <a:t>Seymour L, </a:t>
            </a:r>
            <a:r>
              <a:rPr lang="fr-FR" sz="1400" dirty="0" err="1">
                <a:latin typeface="+mn-lt"/>
              </a:rPr>
              <a:t>Bogaerts</a:t>
            </a:r>
            <a:r>
              <a:rPr lang="fr-FR" sz="1400" dirty="0">
                <a:latin typeface="+mn-lt"/>
              </a:rPr>
              <a:t> </a:t>
            </a:r>
            <a:r>
              <a:rPr lang="fr-FR" sz="1400" dirty="0" smtClean="0">
                <a:latin typeface="+mn-lt"/>
              </a:rPr>
              <a:t>J, </a:t>
            </a:r>
            <a:r>
              <a:rPr lang="fr-FR" sz="1400" dirty="0" err="1">
                <a:latin typeface="+mn-lt"/>
              </a:rPr>
              <a:t>Perrone</a:t>
            </a:r>
            <a:r>
              <a:rPr lang="fr-FR" sz="1400" dirty="0">
                <a:latin typeface="+mn-lt"/>
              </a:rPr>
              <a:t> </a:t>
            </a:r>
            <a:r>
              <a:rPr lang="fr-FR" sz="1400" dirty="0" smtClean="0">
                <a:latin typeface="+mn-lt"/>
              </a:rPr>
              <a:t>A, </a:t>
            </a:r>
            <a:r>
              <a:rPr lang="fr-FR" sz="1400" dirty="0">
                <a:latin typeface="+mn-lt"/>
              </a:rPr>
              <a:t>Ford </a:t>
            </a:r>
            <a:r>
              <a:rPr lang="fr-FR" sz="1400" dirty="0" smtClean="0">
                <a:latin typeface="+mn-lt"/>
              </a:rPr>
              <a:t>R, </a:t>
            </a:r>
            <a:r>
              <a:rPr lang="fr-FR" sz="1400" dirty="0">
                <a:latin typeface="+mn-lt"/>
              </a:rPr>
              <a:t>Schwartz </a:t>
            </a:r>
            <a:r>
              <a:rPr lang="fr-FR" sz="1400" dirty="0" smtClean="0">
                <a:latin typeface="+mn-lt"/>
              </a:rPr>
              <a:t>LH, </a:t>
            </a:r>
            <a:r>
              <a:rPr lang="fr-FR" sz="1400" dirty="0" err="1">
                <a:latin typeface="+mn-lt"/>
              </a:rPr>
              <a:t>Mandrekar</a:t>
            </a:r>
            <a:r>
              <a:rPr lang="fr-FR" sz="1400" dirty="0">
                <a:latin typeface="+mn-lt"/>
              </a:rPr>
              <a:t> </a:t>
            </a:r>
            <a:r>
              <a:rPr lang="fr-FR" sz="1400" dirty="0" smtClean="0">
                <a:latin typeface="+mn-lt"/>
              </a:rPr>
              <a:t>S, </a:t>
            </a:r>
            <a:r>
              <a:rPr lang="fr-FR" sz="1400" dirty="0">
                <a:latin typeface="+mn-lt"/>
              </a:rPr>
              <a:t>Lin </a:t>
            </a:r>
            <a:r>
              <a:rPr lang="fr-FR" sz="1400" dirty="0" smtClean="0">
                <a:latin typeface="+mn-lt"/>
              </a:rPr>
              <a:t>NU, </a:t>
            </a:r>
            <a:r>
              <a:rPr lang="fr-FR" sz="1400" dirty="0">
                <a:latin typeface="+mn-lt"/>
              </a:rPr>
              <a:t>Litière </a:t>
            </a:r>
            <a:r>
              <a:rPr lang="fr-FR" sz="1400" dirty="0" smtClean="0">
                <a:latin typeface="+mn-lt"/>
              </a:rPr>
              <a:t>S, </a:t>
            </a:r>
            <a:r>
              <a:rPr lang="fr-FR" sz="1400" dirty="0" err="1">
                <a:latin typeface="+mn-lt"/>
              </a:rPr>
              <a:t>Dancey</a:t>
            </a:r>
            <a:r>
              <a:rPr lang="fr-FR" sz="1400" dirty="0">
                <a:latin typeface="+mn-lt"/>
              </a:rPr>
              <a:t> </a:t>
            </a:r>
            <a:r>
              <a:rPr lang="fr-FR" sz="1400" dirty="0" smtClean="0">
                <a:latin typeface="+mn-lt"/>
              </a:rPr>
              <a:t>J, </a:t>
            </a:r>
            <a:r>
              <a:rPr lang="fr-FR" sz="1400" dirty="0">
                <a:latin typeface="+mn-lt"/>
              </a:rPr>
              <a:t>Chen </a:t>
            </a:r>
            <a:r>
              <a:rPr lang="fr-FR" sz="1400" dirty="0" smtClean="0">
                <a:latin typeface="+mn-lt"/>
              </a:rPr>
              <a:t>A, </a:t>
            </a:r>
            <a:r>
              <a:rPr lang="fr-FR" sz="1400" dirty="0" err="1">
                <a:latin typeface="+mn-lt"/>
              </a:rPr>
              <a:t>Hodi</a:t>
            </a:r>
            <a:r>
              <a:rPr lang="fr-FR" sz="1400" dirty="0">
                <a:latin typeface="+mn-lt"/>
              </a:rPr>
              <a:t> </a:t>
            </a:r>
            <a:r>
              <a:rPr lang="fr-FR" sz="1400" dirty="0" smtClean="0">
                <a:latin typeface="+mn-lt"/>
              </a:rPr>
              <a:t>FS, </a:t>
            </a:r>
            <a:r>
              <a:rPr lang="fr-FR" sz="1400" dirty="0" err="1">
                <a:latin typeface="+mn-lt"/>
              </a:rPr>
              <a:t>Therasse</a:t>
            </a:r>
            <a:r>
              <a:rPr lang="fr-FR" sz="1400" dirty="0">
                <a:latin typeface="+mn-lt"/>
              </a:rPr>
              <a:t> </a:t>
            </a:r>
            <a:r>
              <a:rPr lang="fr-FR" sz="1400" dirty="0" smtClean="0">
                <a:latin typeface="+mn-lt"/>
              </a:rPr>
              <a:t>P, </a:t>
            </a:r>
            <a:r>
              <a:rPr lang="fr-FR" sz="1400" dirty="0" err="1">
                <a:latin typeface="+mn-lt"/>
              </a:rPr>
              <a:t>Hoekstra</a:t>
            </a:r>
            <a:r>
              <a:rPr lang="fr-FR" sz="1400" dirty="0">
                <a:latin typeface="+mn-lt"/>
              </a:rPr>
              <a:t> </a:t>
            </a:r>
            <a:r>
              <a:rPr lang="fr-FR" sz="1400" dirty="0" smtClean="0">
                <a:latin typeface="+mn-lt"/>
              </a:rPr>
              <a:t>OS, </a:t>
            </a:r>
            <a:r>
              <a:rPr lang="fr-FR" sz="1400" dirty="0">
                <a:latin typeface="+mn-lt"/>
              </a:rPr>
              <a:t>Shankar </a:t>
            </a:r>
            <a:r>
              <a:rPr lang="fr-FR" sz="1400" dirty="0" smtClean="0">
                <a:latin typeface="+mn-lt"/>
              </a:rPr>
              <a:t>LK, </a:t>
            </a:r>
            <a:r>
              <a:rPr lang="fr-FR" sz="1400" dirty="0" err="1">
                <a:latin typeface="+mn-lt"/>
              </a:rPr>
              <a:t>Wolchok</a:t>
            </a:r>
            <a:r>
              <a:rPr lang="fr-FR" sz="1400" dirty="0">
                <a:latin typeface="+mn-lt"/>
              </a:rPr>
              <a:t> </a:t>
            </a:r>
            <a:r>
              <a:rPr lang="fr-FR" sz="1400" dirty="0" smtClean="0">
                <a:latin typeface="+mn-lt"/>
              </a:rPr>
              <a:t>JD, </a:t>
            </a:r>
            <a:r>
              <a:rPr lang="fr-FR" sz="1400" dirty="0" err="1">
                <a:latin typeface="+mn-lt"/>
              </a:rPr>
              <a:t>Ballinger</a:t>
            </a:r>
            <a:r>
              <a:rPr lang="fr-FR" sz="1400" dirty="0">
                <a:latin typeface="+mn-lt"/>
              </a:rPr>
              <a:t> </a:t>
            </a:r>
            <a:r>
              <a:rPr lang="fr-FR" sz="1400" dirty="0" smtClean="0">
                <a:latin typeface="+mn-lt"/>
              </a:rPr>
              <a:t>M, </a:t>
            </a:r>
            <a:r>
              <a:rPr lang="fr-FR" sz="1400" dirty="0" err="1">
                <a:latin typeface="+mn-lt"/>
              </a:rPr>
              <a:t>Caramella</a:t>
            </a:r>
            <a:r>
              <a:rPr lang="fr-FR" sz="1400" dirty="0">
                <a:latin typeface="+mn-lt"/>
              </a:rPr>
              <a:t> </a:t>
            </a:r>
            <a:r>
              <a:rPr lang="fr-FR" sz="1400" dirty="0" smtClean="0">
                <a:latin typeface="+mn-lt"/>
              </a:rPr>
              <a:t>C, </a:t>
            </a:r>
            <a:r>
              <a:rPr lang="fr-FR" sz="1400" dirty="0">
                <a:latin typeface="+mn-lt"/>
              </a:rPr>
              <a:t>de </a:t>
            </a:r>
            <a:r>
              <a:rPr lang="fr-FR" sz="1400" dirty="0" err="1">
                <a:latin typeface="+mn-lt"/>
              </a:rPr>
              <a:t>Vries</a:t>
            </a:r>
            <a:r>
              <a:rPr lang="fr-FR" sz="1400" dirty="0">
                <a:latin typeface="+mn-lt"/>
              </a:rPr>
              <a:t> </a:t>
            </a:r>
            <a:r>
              <a:rPr lang="fr-FR" sz="1400" dirty="0" smtClean="0">
                <a:latin typeface="+mn-lt"/>
              </a:rPr>
              <a:t>EG; </a:t>
            </a:r>
            <a:r>
              <a:rPr lang="fr-FR" sz="1400" dirty="0">
                <a:latin typeface="+mn-lt"/>
              </a:rPr>
              <a:t>RECIST </a:t>
            </a:r>
            <a:r>
              <a:rPr lang="fr-FR" sz="1400" dirty="0" err="1">
                <a:latin typeface="+mn-lt"/>
              </a:rPr>
              <a:t>working</a:t>
            </a:r>
            <a:r>
              <a:rPr lang="fr-FR" sz="1400" dirty="0">
                <a:latin typeface="+mn-lt"/>
              </a:rPr>
              <a:t> group.</a:t>
            </a:r>
          </a:p>
          <a:p>
            <a:pPr marL="457200" lvl="1" indent="0">
              <a:lnSpc>
                <a:spcPct val="80000"/>
              </a:lnSpc>
              <a:buNone/>
            </a:pPr>
            <a:r>
              <a:rPr lang="fr-FR" sz="1200" i="1" dirty="0" err="1" smtClean="0">
                <a:latin typeface="+mn-lt"/>
              </a:rPr>
              <a:t>iRECIST</a:t>
            </a:r>
            <a:r>
              <a:rPr lang="fr-FR" sz="1200" i="1" dirty="0">
                <a:latin typeface="+mn-lt"/>
              </a:rPr>
              <a:t>: guidelines for </a:t>
            </a:r>
            <a:r>
              <a:rPr lang="fr-FR" sz="1200" i="1" dirty="0" err="1">
                <a:latin typeface="+mn-lt"/>
              </a:rPr>
              <a:t>response</a:t>
            </a:r>
            <a:r>
              <a:rPr lang="fr-FR" sz="1200" i="1" dirty="0">
                <a:latin typeface="+mn-lt"/>
              </a:rPr>
              <a:t> </a:t>
            </a:r>
            <a:r>
              <a:rPr lang="fr-FR" sz="1200" i="1" dirty="0" err="1">
                <a:latin typeface="+mn-lt"/>
              </a:rPr>
              <a:t>criteria</a:t>
            </a:r>
            <a:r>
              <a:rPr lang="fr-FR" sz="1200" i="1" dirty="0">
                <a:latin typeface="+mn-lt"/>
              </a:rPr>
              <a:t> for use in trials </a:t>
            </a:r>
            <a:r>
              <a:rPr lang="fr-FR" sz="1200" i="1" dirty="0" err="1">
                <a:latin typeface="+mn-lt"/>
              </a:rPr>
              <a:t>testing</a:t>
            </a:r>
            <a:r>
              <a:rPr lang="fr-FR" sz="1200" i="1" dirty="0">
                <a:latin typeface="+mn-lt"/>
              </a:rPr>
              <a:t> </a:t>
            </a:r>
            <a:r>
              <a:rPr lang="fr-FR" sz="1200" i="1" dirty="0" err="1">
                <a:latin typeface="+mn-lt"/>
              </a:rPr>
              <a:t>immunotherapeutics</a:t>
            </a:r>
            <a:r>
              <a:rPr lang="fr-FR" sz="1200" i="1" dirty="0">
                <a:latin typeface="+mn-lt"/>
              </a:rPr>
              <a:t>.</a:t>
            </a:r>
          </a:p>
          <a:p>
            <a:pPr marL="457200" lvl="1" indent="0">
              <a:lnSpc>
                <a:spcPct val="80000"/>
              </a:lnSpc>
              <a:buNone/>
            </a:pPr>
            <a:r>
              <a:rPr lang="fr-FR" sz="1200" i="1" dirty="0" smtClean="0">
                <a:latin typeface="+mn-lt"/>
              </a:rPr>
              <a:t>Lancet </a:t>
            </a:r>
            <a:r>
              <a:rPr lang="fr-FR" sz="1200" i="1" dirty="0" err="1">
                <a:latin typeface="+mn-lt"/>
              </a:rPr>
              <a:t>Oncol</a:t>
            </a:r>
            <a:r>
              <a:rPr lang="fr-FR" sz="1200" i="1" dirty="0">
                <a:latin typeface="+mn-lt"/>
              </a:rPr>
              <a:t>. 2017 Mar;18(3):143-152. </a:t>
            </a:r>
            <a:endParaRPr lang="fr-FR" sz="1200" i="1" dirty="0" smtClean="0">
              <a:latin typeface="+mn-lt"/>
            </a:endParaRPr>
          </a:p>
          <a:p>
            <a:pPr marL="0" indent="0">
              <a:lnSpc>
                <a:spcPct val="80000"/>
              </a:lnSpc>
              <a:buNone/>
            </a:pPr>
            <a:endParaRPr lang="fr-FR" sz="1400" dirty="0" smtClean="0">
              <a:latin typeface="+mn-lt"/>
            </a:endParaRPr>
          </a:p>
          <a:p>
            <a:pPr marL="0" indent="0">
              <a:lnSpc>
                <a:spcPct val="80000"/>
              </a:lnSpc>
              <a:buNone/>
            </a:pPr>
            <a:endParaRPr lang="fr-FR" sz="1400" dirty="0" smtClean="0">
              <a:latin typeface="+mn-lt"/>
            </a:endParaRPr>
          </a:p>
          <a:p>
            <a:pPr>
              <a:lnSpc>
                <a:spcPct val="80000"/>
              </a:lnSpc>
            </a:pPr>
            <a:endParaRPr lang="fr-FR" sz="1400" dirty="0" smtClean="0">
              <a:latin typeface="+mn-lt"/>
            </a:endParaRPr>
          </a:p>
          <a:p>
            <a:pPr>
              <a:lnSpc>
                <a:spcPct val="80000"/>
              </a:lnSpc>
            </a:pPr>
            <a:endParaRPr lang="fr-FR" sz="1400" dirty="0" smtClean="0">
              <a:latin typeface="+mn-lt"/>
            </a:endParaRPr>
          </a:p>
          <a:p>
            <a:pPr>
              <a:lnSpc>
                <a:spcPct val="80000"/>
              </a:lnSpc>
            </a:pPr>
            <a:endParaRPr lang="fr-FR" sz="1400" dirty="0" smtClean="0">
              <a:latin typeface="+mn-lt"/>
            </a:endParaRPr>
          </a:p>
          <a:p>
            <a:pPr>
              <a:lnSpc>
                <a:spcPct val="80000"/>
              </a:lnSpc>
            </a:pPr>
            <a:endParaRPr lang="fr-FR" sz="1400" dirty="0" smtClean="0">
              <a:latin typeface="+mn-lt"/>
            </a:endParaRPr>
          </a:p>
          <a:p>
            <a:pPr>
              <a:lnSpc>
                <a:spcPct val="80000"/>
              </a:lnSpc>
            </a:pPr>
            <a:endParaRPr lang="fr-FR" sz="1400" dirty="0" smtClean="0">
              <a:latin typeface="+mn-lt"/>
            </a:endParaRPr>
          </a:p>
          <a:p>
            <a:pPr>
              <a:lnSpc>
                <a:spcPct val="80000"/>
              </a:lnSpc>
            </a:pPr>
            <a:endParaRPr lang="fr-FR" sz="1400" dirty="0">
              <a:latin typeface="+mn-lt"/>
            </a:endParaRPr>
          </a:p>
        </p:txBody>
      </p:sp>
      <p:sp>
        <p:nvSpPr>
          <p:cNvPr id="2" name="Ellipse 1"/>
          <p:cNvSpPr/>
          <p:nvPr/>
        </p:nvSpPr>
        <p:spPr>
          <a:xfrm>
            <a:off x="6516216" y="4693626"/>
            <a:ext cx="1008112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Ellipse 10"/>
          <p:cNvSpPr/>
          <p:nvPr/>
        </p:nvSpPr>
        <p:spPr>
          <a:xfrm>
            <a:off x="1115616" y="1785078"/>
            <a:ext cx="1008112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Ellipse 11"/>
          <p:cNvSpPr/>
          <p:nvPr/>
        </p:nvSpPr>
        <p:spPr>
          <a:xfrm>
            <a:off x="7408268" y="1781283"/>
            <a:ext cx="1124172" cy="288032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Ellipse 12"/>
          <p:cNvSpPr/>
          <p:nvPr/>
        </p:nvSpPr>
        <p:spPr>
          <a:xfrm>
            <a:off x="1043608" y="3213664"/>
            <a:ext cx="1152128" cy="316835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rme libre 2"/>
          <p:cNvSpPr/>
          <p:nvPr/>
        </p:nvSpPr>
        <p:spPr>
          <a:xfrm>
            <a:off x="499614" y="1934030"/>
            <a:ext cx="6415536" cy="2759596"/>
          </a:xfrm>
          <a:custGeom>
            <a:avLst/>
            <a:gdLst>
              <a:gd name="connsiteX0" fmla="*/ 605286 w 6415536"/>
              <a:gd name="connsiteY0" fmla="*/ 0 h 2990850"/>
              <a:gd name="connsiteX1" fmla="*/ 148086 w 6415536"/>
              <a:gd name="connsiteY1" fmla="*/ 438150 h 2990850"/>
              <a:gd name="connsiteX2" fmla="*/ 33786 w 6415536"/>
              <a:gd name="connsiteY2" fmla="*/ 1428750 h 2990850"/>
              <a:gd name="connsiteX3" fmla="*/ 691011 w 6415536"/>
              <a:gd name="connsiteY3" fmla="*/ 2171700 h 2990850"/>
              <a:gd name="connsiteX4" fmla="*/ 2500761 w 6415536"/>
              <a:gd name="connsiteY4" fmla="*/ 2257425 h 2990850"/>
              <a:gd name="connsiteX5" fmla="*/ 4996311 w 6415536"/>
              <a:gd name="connsiteY5" fmla="*/ 2057400 h 2990850"/>
              <a:gd name="connsiteX6" fmla="*/ 6415536 w 6415536"/>
              <a:gd name="connsiteY6" fmla="*/ 2990850 h 2990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415536" h="2990850">
                <a:moveTo>
                  <a:pt x="605286" y="0"/>
                </a:moveTo>
                <a:cubicBezTo>
                  <a:pt x="424311" y="100012"/>
                  <a:pt x="243336" y="200025"/>
                  <a:pt x="148086" y="438150"/>
                </a:cubicBezTo>
                <a:cubicBezTo>
                  <a:pt x="52836" y="676275"/>
                  <a:pt x="-56702" y="1139825"/>
                  <a:pt x="33786" y="1428750"/>
                </a:cubicBezTo>
                <a:cubicBezTo>
                  <a:pt x="124274" y="1717675"/>
                  <a:pt x="279848" y="2033588"/>
                  <a:pt x="691011" y="2171700"/>
                </a:cubicBezTo>
                <a:cubicBezTo>
                  <a:pt x="1102174" y="2309813"/>
                  <a:pt x="1783211" y="2276475"/>
                  <a:pt x="2500761" y="2257425"/>
                </a:cubicBezTo>
                <a:cubicBezTo>
                  <a:pt x="3218311" y="2238375"/>
                  <a:pt x="4343849" y="1935163"/>
                  <a:pt x="4996311" y="2057400"/>
                </a:cubicBezTo>
                <a:cubicBezTo>
                  <a:pt x="5648774" y="2179638"/>
                  <a:pt x="6032155" y="2585244"/>
                  <a:pt x="6415536" y="2990850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ZoneTexte 14"/>
          <p:cNvSpPr txBox="1"/>
          <p:nvPr/>
        </p:nvSpPr>
        <p:spPr>
          <a:xfrm>
            <a:off x="323528" y="188640"/>
            <a:ext cx="27430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/>
              <a:t>Evolutions </a:t>
            </a:r>
            <a:r>
              <a:rPr lang="fr-FR" dirty="0" smtClean="0"/>
              <a:t>(</a:t>
            </a:r>
            <a:r>
              <a:rPr lang="fr-FR" dirty="0" err="1" smtClean="0"/>
              <a:t>iRECIST</a:t>
            </a:r>
            <a:r>
              <a:rPr lang="fr-FR" dirty="0" smtClean="0"/>
              <a:t>)</a:t>
            </a:r>
          </a:p>
        </p:txBody>
      </p:sp>
      <p:sp>
        <p:nvSpPr>
          <p:cNvPr id="6" name="Forme libre 5"/>
          <p:cNvSpPr/>
          <p:nvPr/>
        </p:nvSpPr>
        <p:spPr>
          <a:xfrm>
            <a:off x="1998005" y="2076186"/>
            <a:ext cx="5948949" cy="1168400"/>
          </a:xfrm>
          <a:custGeom>
            <a:avLst/>
            <a:gdLst>
              <a:gd name="connsiteX0" fmla="*/ 5943728 w 5948949"/>
              <a:gd name="connsiteY0" fmla="*/ 0 h 1168400"/>
              <a:gd name="connsiteX1" fmla="*/ 5630462 w 5948949"/>
              <a:gd name="connsiteY1" fmla="*/ 474133 h 1168400"/>
              <a:gd name="connsiteX2" fmla="*/ 3903262 w 5948949"/>
              <a:gd name="connsiteY2" fmla="*/ 990600 h 1168400"/>
              <a:gd name="connsiteX3" fmla="*/ 2133728 w 5948949"/>
              <a:gd name="connsiteY3" fmla="*/ 770467 h 1168400"/>
              <a:gd name="connsiteX4" fmla="*/ 338795 w 5948949"/>
              <a:gd name="connsiteY4" fmla="*/ 939800 h 1168400"/>
              <a:gd name="connsiteX5" fmla="*/ 128 w 5948949"/>
              <a:gd name="connsiteY5" fmla="*/ 1168400 h 1168400"/>
              <a:gd name="connsiteX6" fmla="*/ 128 w 5948949"/>
              <a:gd name="connsiteY6" fmla="*/ 1168400 h 116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48949" h="1168400">
                <a:moveTo>
                  <a:pt x="5943728" y="0"/>
                </a:moveTo>
                <a:cubicBezTo>
                  <a:pt x="5957134" y="154516"/>
                  <a:pt x="5970540" y="309033"/>
                  <a:pt x="5630462" y="474133"/>
                </a:cubicBezTo>
                <a:cubicBezTo>
                  <a:pt x="5290384" y="639233"/>
                  <a:pt x="4486051" y="941211"/>
                  <a:pt x="3903262" y="990600"/>
                </a:cubicBezTo>
                <a:cubicBezTo>
                  <a:pt x="3320473" y="1039989"/>
                  <a:pt x="2727806" y="778934"/>
                  <a:pt x="2133728" y="770467"/>
                </a:cubicBezTo>
                <a:cubicBezTo>
                  <a:pt x="1539650" y="762000"/>
                  <a:pt x="694395" y="873478"/>
                  <a:pt x="338795" y="939800"/>
                </a:cubicBezTo>
                <a:cubicBezTo>
                  <a:pt x="-16805" y="1006122"/>
                  <a:pt x="128" y="1168400"/>
                  <a:pt x="128" y="1168400"/>
                </a:cubicBezTo>
                <a:lnTo>
                  <a:pt x="128" y="116840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752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251520" y="699543"/>
            <a:ext cx="8784976" cy="36004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999"/>
              </a:buClr>
              <a:buSzPct val="80000"/>
              <a:buFont typeface="Wingdings" pitchFamily="2" charset="2"/>
              <a:buChar char="l"/>
              <a:defRPr sz="2400" b="1" kern="1200">
                <a:solidFill>
                  <a:srgbClr val="5C526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999"/>
              </a:buClr>
              <a:buFont typeface="Arial Black" pitchFamily="34" charset="0"/>
              <a:buChar char="&gt;"/>
              <a:defRPr sz="2200" kern="1200">
                <a:solidFill>
                  <a:srgbClr val="5C526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999"/>
              </a:buClr>
              <a:buFont typeface="Arial" charset="0"/>
              <a:buChar char="•"/>
              <a:defRPr sz="2000" kern="1200">
                <a:solidFill>
                  <a:srgbClr val="5C526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999"/>
              </a:buClr>
              <a:buFont typeface="Arial" charset="0"/>
              <a:buChar char="•"/>
              <a:defRPr kern="1200">
                <a:solidFill>
                  <a:srgbClr val="5C526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999"/>
              </a:buClr>
              <a:buFont typeface="Arial" charset="0"/>
              <a:buChar char="•"/>
              <a:defRPr kern="1200">
                <a:solidFill>
                  <a:srgbClr val="5C526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0" dirty="0" smtClean="0"/>
              <a:t>RECIST1.1 ≠ </a:t>
            </a:r>
            <a:r>
              <a:rPr lang="en-US" sz="1400" b="0" dirty="0" err="1" smtClean="0"/>
              <a:t>iRECIST</a:t>
            </a:r>
            <a:r>
              <a:rPr lang="en-US" sz="1400" b="0" dirty="0" smtClean="0"/>
              <a:t> </a:t>
            </a:r>
            <a:r>
              <a:rPr lang="fr-FR" sz="1400" b="0" dirty="0" smtClean="0"/>
              <a:t>pour formuler la progression (PD)</a:t>
            </a:r>
          </a:p>
          <a:p>
            <a:endParaRPr lang="fr-FR" sz="1400" b="0" dirty="0" smtClean="0"/>
          </a:p>
          <a:p>
            <a:r>
              <a:rPr lang="fr-FR" sz="1400" b="0" dirty="0" smtClean="0"/>
              <a:t>Avec RECIST1.1 la progression est définitive :</a:t>
            </a:r>
          </a:p>
          <a:p>
            <a:pPr marL="0" indent="0">
              <a:buFont typeface="Wingdings" pitchFamily="2" charset="2"/>
              <a:buNone/>
            </a:pPr>
            <a:endParaRPr lang="fr-FR" sz="1400" b="0" dirty="0" smtClean="0"/>
          </a:p>
          <a:p>
            <a:r>
              <a:rPr lang="fr-FR" sz="1400" b="0" dirty="0" smtClean="0"/>
              <a:t>Avec </a:t>
            </a:r>
            <a:r>
              <a:rPr lang="fr-FR" sz="1400" b="0" dirty="0" err="1" smtClean="0"/>
              <a:t>iRECIST</a:t>
            </a:r>
            <a:r>
              <a:rPr lang="fr-FR" sz="1400" b="0" dirty="0" smtClean="0"/>
              <a:t> la première progression est appelée </a:t>
            </a:r>
            <a:r>
              <a:rPr lang="fr-FR" sz="1400" b="0" smtClean="0"/>
              <a:t>iUPD </a:t>
            </a:r>
            <a:r>
              <a:rPr lang="fr-FR" sz="1400" b="0" dirty="0" smtClean="0"/>
              <a:t>(immune </a:t>
            </a:r>
            <a:r>
              <a:rPr lang="fr-FR" sz="1400" b="0" dirty="0" err="1" smtClean="0"/>
              <a:t>unconfirmed</a:t>
            </a:r>
            <a:r>
              <a:rPr lang="fr-FR" sz="1400" b="0" dirty="0" smtClean="0"/>
              <a:t> PD) et doit être confirmée  ou infirmée 4 to 8 semaines après (</a:t>
            </a:r>
            <a:r>
              <a:rPr lang="fr-FR" sz="1400" b="0" dirty="0" err="1" smtClean="0"/>
              <a:t>iCPD</a:t>
            </a:r>
            <a:r>
              <a:rPr lang="fr-FR" sz="1400" b="0" dirty="0"/>
              <a:t> </a:t>
            </a:r>
            <a:r>
              <a:rPr lang="fr-FR" sz="1400" b="0" dirty="0" smtClean="0"/>
              <a:t>= immune </a:t>
            </a:r>
            <a:r>
              <a:rPr lang="fr-FR" sz="1400" b="0" dirty="0" err="1" smtClean="0"/>
              <a:t>confirmed</a:t>
            </a:r>
            <a:r>
              <a:rPr lang="fr-FR" sz="1400" b="0" dirty="0" smtClean="0"/>
              <a:t> PD).</a:t>
            </a:r>
            <a:endParaRPr lang="en-US" sz="1400" b="0" dirty="0"/>
          </a:p>
        </p:txBody>
      </p:sp>
      <p:sp>
        <p:nvSpPr>
          <p:cNvPr id="6" name="Ellipse 5"/>
          <p:cNvSpPr/>
          <p:nvPr/>
        </p:nvSpPr>
        <p:spPr>
          <a:xfrm>
            <a:off x="7664654" y="5343807"/>
            <a:ext cx="583618" cy="576064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Ellipse 6"/>
          <p:cNvSpPr/>
          <p:nvPr/>
        </p:nvSpPr>
        <p:spPr>
          <a:xfrm>
            <a:off x="6817404" y="5355350"/>
            <a:ext cx="583618" cy="576064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Ellipse 7"/>
          <p:cNvSpPr/>
          <p:nvPr/>
        </p:nvSpPr>
        <p:spPr>
          <a:xfrm>
            <a:off x="4499992" y="1075705"/>
            <a:ext cx="576064" cy="576064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     </a:t>
            </a:r>
            <a:endParaRPr lang="en-US" dirty="0"/>
          </a:p>
        </p:txBody>
      </p:sp>
      <p:sp>
        <p:nvSpPr>
          <p:cNvPr id="9" name="Ellipse 8"/>
          <p:cNvSpPr/>
          <p:nvPr/>
        </p:nvSpPr>
        <p:spPr>
          <a:xfrm>
            <a:off x="5868144" y="5360751"/>
            <a:ext cx="583618" cy="576064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Ellipse 9"/>
          <p:cNvSpPr/>
          <p:nvPr/>
        </p:nvSpPr>
        <p:spPr>
          <a:xfrm>
            <a:off x="228001" y="3817994"/>
            <a:ext cx="593576" cy="581465"/>
          </a:xfrm>
          <a:prstGeom prst="ellipse">
            <a:avLst/>
          </a:prstGeom>
          <a:pattFill prst="dkVert">
            <a:fgClr>
              <a:schemeClr val="tx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Ellipse 10"/>
          <p:cNvSpPr/>
          <p:nvPr/>
        </p:nvSpPr>
        <p:spPr>
          <a:xfrm>
            <a:off x="1449681" y="2974304"/>
            <a:ext cx="576064" cy="576064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Ellipse 11"/>
          <p:cNvSpPr/>
          <p:nvPr/>
        </p:nvSpPr>
        <p:spPr>
          <a:xfrm>
            <a:off x="1449681" y="4643471"/>
            <a:ext cx="593576" cy="581465"/>
          </a:xfrm>
          <a:prstGeom prst="ellipse">
            <a:avLst/>
          </a:prstGeom>
          <a:pattFill prst="dkVert">
            <a:fgClr>
              <a:schemeClr val="tx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Connecteur droit avec flèche 12"/>
          <p:cNvCxnSpPr/>
          <p:nvPr/>
        </p:nvCxnSpPr>
        <p:spPr>
          <a:xfrm flipV="1">
            <a:off x="832654" y="3650625"/>
            <a:ext cx="588220" cy="288587"/>
          </a:xfrm>
          <a:prstGeom prst="straightConnector1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/>
          <p:cNvCxnSpPr/>
          <p:nvPr/>
        </p:nvCxnSpPr>
        <p:spPr>
          <a:xfrm>
            <a:off x="821577" y="4284677"/>
            <a:ext cx="581785" cy="324678"/>
          </a:xfrm>
          <a:prstGeom prst="straightConnector1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ZoneTexte 14"/>
          <p:cNvSpPr txBox="1"/>
          <p:nvPr/>
        </p:nvSpPr>
        <p:spPr>
          <a:xfrm>
            <a:off x="228001" y="4417367"/>
            <a:ext cx="6046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iUPD</a:t>
            </a: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1439212" y="5225276"/>
            <a:ext cx="6046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iUPD</a:t>
            </a:r>
            <a:endParaRPr lang="fr-FR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5936235" y="5929535"/>
            <a:ext cx="4748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iSD</a:t>
            </a: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6872339" y="5925065"/>
            <a:ext cx="4748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iPR</a:t>
            </a: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7726817" y="5921914"/>
            <a:ext cx="4844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iCR</a:t>
            </a: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2052091" y="3118320"/>
            <a:ext cx="25907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La</a:t>
            </a:r>
            <a:r>
              <a:rPr lang="fr-FR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fr-FR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poursuite de la progression</a:t>
            </a:r>
          </a:p>
          <a:p>
            <a:r>
              <a:rPr lang="fr-FR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</a:t>
            </a:r>
            <a:r>
              <a:rPr lang="fr-FR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éfinie comme suit : </a:t>
            </a: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4644008" y="2384301"/>
            <a:ext cx="4426212" cy="1692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En comparaison à la première </a:t>
            </a:r>
            <a:r>
              <a:rPr lang="fr-F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iUPD</a:t>
            </a:r>
            <a:r>
              <a:rPr lang="fr-FR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:</a:t>
            </a:r>
          </a:p>
          <a:p>
            <a:r>
              <a:rPr lang="fr-FR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- augmentation de la somme de 5 mm ou plus </a:t>
            </a:r>
          </a:p>
          <a:p>
            <a:r>
              <a:rPr lang="fr-FR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- ou nouvelle progression des lésions  non cibles</a:t>
            </a:r>
          </a:p>
          <a:p>
            <a:r>
              <a:rPr lang="fr-FR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- ou nouvelle augmentation en nombre des nouvelles lésions</a:t>
            </a:r>
          </a:p>
          <a:p>
            <a:r>
              <a:rPr lang="fr-FR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- ou augmentation en taille des nouvelles lésions</a:t>
            </a:r>
          </a:p>
          <a:p>
            <a:r>
              <a:rPr lang="fr-FR" sz="11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note: un échantillon de max 5 NLT (new </a:t>
            </a:r>
            <a:r>
              <a:rPr lang="fr-FR" sz="11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lesion</a:t>
            </a:r>
            <a:r>
              <a:rPr lang="fr-FR" sz="11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fr-FR" sz="11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targeted</a:t>
            </a:r>
            <a:r>
              <a:rPr lang="fr-FR" sz="11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), différent</a:t>
            </a:r>
            <a:endParaRPr lang="fr-FR" sz="11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fr-FR" sz="11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de l’échantillon des lésions cibles TL, choisi à la première </a:t>
            </a:r>
            <a:r>
              <a:rPr lang="fr-FR" sz="11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iUPD</a:t>
            </a:r>
            <a:r>
              <a:rPr lang="fr-FR" sz="11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  <a:p>
            <a:r>
              <a:rPr lang="fr-FR" sz="11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peut aider à définir une augmentation en taille des nouvelles lésions</a:t>
            </a:r>
            <a:endParaRPr lang="fr-FR" sz="11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fr-FR" sz="11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(somme + 5mm)</a:t>
            </a:r>
            <a:endParaRPr lang="en-US" sz="11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1445210" y="3544747"/>
            <a:ext cx="6046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iCPD</a:t>
            </a: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4" name="Accolade ouvrante 23"/>
          <p:cNvSpPr/>
          <p:nvPr/>
        </p:nvSpPr>
        <p:spPr>
          <a:xfrm>
            <a:off x="4572000" y="2384300"/>
            <a:ext cx="163559" cy="1692771"/>
          </a:xfrm>
          <a:prstGeom prst="leftBrac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ZoneTexte 24"/>
          <p:cNvSpPr txBox="1"/>
          <p:nvPr/>
        </p:nvSpPr>
        <p:spPr>
          <a:xfrm>
            <a:off x="899592" y="3990350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ou</a:t>
            </a: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26" name="Picture 2" descr="Ampoule LED ronde jaune E14 3W 150° LEXMAN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08" t="10200" r="26937" b="9558"/>
          <a:stretch/>
        </p:blipFill>
        <p:spPr bwMode="auto">
          <a:xfrm>
            <a:off x="4412968" y="3501544"/>
            <a:ext cx="191425" cy="332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ZoneTexte 26"/>
          <p:cNvSpPr txBox="1"/>
          <p:nvPr/>
        </p:nvSpPr>
        <p:spPr>
          <a:xfrm>
            <a:off x="1142082" y="2708920"/>
            <a:ext cx="15311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4-8 semaines après</a:t>
            </a:r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8" name="ZoneTexte 27"/>
          <p:cNvSpPr txBox="1"/>
          <p:nvPr/>
        </p:nvSpPr>
        <p:spPr>
          <a:xfrm>
            <a:off x="2051720" y="4775962"/>
            <a:ext cx="62840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</a:t>
            </a:r>
            <a:r>
              <a:rPr lang="fr-FR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 absence de progression, voire si diminution </a:t>
            </a:r>
            <a:r>
              <a:rPr lang="fr-FR" sz="1400" dirty="0" smtClean="0">
                <a:solidFill>
                  <a:srgbClr val="595959"/>
                </a:solidFill>
                <a:latin typeface="Arial" panose="020B0604020202020204" pitchFamily="34" charset="0"/>
              </a:rPr>
              <a:t>e</a:t>
            </a:r>
            <a:r>
              <a:rPr lang="fr-FR" sz="1400" dirty="0" smtClean="0">
                <a:solidFill>
                  <a:srgbClr val="595959"/>
                </a:solidFill>
                <a:latin typeface="Arial" panose="020B0604020202020204" pitchFamily="34" charset="0"/>
              </a:rPr>
              <a:t>n </a:t>
            </a:r>
            <a:r>
              <a:rPr lang="fr-FR" sz="1400" dirty="0">
                <a:solidFill>
                  <a:srgbClr val="595959"/>
                </a:solidFill>
                <a:latin typeface="Arial" panose="020B0604020202020204" pitchFamily="34" charset="0"/>
              </a:rPr>
              <a:t>comparaison du </a:t>
            </a:r>
            <a:r>
              <a:rPr lang="fr-FR" sz="1400" dirty="0" smtClean="0">
                <a:solidFill>
                  <a:srgbClr val="595959"/>
                </a:solidFill>
                <a:latin typeface="Arial" panose="020B0604020202020204" pitchFamily="34" charset="0"/>
              </a:rPr>
              <a:t>Baseline</a:t>
            </a:r>
            <a:r>
              <a:rPr lang="fr-FR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 </a:t>
            </a: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9" name="ZoneTexte 28"/>
          <p:cNvSpPr txBox="1"/>
          <p:nvPr/>
        </p:nvSpPr>
        <p:spPr>
          <a:xfrm>
            <a:off x="323528" y="188640"/>
            <a:ext cx="83830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/>
              <a:t>Evolution: </a:t>
            </a:r>
            <a:r>
              <a:rPr lang="fr-FR" dirty="0" err="1" smtClean="0"/>
              <a:t>iRECIST</a:t>
            </a:r>
            <a:r>
              <a:rPr lang="fr-FR" dirty="0"/>
              <a:t> </a:t>
            </a:r>
            <a:r>
              <a:rPr lang="fr-FR" dirty="0" smtClean="0"/>
              <a:t>= RECIST1.1 pour le choix des cibles, pour CR, PR, SD</a:t>
            </a:r>
          </a:p>
        </p:txBody>
      </p:sp>
    </p:spTree>
    <p:extLst>
      <p:ext uri="{BB962C8B-B14F-4D97-AF65-F5344CB8AC3E}">
        <p14:creationId xmlns:p14="http://schemas.microsoft.com/office/powerpoint/2010/main" val="509013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ZoneTexte 6"/>
          <p:cNvSpPr txBox="1"/>
          <p:nvPr/>
        </p:nvSpPr>
        <p:spPr>
          <a:xfrm>
            <a:off x="827584" y="980728"/>
            <a:ext cx="3834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600" dirty="0" smtClean="0">
                <a:solidFill>
                  <a:schemeClr val="bg1"/>
                </a:solidFill>
              </a:rPr>
              <a:t>BL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3200673" y="980728"/>
            <a:ext cx="5597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600" dirty="0" smtClean="0">
                <a:solidFill>
                  <a:schemeClr val="bg1"/>
                </a:solidFill>
              </a:rPr>
              <a:t>TP1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5443940" y="986352"/>
            <a:ext cx="5597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600" dirty="0" smtClean="0">
                <a:solidFill>
                  <a:schemeClr val="bg1"/>
                </a:solidFill>
              </a:rPr>
              <a:t>TP2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7689135" y="1020583"/>
            <a:ext cx="5597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600" dirty="0" smtClean="0">
                <a:solidFill>
                  <a:schemeClr val="bg1"/>
                </a:solidFill>
              </a:rPr>
              <a:t>TP3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179512" y="3573016"/>
            <a:ext cx="8770319" cy="316835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4" name="Groupe 33"/>
          <p:cNvGrpSpPr/>
          <p:nvPr/>
        </p:nvGrpSpPr>
        <p:grpSpPr>
          <a:xfrm>
            <a:off x="620306" y="3786752"/>
            <a:ext cx="8128158" cy="2040602"/>
            <a:chOff x="1570454" y="1308947"/>
            <a:chExt cx="3313393" cy="2040602"/>
          </a:xfrm>
        </p:grpSpPr>
        <p:sp>
          <p:nvSpPr>
            <p:cNvPr id="35" name="Rectangle 34"/>
            <p:cNvSpPr/>
            <p:nvPr/>
          </p:nvSpPr>
          <p:spPr>
            <a:xfrm>
              <a:off x="1570454" y="1649934"/>
              <a:ext cx="3312368" cy="17429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1570454" y="1825125"/>
              <a:ext cx="3312368" cy="17429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7" name="Rectangle 36"/>
            <p:cNvSpPr/>
            <p:nvPr/>
          </p:nvSpPr>
          <p:spPr>
            <a:xfrm>
              <a:off x="1570454" y="1998759"/>
              <a:ext cx="3312368" cy="17429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1571479" y="2517190"/>
              <a:ext cx="3312368" cy="17429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1571479" y="2689206"/>
              <a:ext cx="3312368" cy="17429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0" name="Rectangle 39"/>
            <p:cNvSpPr/>
            <p:nvPr/>
          </p:nvSpPr>
          <p:spPr>
            <a:xfrm>
              <a:off x="1571479" y="2862840"/>
              <a:ext cx="3312368" cy="31241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1" name="Rectangle 40"/>
            <p:cNvSpPr/>
            <p:nvPr/>
          </p:nvSpPr>
          <p:spPr>
            <a:xfrm>
              <a:off x="1571479" y="3175250"/>
              <a:ext cx="3312368" cy="17429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2" name="Rectangle 41"/>
            <p:cNvSpPr/>
            <p:nvPr/>
          </p:nvSpPr>
          <p:spPr>
            <a:xfrm>
              <a:off x="1570454" y="2171798"/>
              <a:ext cx="3312368" cy="345391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3" name="Rectangle 42"/>
            <p:cNvSpPr/>
            <p:nvPr/>
          </p:nvSpPr>
          <p:spPr>
            <a:xfrm>
              <a:off x="1571479" y="1308947"/>
              <a:ext cx="3312368" cy="340628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4" name="Accolade ouvrante 43"/>
          <p:cNvSpPr/>
          <p:nvPr/>
        </p:nvSpPr>
        <p:spPr>
          <a:xfrm>
            <a:off x="547274" y="3772463"/>
            <a:ext cx="72008" cy="864111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Accolade ouvrante 44"/>
          <p:cNvSpPr/>
          <p:nvPr/>
        </p:nvSpPr>
        <p:spPr>
          <a:xfrm>
            <a:off x="547273" y="4665687"/>
            <a:ext cx="73033" cy="651810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Accolade ouvrante 45"/>
          <p:cNvSpPr/>
          <p:nvPr/>
        </p:nvSpPr>
        <p:spPr>
          <a:xfrm>
            <a:off x="547275" y="5351873"/>
            <a:ext cx="72008" cy="451667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ZoneTexte 46"/>
          <p:cNvSpPr txBox="1"/>
          <p:nvPr/>
        </p:nvSpPr>
        <p:spPr>
          <a:xfrm>
            <a:off x="136423" y="4015933"/>
            <a:ext cx="3930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dirty="0" smtClean="0"/>
              <a:t>TL</a:t>
            </a:r>
            <a:endParaRPr lang="en-US" sz="1400" dirty="0"/>
          </a:p>
        </p:txBody>
      </p:sp>
      <p:sp>
        <p:nvSpPr>
          <p:cNvPr id="48" name="ZoneTexte 47"/>
          <p:cNvSpPr txBox="1"/>
          <p:nvPr/>
        </p:nvSpPr>
        <p:spPr>
          <a:xfrm>
            <a:off x="107504" y="4806926"/>
            <a:ext cx="5229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dirty="0" smtClean="0"/>
              <a:t>NTL</a:t>
            </a:r>
            <a:endParaRPr lang="en-US" sz="1400" dirty="0"/>
          </a:p>
        </p:txBody>
      </p:sp>
      <p:sp>
        <p:nvSpPr>
          <p:cNvPr id="49" name="ZoneTexte 48"/>
          <p:cNvSpPr txBox="1"/>
          <p:nvPr/>
        </p:nvSpPr>
        <p:spPr>
          <a:xfrm>
            <a:off x="160749" y="5393040"/>
            <a:ext cx="4138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dirty="0" smtClean="0"/>
              <a:t>NL</a:t>
            </a:r>
            <a:endParaRPr lang="en-US" sz="1400" dirty="0"/>
          </a:p>
        </p:txBody>
      </p:sp>
      <p:sp>
        <p:nvSpPr>
          <p:cNvPr id="50" name="ZoneTexte 49"/>
          <p:cNvSpPr txBox="1"/>
          <p:nvPr/>
        </p:nvSpPr>
        <p:spPr>
          <a:xfrm>
            <a:off x="1187624" y="5944107"/>
            <a:ext cx="92845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OR</a:t>
            </a:r>
            <a:r>
              <a:rPr lang="fr-FR" sz="1100" baseline="-25000" dirty="0" smtClean="0"/>
              <a:t>RECIST1.1</a:t>
            </a:r>
          </a:p>
          <a:p>
            <a:endParaRPr lang="fr-FR" sz="1400" dirty="0" smtClean="0"/>
          </a:p>
          <a:p>
            <a:r>
              <a:rPr lang="fr-FR" sz="1400" dirty="0" err="1" smtClean="0"/>
              <a:t>OR</a:t>
            </a:r>
            <a:r>
              <a:rPr lang="fr-FR" sz="1100" baseline="-25000" dirty="0" err="1" smtClean="0"/>
              <a:t>iRECIST</a:t>
            </a:r>
            <a:endParaRPr lang="en-US" sz="1100" baseline="-25000" dirty="0"/>
          </a:p>
        </p:txBody>
      </p:sp>
      <p:sp>
        <p:nvSpPr>
          <p:cNvPr id="51" name="ZoneTexte 50"/>
          <p:cNvSpPr txBox="1"/>
          <p:nvPr/>
        </p:nvSpPr>
        <p:spPr>
          <a:xfrm>
            <a:off x="5691472" y="4091930"/>
            <a:ext cx="26962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b="1" dirty="0" smtClean="0"/>
              <a:t>X</a:t>
            </a:r>
            <a:endParaRPr lang="en-US" sz="1000" b="1" dirty="0"/>
          </a:p>
        </p:txBody>
      </p:sp>
      <p:sp>
        <p:nvSpPr>
          <p:cNvPr id="52" name="ZoneTexte 51"/>
          <p:cNvSpPr txBox="1"/>
          <p:nvPr/>
        </p:nvSpPr>
        <p:spPr>
          <a:xfrm>
            <a:off x="5691634" y="4965098"/>
            <a:ext cx="26962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b="1" dirty="0" smtClean="0"/>
              <a:t>X</a:t>
            </a:r>
            <a:endParaRPr lang="en-US" sz="1000" b="1" dirty="0"/>
          </a:p>
        </p:txBody>
      </p:sp>
      <p:sp>
        <p:nvSpPr>
          <p:cNvPr id="53" name="ZoneTexte 52"/>
          <p:cNvSpPr txBox="1"/>
          <p:nvPr/>
        </p:nvSpPr>
        <p:spPr>
          <a:xfrm>
            <a:off x="5692278" y="5631051"/>
            <a:ext cx="26962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b="1" dirty="0" smtClean="0"/>
              <a:t>X</a:t>
            </a:r>
            <a:endParaRPr lang="en-US" sz="1000" b="1" dirty="0"/>
          </a:p>
        </p:txBody>
      </p:sp>
      <p:sp>
        <p:nvSpPr>
          <p:cNvPr id="54" name="ZoneTexte 53"/>
          <p:cNvSpPr txBox="1"/>
          <p:nvPr/>
        </p:nvSpPr>
        <p:spPr>
          <a:xfrm>
            <a:off x="5708872" y="5944107"/>
            <a:ext cx="2439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-</a:t>
            </a:r>
            <a:endParaRPr lang="en-US" sz="1100" baseline="-25000" dirty="0"/>
          </a:p>
        </p:txBody>
      </p:sp>
      <p:sp>
        <p:nvSpPr>
          <p:cNvPr id="55" name="ZoneTexte 54"/>
          <p:cNvSpPr txBox="1"/>
          <p:nvPr/>
        </p:nvSpPr>
        <p:spPr>
          <a:xfrm>
            <a:off x="5537350" y="6373813"/>
            <a:ext cx="4748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 smtClean="0"/>
              <a:t>iSD</a:t>
            </a:r>
            <a:endParaRPr lang="en-US" sz="1100" baseline="-25000" dirty="0"/>
          </a:p>
        </p:txBody>
      </p:sp>
      <p:cxnSp>
        <p:nvCxnSpPr>
          <p:cNvPr id="56" name="Connecteur droit 55"/>
          <p:cNvCxnSpPr/>
          <p:nvPr/>
        </p:nvCxnSpPr>
        <p:spPr>
          <a:xfrm flipH="1">
            <a:off x="640726" y="5837538"/>
            <a:ext cx="106369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ZoneTexte 56"/>
          <p:cNvSpPr txBox="1"/>
          <p:nvPr/>
        </p:nvSpPr>
        <p:spPr>
          <a:xfrm>
            <a:off x="888331" y="3761998"/>
            <a:ext cx="1096775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fr-FR" sz="1100" dirty="0" smtClean="0"/>
          </a:p>
          <a:p>
            <a:pPr algn="ctr"/>
            <a:r>
              <a:rPr lang="fr-FR" sz="1100" dirty="0" smtClean="0"/>
              <a:t>PD</a:t>
            </a:r>
          </a:p>
          <a:p>
            <a:pPr algn="ctr"/>
            <a:r>
              <a:rPr lang="fr-FR" sz="1100" dirty="0" smtClean="0"/>
              <a:t>SD</a:t>
            </a:r>
          </a:p>
          <a:p>
            <a:pPr algn="ctr"/>
            <a:r>
              <a:rPr lang="fr-FR" sz="1100" dirty="0" smtClean="0"/>
              <a:t>PR</a:t>
            </a:r>
          </a:p>
          <a:p>
            <a:pPr algn="ctr"/>
            <a:r>
              <a:rPr lang="fr-FR" sz="1100" dirty="0" smtClean="0"/>
              <a:t>CR</a:t>
            </a:r>
          </a:p>
          <a:p>
            <a:pPr algn="ctr"/>
            <a:endParaRPr lang="fr-FR" sz="1100" dirty="0"/>
          </a:p>
          <a:p>
            <a:pPr algn="ctr"/>
            <a:r>
              <a:rPr lang="fr-FR" sz="1100" dirty="0" smtClean="0"/>
              <a:t>PD</a:t>
            </a:r>
          </a:p>
          <a:p>
            <a:pPr algn="ctr"/>
            <a:r>
              <a:rPr lang="fr-FR" sz="1100" dirty="0" err="1" smtClean="0"/>
              <a:t>nonCR,nonPD</a:t>
            </a:r>
            <a:endParaRPr lang="fr-FR" sz="1100" dirty="0" smtClean="0"/>
          </a:p>
          <a:p>
            <a:pPr algn="ctr"/>
            <a:r>
              <a:rPr lang="fr-FR" sz="1100" dirty="0" smtClean="0"/>
              <a:t>CR</a:t>
            </a:r>
          </a:p>
          <a:p>
            <a:pPr algn="ctr"/>
            <a:endParaRPr lang="fr-FR" sz="1100" dirty="0" smtClean="0"/>
          </a:p>
          <a:p>
            <a:pPr algn="ctr"/>
            <a:r>
              <a:rPr lang="fr-FR" sz="1100" dirty="0" err="1" smtClean="0"/>
              <a:t>Yes</a:t>
            </a:r>
            <a:endParaRPr lang="fr-FR" sz="1100" dirty="0" smtClean="0"/>
          </a:p>
          <a:p>
            <a:pPr algn="ctr"/>
            <a:r>
              <a:rPr lang="fr-FR" sz="1100" dirty="0" smtClean="0"/>
              <a:t>No</a:t>
            </a:r>
          </a:p>
        </p:txBody>
      </p:sp>
      <p:sp>
        <p:nvSpPr>
          <p:cNvPr id="58" name="Rectangle 57"/>
          <p:cNvSpPr/>
          <p:nvPr/>
        </p:nvSpPr>
        <p:spPr>
          <a:xfrm>
            <a:off x="640434" y="3795339"/>
            <a:ext cx="1800200" cy="184603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/>
          <p:cNvSpPr/>
          <p:nvPr/>
        </p:nvSpPr>
        <p:spPr>
          <a:xfrm>
            <a:off x="640434" y="4657515"/>
            <a:ext cx="1800200" cy="184603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/>
          <p:cNvSpPr/>
          <p:nvPr/>
        </p:nvSpPr>
        <p:spPr>
          <a:xfrm>
            <a:off x="640434" y="5349887"/>
            <a:ext cx="1800200" cy="184603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ZoneTexte 60"/>
          <p:cNvSpPr txBox="1"/>
          <p:nvPr/>
        </p:nvSpPr>
        <p:spPr>
          <a:xfrm>
            <a:off x="568127" y="3757516"/>
            <a:ext cx="196079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 err="1" smtClean="0">
                <a:solidFill>
                  <a:schemeClr val="bg1"/>
                </a:solidFill>
              </a:rPr>
              <a:t>Further</a:t>
            </a:r>
            <a:r>
              <a:rPr lang="fr-FR" sz="1000" dirty="0" smtClean="0">
                <a:solidFill>
                  <a:schemeClr val="bg1"/>
                </a:solidFill>
              </a:rPr>
              <a:t> </a:t>
            </a:r>
            <a:r>
              <a:rPr lang="fr-FR" sz="1000" dirty="0" err="1" smtClean="0">
                <a:solidFill>
                  <a:schemeClr val="bg1"/>
                </a:solidFill>
              </a:rPr>
              <a:t>increase</a:t>
            </a:r>
            <a:r>
              <a:rPr lang="fr-FR" sz="1000" dirty="0" smtClean="0">
                <a:solidFill>
                  <a:schemeClr val="bg1"/>
                </a:solidFill>
              </a:rPr>
              <a:t> (∑</a:t>
            </a:r>
            <a:r>
              <a:rPr lang="fr-FR" sz="1000" baseline="-25000" dirty="0" err="1" smtClean="0">
                <a:solidFill>
                  <a:schemeClr val="bg1"/>
                </a:solidFill>
              </a:rPr>
              <a:t>iUPD</a:t>
            </a:r>
            <a:r>
              <a:rPr lang="fr-FR" sz="1000" dirty="0" smtClean="0">
                <a:solidFill>
                  <a:schemeClr val="bg1"/>
                </a:solidFill>
              </a:rPr>
              <a:t> + 5mm)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62" name="ZoneTexte 61"/>
          <p:cNvSpPr txBox="1"/>
          <p:nvPr/>
        </p:nvSpPr>
        <p:spPr>
          <a:xfrm>
            <a:off x="568426" y="4617881"/>
            <a:ext cx="173957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 err="1" smtClean="0">
                <a:solidFill>
                  <a:schemeClr val="bg1"/>
                </a:solidFill>
              </a:rPr>
              <a:t>Further</a:t>
            </a:r>
            <a:r>
              <a:rPr lang="fr-FR" sz="1000" dirty="0" smtClean="0">
                <a:solidFill>
                  <a:schemeClr val="bg1"/>
                </a:solidFill>
              </a:rPr>
              <a:t> </a:t>
            </a:r>
            <a:r>
              <a:rPr lang="fr-FR" sz="1000" dirty="0" err="1" smtClean="0">
                <a:solidFill>
                  <a:schemeClr val="bg1"/>
                </a:solidFill>
              </a:rPr>
              <a:t>increase</a:t>
            </a:r>
            <a:r>
              <a:rPr lang="fr-FR" sz="1000" dirty="0" smtClean="0">
                <a:solidFill>
                  <a:schemeClr val="bg1"/>
                </a:solidFill>
              </a:rPr>
              <a:t> </a:t>
            </a:r>
            <a:r>
              <a:rPr lang="fr-FR" sz="1000" dirty="0" err="1" smtClean="0">
                <a:solidFill>
                  <a:schemeClr val="bg1"/>
                </a:solidFill>
              </a:rPr>
              <a:t>after</a:t>
            </a:r>
            <a:r>
              <a:rPr lang="fr-FR" sz="1000" dirty="0" smtClean="0">
                <a:solidFill>
                  <a:schemeClr val="bg1"/>
                </a:solidFill>
              </a:rPr>
              <a:t> </a:t>
            </a:r>
            <a:r>
              <a:rPr lang="fr-FR" sz="1000" dirty="0" err="1" smtClean="0">
                <a:solidFill>
                  <a:schemeClr val="bg1"/>
                </a:solidFill>
              </a:rPr>
              <a:t>iUPD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63" name="ZoneTexte 62"/>
          <p:cNvSpPr txBox="1"/>
          <p:nvPr/>
        </p:nvSpPr>
        <p:spPr>
          <a:xfrm>
            <a:off x="7923720" y="4101455"/>
            <a:ext cx="26962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b="1" dirty="0" smtClean="0"/>
              <a:t>X</a:t>
            </a:r>
            <a:endParaRPr lang="en-US" sz="1000" b="1" dirty="0"/>
          </a:p>
        </p:txBody>
      </p:sp>
      <p:sp>
        <p:nvSpPr>
          <p:cNvPr id="64" name="ZoneTexte 63"/>
          <p:cNvSpPr txBox="1"/>
          <p:nvPr/>
        </p:nvSpPr>
        <p:spPr>
          <a:xfrm>
            <a:off x="7923882" y="4971918"/>
            <a:ext cx="26962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b="1" dirty="0" smtClean="0"/>
              <a:t>X</a:t>
            </a:r>
            <a:endParaRPr lang="en-US" sz="1000" b="1" dirty="0"/>
          </a:p>
        </p:txBody>
      </p:sp>
      <p:sp>
        <p:nvSpPr>
          <p:cNvPr id="65" name="ZoneTexte 64"/>
          <p:cNvSpPr txBox="1"/>
          <p:nvPr/>
        </p:nvSpPr>
        <p:spPr>
          <a:xfrm>
            <a:off x="7924526" y="5617227"/>
            <a:ext cx="26962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b="1" dirty="0" smtClean="0"/>
              <a:t>X</a:t>
            </a:r>
            <a:endParaRPr lang="en-US" sz="1000" b="1" dirty="0"/>
          </a:p>
        </p:txBody>
      </p:sp>
      <p:sp>
        <p:nvSpPr>
          <p:cNvPr id="66" name="ZoneTexte 65"/>
          <p:cNvSpPr txBox="1"/>
          <p:nvPr/>
        </p:nvSpPr>
        <p:spPr>
          <a:xfrm>
            <a:off x="7796105" y="5950927"/>
            <a:ext cx="3433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  -</a:t>
            </a:r>
            <a:endParaRPr lang="en-US" sz="1100" baseline="-25000" dirty="0"/>
          </a:p>
        </p:txBody>
      </p:sp>
      <p:sp>
        <p:nvSpPr>
          <p:cNvPr id="67" name="ZoneTexte 66"/>
          <p:cNvSpPr txBox="1"/>
          <p:nvPr/>
        </p:nvSpPr>
        <p:spPr>
          <a:xfrm>
            <a:off x="7769598" y="6380633"/>
            <a:ext cx="4748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 smtClean="0"/>
              <a:t>iSD</a:t>
            </a:r>
            <a:endParaRPr lang="en-US" sz="1100" baseline="-25000" dirty="0"/>
          </a:p>
        </p:txBody>
      </p:sp>
      <p:sp>
        <p:nvSpPr>
          <p:cNvPr id="68" name="ZoneTexte 67"/>
          <p:cNvSpPr txBox="1"/>
          <p:nvPr/>
        </p:nvSpPr>
        <p:spPr>
          <a:xfrm>
            <a:off x="3459224" y="3923531"/>
            <a:ext cx="26962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b="1" dirty="0" smtClean="0"/>
              <a:t>X</a:t>
            </a:r>
            <a:endParaRPr lang="en-US" sz="1000" b="1" dirty="0"/>
          </a:p>
        </p:txBody>
      </p:sp>
      <p:sp>
        <p:nvSpPr>
          <p:cNvPr id="69" name="ZoneTexte 68"/>
          <p:cNvSpPr txBox="1"/>
          <p:nvPr/>
        </p:nvSpPr>
        <p:spPr>
          <a:xfrm>
            <a:off x="3459386" y="4943343"/>
            <a:ext cx="26962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b="1" dirty="0" smtClean="0"/>
              <a:t>X</a:t>
            </a:r>
            <a:endParaRPr lang="en-US" sz="1000" b="1" dirty="0"/>
          </a:p>
        </p:txBody>
      </p:sp>
      <p:sp>
        <p:nvSpPr>
          <p:cNvPr id="70" name="ZoneTexte 69"/>
          <p:cNvSpPr txBox="1"/>
          <p:nvPr/>
        </p:nvSpPr>
        <p:spPr>
          <a:xfrm>
            <a:off x="3460030" y="5631051"/>
            <a:ext cx="26962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b="1" dirty="0" smtClean="0"/>
              <a:t>X</a:t>
            </a:r>
            <a:endParaRPr lang="en-US" sz="1000" b="1" dirty="0"/>
          </a:p>
        </p:txBody>
      </p:sp>
      <p:sp>
        <p:nvSpPr>
          <p:cNvPr id="71" name="ZoneTexte 70"/>
          <p:cNvSpPr txBox="1"/>
          <p:nvPr/>
        </p:nvSpPr>
        <p:spPr>
          <a:xfrm>
            <a:off x="3417186" y="5950927"/>
            <a:ext cx="4347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P</a:t>
            </a:r>
            <a:r>
              <a:rPr lang="fr-FR" sz="1400" dirty="0" smtClean="0"/>
              <a:t>D</a:t>
            </a:r>
            <a:endParaRPr lang="en-US" sz="1100" baseline="-25000" dirty="0"/>
          </a:p>
        </p:txBody>
      </p:sp>
      <p:sp>
        <p:nvSpPr>
          <p:cNvPr id="72" name="ZoneTexte 71"/>
          <p:cNvSpPr txBox="1"/>
          <p:nvPr/>
        </p:nvSpPr>
        <p:spPr>
          <a:xfrm>
            <a:off x="3305102" y="6380633"/>
            <a:ext cx="6046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 smtClean="0"/>
              <a:t>iUPD</a:t>
            </a:r>
            <a:endParaRPr lang="en-US" sz="1100" baseline="-25000" dirty="0"/>
          </a:p>
        </p:txBody>
      </p:sp>
      <p:sp>
        <p:nvSpPr>
          <p:cNvPr id="73" name="ZoneTexte 72"/>
          <p:cNvSpPr txBox="1"/>
          <p:nvPr/>
        </p:nvSpPr>
        <p:spPr>
          <a:xfrm>
            <a:off x="568127" y="5309111"/>
            <a:ext cx="266429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 err="1" smtClean="0">
                <a:solidFill>
                  <a:schemeClr val="bg1"/>
                </a:solidFill>
              </a:rPr>
              <a:t>Further</a:t>
            </a:r>
            <a:r>
              <a:rPr lang="fr-FR" sz="1000" dirty="0" smtClean="0">
                <a:solidFill>
                  <a:schemeClr val="bg1"/>
                </a:solidFill>
              </a:rPr>
              <a:t> </a:t>
            </a:r>
            <a:r>
              <a:rPr lang="fr-FR" sz="1000" dirty="0" err="1" smtClean="0">
                <a:solidFill>
                  <a:schemeClr val="bg1"/>
                </a:solidFill>
              </a:rPr>
              <a:t>increase</a:t>
            </a:r>
            <a:r>
              <a:rPr lang="fr-FR" sz="1000" dirty="0" smtClean="0">
                <a:solidFill>
                  <a:schemeClr val="bg1"/>
                </a:solidFill>
              </a:rPr>
              <a:t> in nb or size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74" name="Rectangle 73"/>
          <p:cNvSpPr/>
          <p:nvPr/>
        </p:nvSpPr>
        <p:spPr>
          <a:xfrm>
            <a:off x="5408045" y="3798565"/>
            <a:ext cx="747700" cy="184603"/>
          </a:xfrm>
          <a:prstGeom prst="rect">
            <a:avLst/>
          </a:prstGeom>
          <a:solidFill>
            <a:srgbClr val="262626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ZoneTexte 74"/>
          <p:cNvSpPr txBox="1"/>
          <p:nvPr/>
        </p:nvSpPr>
        <p:spPr>
          <a:xfrm>
            <a:off x="5362241" y="3745607"/>
            <a:ext cx="86594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 smtClean="0">
                <a:solidFill>
                  <a:schemeClr val="bg1"/>
                </a:solidFill>
              </a:rPr>
              <a:t>No </a:t>
            </a:r>
            <a:r>
              <a:rPr lang="fr-FR" sz="1000" dirty="0" err="1" smtClean="0">
                <a:solidFill>
                  <a:schemeClr val="bg1"/>
                </a:solidFill>
              </a:rPr>
              <a:t>increase</a:t>
            </a:r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84" name="Picture 2" descr="D:\20140401_personel\travail\travaux\enseignement\2018_19_enseignements\20181109_SeminaireechangesORL\Anonymat\201616890rb_20161220_bl.Seq6.Ser401.Img17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51" t="21078" r="38187" b="42996"/>
          <a:stretch/>
        </p:blipFill>
        <p:spPr bwMode="auto">
          <a:xfrm>
            <a:off x="-324544" y="1431147"/>
            <a:ext cx="2592288" cy="1891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3" descr="D:\20140401_personel\travail\travaux\enseignement\2018_19_enseignements\20181109_SeminaireechangesORL\Anonymat\201616890rb_20170310_iupd.Seq2.Ser2.Img17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57" t="19025" r="35493" b="39487"/>
          <a:stretch/>
        </p:blipFill>
        <p:spPr bwMode="auto">
          <a:xfrm>
            <a:off x="2051720" y="1431146"/>
            <a:ext cx="2808312" cy="1891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" name="Picture 4" descr="D:\20140401_personel\travail\travaux\enseignement\2018_19_enseignements\20181109_SeminaireechangesORL\Anonymat\201616890rb_20170419_nonconfirme.Seq2.Ser2.Img172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98" t="22818" r="39676" b="39888"/>
          <a:stretch/>
        </p:blipFill>
        <p:spPr bwMode="auto">
          <a:xfrm>
            <a:off x="4572000" y="1431145"/>
            <a:ext cx="2448272" cy="1891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" name="Picture 5" descr="D:\20140401_personel\travail\travaux\enseignement\2018_19_enseignements\20181109_SeminaireechangesORL\Anonymat\201616890rb_20170505_sd.Seq2.Ser2.Img172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85" t="21714" r="37889" b="38639"/>
          <a:stretch/>
        </p:blipFill>
        <p:spPr bwMode="auto">
          <a:xfrm>
            <a:off x="6822824" y="1431145"/>
            <a:ext cx="2429696" cy="1891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8" name="Connecteur droit avec flèche 87"/>
          <p:cNvCxnSpPr/>
          <p:nvPr/>
        </p:nvCxnSpPr>
        <p:spPr>
          <a:xfrm flipH="1">
            <a:off x="1799692" y="2456743"/>
            <a:ext cx="216024" cy="298687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Connecteur droit avec flèche 88"/>
          <p:cNvCxnSpPr>
            <a:stCxn id="90" idx="2"/>
          </p:cNvCxnSpPr>
          <p:nvPr/>
        </p:nvCxnSpPr>
        <p:spPr>
          <a:xfrm flipH="1">
            <a:off x="460047" y="2474445"/>
            <a:ext cx="152762" cy="288589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ZoneTexte 89"/>
          <p:cNvSpPr txBox="1"/>
          <p:nvPr/>
        </p:nvSpPr>
        <p:spPr>
          <a:xfrm>
            <a:off x="344145" y="2135891"/>
            <a:ext cx="5373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600" dirty="0" smtClean="0">
                <a:solidFill>
                  <a:srgbClr val="FFFF00"/>
                </a:solidFill>
              </a:rPr>
              <a:t>TL1</a:t>
            </a:r>
            <a:endParaRPr lang="en-US" sz="1600" dirty="0">
              <a:solidFill>
                <a:srgbClr val="FFFF00"/>
              </a:solidFill>
            </a:endParaRPr>
          </a:p>
        </p:txBody>
      </p:sp>
      <p:sp>
        <p:nvSpPr>
          <p:cNvPr id="91" name="ZoneTexte 90"/>
          <p:cNvSpPr txBox="1"/>
          <p:nvPr/>
        </p:nvSpPr>
        <p:spPr>
          <a:xfrm>
            <a:off x="1651853" y="2186400"/>
            <a:ext cx="5373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600" dirty="0" smtClean="0">
                <a:solidFill>
                  <a:srgbClr val="FFFF00"/>
                </a:solidFill>
              </a:rPr>
              <a:t>TL2</a:t>
            </a:r>
            <a:endParaRPr lang="en-US" sz="1600" dirty="0">
              <a:solidFill>
                <a:srgbClr val="FFFF00"/>
              </a:solidFill>
            </a:endParaRPr>
          </a:p>
        </p:txBody>
      </p:sp>
      <p:cxnSp>
        <p:nvCxnSpPr>
          <p:cNvPr id="92" name="Connecteur droit avec flèche 91"/>
          <p:cNvCxnSpPr/>
          <p:nvPr/>
        </p:nvCxnSpPr>
        <p:spPr>
          <a:xfrm flipV="1">
            <a:off x="1468159" y="2907519"/>
            <a:ext cx="432116" cy="2393"/>
          </a:xfrm>
          <a:prstGeom prst="straightConnector1">
            <a:avLst/>
          </a:prstGeom>
          <a:ln w="28575">
            <a:solidFill>
              <a:schemeClr val="bg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Connecteur droit avec flèche 92"/>
          <p:cNvCxnSpPr/>
          <p:nvPr/>
        </p:nvCxnSpPr>
        <p:spPr>
          <a:xfrm flipV="1">
            <a:off x="344145" y="2909912"/>
            <a:ext cx="268663" cy="1"/>
          </a:xfrm>
          <a:prstGeom prst="straightConnector1">
            <a:avLst/>
          </a:prstGeom>
          <a:ln w="28575">
            <a:solidFill>
              <a:schemeClr val="bg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Connecteur droit avec flèche 93"/>
          <p:cNvCxnSpPr/>
          <p:nvPr/>
        </p:nvCxnSpPr>
        <p:spPr>
          <a:xfrm>
            <a:off x="3885760" y="2865714"/>
            <a:ext cx="404764" cy="44199"/>
          </a:xfrm>
          <a:prstGeom prst="straightConnector1">
            <a:avLst/>
          </a:prstGeom>
          <a:ln w="28575">
            <a:solidFill>
              <a:schemeClr val="bg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Connecteur droit avec flèche 94"/>
          <p:cNvCxnSpPr/>
          <p:nvPr/>
        </p:nvCxnSpPr>
        <p:spPr>
          <a:xfrm>
            <a:off x="2488102" y="2726855"/>
            <a:ext cx="582503" cy="82063"/>
          </a:xfrm>
          <a:prstGeom prst="straightConnector1">
            <a:avLst/>
          </a:prstGeom>
          <a:ln w="28575">
            <a:solidFill>
              <a:srgbClr val="C0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Connecteur droit avec flèche 95"/>
          <p:cNvCxnSpPr/>
          <p:nvPr/>
        </p:nvCxnSpPr>
        <p:spPr>
          <a:xfrm flipH="1">
            <a:off x="4182512" y="2309692"/>
            <a:ext cx="216024" cy="298687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Connecteur droit avec flèche 96"/>
          <p:cNvCxnSpPr/>
          <p:nvPr/>
        </p:nvCxnSpPr>
        <p:spPr>
          <a:xfrm flipH="1">
            <a:off x="2887702" y="2183378"/>
            <a:ext cx="152762" cy="288589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Connecteur droit avec flèche 97"/>
          <p:cNvCxnSpPr/>
          <p:nvPr/>
        </p:nvCxnSpPr>
        <p:spPr>
          <a:xfrm flipH="1">
            <a:off x="6516216" y="2331178"/>
            <a:ext cx="216024" cy="298687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Connecteur droit avec flèche 98"/>
          <p:cNvCxnSpPr/>
          <p:nvPr/>
        </p:nvCxnSpPr>
        <p:spPr>
          <a:xfrm flipH="1">
            <a:off x="5297787" y="2376918"/>
            <a:ext cx="152762" cy="288589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Connecteur droit avec flèche 99"/>
          <p:cNvCxnSpPr/>
          <p:nvPr/>
        </p:nvCxnSpPr>
        <p:spPr>
          <a:xfrm flipH="1">
            <a:off x="8841819" y="2331178"/>
            <a:ext cx="216024" cy="298687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Connecteur droit avec flèche 100"/>
          <p:cNvCxnSpPr/>
          <p:nvPr/>
        </p:nvCxnSpPr>
        <p:spPr>
          <a:xfrm flipH="1">
            <a:off x="7502774" y="2365514"/>
            <a:ext cx="152762" cy="288589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Connecteur droit avec flèche 101"/>
          <p:cNvCxnSpPr/>
          <p:nvPr/>
        </p:nvCxnSpPr>
        <p:spPr>
          <a:xfrm>
            <a:off x="6240431" y="2843614"/>
            <a:ext cx="304360" cy="66299"/>
          </a:xfrm>
          <a:prstGeom prst="straightConnector1">
            <a:avLst/>
          </a:prstGeom>
          <a:ln w="28575">
            <a:solidFill>
              <a:schemeClr val="bg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Connecteur droit avec flèche 102"/>
          <p:cNvCxnSpPr/>
          <p:nvPr/>
        </p:nvCxnSpPr>
        <p:spPr>
          <a:xfrm>
            <a:off x="5095924" y="2774361"/>
            <a:ext cx="354625" cy="63132"/>
          </a:xfrm>
          <a:prstGeom prst="straightConnector1">
            <a:avLst/>
          </a:prstGeom>
          <a:ln w="28575">
            <a:solidFill>
              <a:schemeClr val="bg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Connecteur droit avec flèche 103"/>
          <p:cNvCxnSpPr/>
          <p:nvPr/>
        </p:nvCxnSpPr>
        <p:spPr>
          <a:xfrm>
            <a:off x="7300911" y="2790716"/>
            <a:ext cx="354625" cy="52898"/>
          </a:xfrm>
          <a:prstGeom prst="straightConnector1">
            <a:avLst/>
          </a:prstGeom>
          <a:ln w="28575">
            <a:solidFill>
              <a:schemeClr val="bg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Connecteur droit avec flèche 104"/>
          <p:cNvCxnSpPr/>
          <p:nvPr/>
        </p:nvCxnSpPr>
        <p:spPr>
          <a:xfrm>
            <a:off x="8588120" y="2852936"/>
            <a:ext cx="304360" cy="23827"/>
          </a:xfrm>
          <a:prstGeom prst="straightConnector1">
            <a:avLst/>
          </a:prstGeom>
          <a:ln w="28575">
            <a:solidFill>
              <a:schemeClr val="bg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ZoneTexte 75"/>
          <p:cNvSpPr txBox="1"/>
          <p:nvPr/>
        </p:nvSpPr>
        <p:spPr>
          <a:xfrm>
            <a:off x="323528" y="188640"/>
            <a:ext cx="26741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>
                <a:solidFill>
                  <a:schemeClr val="bg1"/>
                </a:solidFill>
              </a:rPr>
              <a:t>Evolutions, </a:t>
            </a:r>
            <a:r>
              <a:rPr lang="fr-FR" dirty="0" err="1" smtClean="0">
                <a:solidFill>
                  <a:schemeClr val="bg1"/>
                </a:solidFill>
              </a:rPr>
              <a:t>iRECIST</a:t>
            </a:r>
            <a:endParaRPr lang="fr-FR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644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07504" y="651929"/>
            <a:ext cx="742979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1">
              <a:lnSpc>
                <a:spcPct val="80000"/>
              </a:lnSpc>
            </a:pPr>
            <a:r>
              <a:rPr lang="fr-FR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Seymour </a:t>
            </a:r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L, </a:t>
            </a:r>
            <a:r>
              <a:rPr lang="fr-FR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Bogaerts</a:t>
            </a:r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J, </a:t>
            </a:r>
            <a:r>
              <a:rPr lang="fr-FR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Perrone</a:t>
            </a:r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A, Ford R, Schwartz LH, </a:t>
            </a:r>
            <a:r>
              <a:rPr lang="fr-FR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Mandrekar</a:t>
            </a:r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S, Lin NU, Litière S, </a:t>
            </a:r>
            <a:r>
              <a:rPr lang="fr-FR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Dancey</a:t>
            </a:r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fr-FR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J,</a:t>
            </a:r>
          </a:p>
          <a:p>
            <a:pPr lvl="1">
              <a:lnSpc>
                <a:spcPct val="80000"/>
              </a:lnSpc>
            </a:pPr>
            <a:r>
              <a:rPr lang="fr-FR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Chen </a:t>
            </a:r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A, </a:t>
            </a:r>
            <a:r>
              <a:rPr lang="fr-FR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Hodi</a:t>
            </a:r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FS, </a:t>
            </a:r>
            <a:r>
              <a:rPr lang="fr-FR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Therasse</a:t>
            </a:r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P, </a:t>
            </a:r>
            <a:r>
              <a:rPr lang="fr-FR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Hoekstra</a:t>
            </a:r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OS, Shankar LK, </a:t>
            </a:r>
            <a:r>
              <a:rPr lang="fr-FR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Wolchok</a:t>
            </a:r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JD, </a:t>
            </a:r>
            <a:r>
              <a:rPr lang="fr-FR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Ballinger</a:t>
            </a:r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M, </a:t>
            </a:r>
            <a:r>
              <a:rPr lang="fr-FR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Caramella</a:t>
            </a:r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fr-FR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C,</a:t>
            </a:r>
          </a:p>
          <a:p>
            <a:pPr lvl="1">
              <a:lnSpc>
                <a:spcPct val="80000"/>
              </a:lnSpc>
            </a:pPr>
            <a:r>
              <a:rPr lang="fr-FR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de </a:t>
            </a:r>
            <a:r>
              <a:rPr lang="fr-FR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Vries</a:t>
            </a:r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EG; RECIST </a:t>
            </a:r>
            <a:r>
              <a:rPr lang="fr-FR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working</a:t>
            </a:r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group.</a:t>
            </a:r>
          </a:p>
          <a:p>
            <a:pPr lvl="1">
              <a:lnSpc>
                <a:spcPct val="80000"/>
              </a:lnSpc>
            </a:pPr>
            <a:r>
              <a:rPr lang="fr-FR" sz="1200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iRECIST</a:t>
            </a:r>
            <a:r>
              <a:rPr lang="fr-FR" sz="12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: guidelines for </a:t>
            </a:r>
            <a:r>
              <a:rPr lang="fr-FR" sz="1200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response</a:t>
            </a:r>
            <a:r>
              <a:rPr lang="fr-FR" sz="12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fr-FR" sz="1200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criteria</a:t>
            </a:r>
            <a:r>
              <a:rPr lang="fr-FR" sz="12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for use in trials </a:t>
            </a:r>
            <a:r>
              <a:rPr lang="fr-FR" sz="1200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testing</a:t>
            </a:r>
            <a:r>
              <a:rPr lang="fr-FR" sz="12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fr-FR" sz="1200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immunotherapeutics</a:t>
            </a:r>
            <a:r>
              <a:rPr lang="fr-FR" sz="12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</a:t>
            </a:r>
          </a:p>
          <a:p>
            <a:pPr lvl="1">
              <a:lnSpc>
                <a:spcPct val="80000"/>
              </a:lnSpc>
            </a:pPr>
            <a:r>
              <a:rPr lang="fr-FR" sz="12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Lancet </a:t>
            </a:r>
            <a:r>
              <a:rPr lang="fr-FR" sz="1200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Oncol</a:t>
            </a:r>
            <a:r>
              <a:rPr lang="fr-FR" sz="12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 2017 Mar;18(3):143-152. </a:t>
            </a:r>
            <a:endParaRPr lang="fr-FR" sz="1200" i="1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2051" name="Picture 3" descr="D:\20140401_personel\travail\travaux\enseignement\2017-18_enseignements\20181214_gortec_journee_immuno\irecist_text_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63"/>
          <a:stretch/>
        </p:blipFill>
        <p:spPr bwMode="auto">
          <a:xfrm>
            <a:off x="5033997" y="1628800"/>
            <a:ext cx="3786475" cy="1775073"/>
          </a:xfrm>
          <a:prstGeom prst="rect">
            <a:avLst/>
          </a:prstGeom>
          <a:noFill/>
          <a:effectLst>
            <a:glow rad="101600">
              <a:schemeClr val="accent3">
                <a:lumMod val="40000"/>
                <a:lumOff val="60000"/>
                <a:alpha val="6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e 4"/>
          <p:cNvGrpSpPr/>
          <p:nvPr/>
        </p:nvGrpSpPr>
        <p:grpSpPr>
          <a:xfrm>
            <a:off x="953454" y="2492896"/>
            <a:ext cx="3792511" cy="1161331"/>
            <a:chOff x="4869907" y="3779837"/>
            <a:chExt cx="3792511" cy="1161331"/>
          </a:xfrm>
        </p:grpSpPr>
        <p:pic>
          <p:nvPicPr>
            <p:cNvPr id="2052" name="Picture 4" descr="D:\20140401_personel\travail\travaux\enseignement\2017-18_enseignements\20181214_gortec_journee_immuno\irecist_text_3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69907" y="3779837"/>
              <a:ext cx="3792511" cy="1161331"/>
            </a:xfrm>
            <a:prstGeom prst="rect">
              <a:avLst/>
            </a:prstGeom>
            <a:noFill/>
            <a:effectLst>
              <a:glow rad="101600">
                <a:schemeClr val="accent3">
                  <a:lumMod val="40000"/>
                  <a:lumOff val="60000"/>
                  <a:alpha val="60000"/>
                </a:schemeClr>
              </a:glow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ectangle 3"/>
            <p:cNvSpPr/>
            <p:nvPr/>
          </p:nvSpPr>
          <p:spPr>
            <a:xfrm>
              <a:off x="4895829" y="3779837"/>
              <a:ext cx="2052435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053" name="Picture 5" descr="D:\20140401_personel\travail\travaux\enseignement\2017-18_enseignements\20181214_gortec_journee_immuno\irecist_text_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861048"/>
            <a:ext cx="7916862" cy="2713038"/>
          </a:xfrm>
          <a:prstGeom prst="rect">
            <a:avLst/>
          </a:prstGeom>
          <a:noFill/>
          <a:effectLst>
            <a:glow rad="101600">
              <a:schemeClr val="accent3">
                <a:lumMod val="40000"/>
                <a:lumOff val="60000"/>
                <a:alpha val="6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e 9"/>
          <p:cNvGrpSpPr/>
          <p:nvPr/>
        </p:nvGrpSpPr>
        <p:grpSpPr>
          <a:xfrm>
            <a:off x="891884" y="1628800"/>
            <a:ext cx="3854081" cy="625969"/>
            <a:chOff x="573903" y="2174009"/>
            <a:chExt cx="3854081" cy="625969"/>
          </a:xfrm>
        </p:grpSpPr>
        <p:pic>
          <p:nvPicPr>
            <p:cNvPr id="12" name="Picture 2" descr="D:\20140401_personel\travail\travaux\enseignement\2017-18_enseignements\20181214_gortec_journee_immuno\irecist_text_1.jp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967" t="79268" r="1851" b="642"/>
            <a:stretch/>
          </p:blipFill>
          <p:spPr bwMode="auto">
            <a:xfrm>
              <a:off x="573903" y="2174009"/>
              <a:ext cx="3854081" cy="625969"/>
            </a:xfrm>
            <a:prstGeom prst="rect">
              <a:avLst/>
            </a:prstGeom>
            <a:noFill/>
            <a:effectLst>
              <a:glow rad="101600">
                <a:schemeClr val="accent3">
                  <a:lumMod val="40000"/>
                  <a:lumOff val="60000"/>
                  <a:alpha val="60000"/>
                </a:schemeClr>
              </a:glow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661395" y="2174009"/>
              <a:ext cx="2902493" cy="1748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ZoneTexte 10"/>
          <p:cNvSpPr txBox="1"/>
          <p:nvPr/>
        </p:nvSpPr>
        <p:spPr>
          <a:xfrm>
            <a:off x="107504" y="1556792"/>
            <a:ext cx="639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i="1" dirty="0" smtClean="0"/>
              <a:t>p148</a:t>
            </a:r>
            <a:endParaRPr lang="en-US" sz="1600" i="1" dirty="0"/>
          </a:p>
        </p:txBody>
      </p:sp>
      <p:sp>
        <p:nvSpPr>
          <p:cNvPr id="17" name="ZoneTexte 16"/>
          <p:cNvSpPr txBox="1"/>
          <p:nvPr/>
        </p:nvSpPr>
        <p:spPr>
          <a:xfrm>
            <a:off x="107504" y="3882534"/>
            <a:ext cx="7072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i="1" dirty="0" err="1" smtClean="0"/>
              <a:t>Suppl</a:t>
            </a:r>
            <a:endParaRPr lang="en-US" sz="1600" i="1" dirty="0"/>
          </a:p>
        </p:txBody>
      </p:sp>
      <p:sp>
        <p:nvSpPr>
          <p:cNvPr id="13" name="ZoneTexte 12"/>
          <p:cNvSpPr txBox="1"/>
          <p:nvPr/>
        </p:nvSpPr>
        <p:spPr>
          <a:xfrm>
            <a:off x="323528" y="188640"/>
            <a:ext cx="26741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/>
              <a:t>Evolutions, </a:t>
            </a:r>
            <a:r>
              <a:rPr lang="fr-FR" dirty="0" err="1" smtClean="0"/>
              <a:t>iRECIST</a:t>
            </a:r>
            <a:endParaRPr lang="fr-FR" dirty="0" smtClean="0"/>
          </a:p>
        </p:txBody>
      </p:sp>
      <p:cxnSp>
        <p:nvCxnSpPr>
          <p:cNvPr id="7" name="Connecteur droit 6"/>
          <p:cNvCxnSpPr/>
          <p:nvPr/>
        </p:nvCxnSpPr>
        <p:spPr>
          <a:xfrm>
            <a:off x="1115616" y="4725144"/>
            <a:ext cx="7540767" cy="0"/>
          </a:xfrm>
          <a:prstGeom prst="line">
            <a:avLst/>
          </a:prstGeom>
          <a:ln w="76200">
            <a:solidFill>
              <a:srgbClr val="FF0000"/>
            </a:solidFill>
          </a:ln>
          <a:effectLst>
            <a:softEdge rad="2540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/>
          <p:cNvCxnSpPr/>
          <p:nvPr/>
        </p:nvCxnSpPr>
        <p:spPr>
          <a:xfrm>
            <a:off x="1115616" y="4877627"/>
            <a:ext cx="2376264" cy="0"/>
          </a:xfrm>
          <a:prstGeom prst="line">
            <a:avLst/>
          </a:prstGeom>
          <a:ln w="76200">
            <a:solidFill>
              <a:srgbClr val="FF0000"/>
            </a:solidFill>
          </a:ln>
          <a:effectLst>
            <a:softEdge rad="2540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/>
          <p:cNvCxnSpPr/>
          <p:nvPr/>
        </p:nvCxnSpPr>
        <p:spPr>
          <a:xfrm>
            <a:off x="1115616" y="5085184"/>
            <a:ext cx="7344816" cy="0"/>
          </a:xfrm>
          <a:prstGeom prst="line">
            <a:avLst/>
          </a:prstGeom>
          <a:ln w="76200">
            <a:solidFill>
              <a:srgbClr val="FF0000"/>
            </a:solidFill>
          </a:ln>
          <a:effectLst>
            <a:softEdge rad="2540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/>
          <p:cNvCxnSpPr/>
          <p:nvPr/>
        </p:nvCxnSpPr>
        <p:spPr>
          <a:xfrm>
            <a:off x="1115616" y="5242968"/>
            <a:ext cx="792088" cy="0"/>
          </a:xfrm>
          <a:prstGeom prst="line">
            <a:avLst/>
          </a:prstGeom>
          <a:ln w="76200">
            <a:solidFill>
              <a:srgbClr val="FF0000"/>
            </a:solidFill>
          </a:ln>
          <a:effectLst>
            <a:softEdge rad="2540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19"/>
          <p:cNvCxnSpPr/>
          <p:nvPr/>
        </p:nvCxnSpPr>
        <p:spPr>
          <a:xfrm>
            <a:off x="5220072" y="1812138"/>
            <a:ext cx="3528392" cy="0"/>
          </a:xfrm>
          <a:prstGeom prst="line">
            <a:avLst/>
          </a:prstGeom>
          <a:ln w="76200">
            <a:solidFill>
              <a:srgbClr val="FF0000"/>
            </a:solidFill>
          </a:ln>
          <a:effectLst>
            <a:softEdge rad="2540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/>
          <p:cNvCxnSpPr/>
          <p:nvPr/>
        </p:nvCxnSpPr>
        <p:spPr>
          <a:xfrm flipV="1">
            <a:off x="5033997" y="1967185"/>
            <a:ext cx="3714467" cy="47056"/>
          </a:xfrm>
          <a:prstGeom prst="line">
            <a:avLst/>
          </a:prstGeom>
          <a:ln w="76200">
            <a:solidFill>
              <a:srgbClr val="FF0000"/>
            </a:solidFill>
          </a:ln>
          <a:effectLst>
            <a:softEdge rad="2540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23"/>
          <p:cNvCxnSpPr/>
          <p:nvPr/>
        </p:nvCxnSpPr>
        <p:spPr>
          <a:xfrm>
            <a:off x="5059398" y="2212434"/>
            <a:ext cx="3714467" cy="0"/>
          </a:xfrm>
          <a:prstGeom prst="line">
            <a:avLst/>
          </a:prstGeom>
          <a:ln w="76200">
            <a:solidFill>
              <a:srgbClr val="FF0000"/>
            </a:solidFill>
          </a:ln>
          <a:effectLst>
            <a:softEdge rad="2540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25"/>
          <p:cNvCxnSpPr/>
          <p:nvPr/>
        </p:nvCxnSpPr>
        <p:spPr>
          <a:xfrm>
            <a:off x="5033997" y="2397799"/>
            <a:ext cx="3786475" cy="0"/>
          </a:xfrm>
          <a:prstGeom prst="line">
            <a:avLst/>
          </a:prstGeom>
          <a:ln w="76200">
            <a:solidFill>
              <a:srgbClr val="FF0000"/>
            </a:solidFill>
          </a:ln>
          <a:effectLst>
            <a:softEdge rad="2540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29"/>
          <p:cNvCxnSpPr/>
          <p:nvPr/>
        </p:nvCxnSpPr>
        <p:spPr>
          <a:xfrm flipV="1">
            <a:off x="5033997" y="2567138"/>
            <a:ext cx="3066395" cy="1"/>
          </a:xfrm>
          <a:prstGeom prst="line">
            <a:avLst/>
          </a:prstGeom>
          <a:ln w="76200">
            <a:solidFill>
              <a:srgbClr val="FF0000"/>
            </a:solidFill>
          </a:ln>
          <a:effectLst>
            <a:softEdge rad="2540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0421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necteur droit avec flèche 2"/>
          <p:cNvCxnSpPr/>
          <p:nvPr/>
        </p:nvCxnSpPr>
        <p:spPr>
          <a:xfrm>
            <a:off x="755576" y="2564904"/>
            <a:ext cx="5760640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necteur droit avec flèche 4"/>
          <p:cNvCxnSpPr/>
          <p:nvPr/>
        </p:nvCxnSpPr>
        <p:spPr>
          <a:xfrm>
            <a:off x="755576" y="5210896"/>
            <a:ext cx="5760640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ZoneTexte 3"/>
          <p:cNvSpPr txBox="1"/>
          <p:nvPr/>
        </p:nvSpPr>
        <p:spPr>
          <a:xfrm>
            <a:off x="678632" y="260648"/>
            <a:ext cx="30358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Traitements et suivi en ORL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741928" y="1187460"/>
            <a:ext cx="1971437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fr-FR" dirty="0" smtClean="0"/>
              <a:t>Traitement curatif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755576" y="3711388"/>
            <a:ext cx="1390124" cy="923330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fr-FR" dirty="0" smtClean="0"/>
              <a:t>Traitement </a:t>
            </a:r>
          </a:p>
          <a:p>
            <a:r>
              <a:rPr lang="fr-FR" dirty="0"/>
              <a:t>s</a:t>
            </a:r>
            <a:r>
              <a:rPr lang="fr-FR" dirty="0" smtClean="0"/>
              <a:t>ystémique</a:t>
            </a:r>
            <a:endParaRPr lang="fr-FR" dirty="0" smtClean="0"/>
          </a:p>
          <a:p>
            <a:r>
              <a:rPr lang="fr-FR" dirty="0" smtClean="0"/>
              <a:t>palliatif</a:t>
            </a:r>
            <a:endParaRPr lang="fr-FR" dirty="0"/>
          </a:p>
        </p:txBody>
      </p:sp>
      <p:cxnSp>
        <p:nvCxnSpPr>
          <p:cNvPr id="10" name="Connecteur droit 9"/>
          <p:cNvCxnSpPr/>
          <p:nvPr/>
        </p:nvCxnSpPr>
        <p:spPr>
          <a:xfrm>
            <a:off x="755576" y="2564904"/>
            <a:ext cx="1971437" cy="0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/>
          <p:cNvCxnSpPr/>
          <p:nvPr/>
        </p:nvCxnSpPr>
        <p:spPr>
          <a:xfrm>
            <a:off x="741928" y="5210896"/>
            <a:ext cx="5558264" cy="0"/>
          </a:xfrm>
          <a:prstGeom prst="line">
            <a:avLst/>
          </a:prstGeom>
          <a:ln w="76200">
            <a:solidFill>
              <a:srgbClr val="FFC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/>
          <p:cNvCxnSpPr/>
          <p:nvPr/>
        </p:nvCxnSpPr>
        <p:spPr>
          <a:xfrm flipV="1">
            <a:off x="4047888" y="2420888"/>
            <a:ext cx="0" cy="144016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ZoneTexte 14"/>
          <p:cNvSpPr txBox="1"/>
          <p:nvPr/>
        </p:nvSpPr>
        <p:spPr>
          <a:xfrm>
            <a:off x="3316020" y="1187460"/>
            <a:ext cx="151836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smtClean="0"/>
              <a:t>3 mois</a:t>
            </a:r>
          </a:p>
          <a:p>
            <a:pPr algn="ctr"/>
            <a:r>
              <a:rPr lang="fr-FR" dirty="0" smtClean="0"/>
              <a:t>Imagerie</a:t>
            </a:r>
          </a:p>
          <a:p>
            <a:pPr algn="ctr"/>
            <a:r>
              <a:rPr lang="fr-FR" dirty="0" smtClean="0"/>
              <a:t>de référence</a:t>
            </a:r>
            <a:endParaRPr lang="fr-FR" dirty="0"/>
          </a:p>
        </p:txBody>
      </p:sp>
      <p:cxnSp>
        <p:nvCxnSpPr>
          <p:cNvPr id="17" name="Connecteur droit 16"/>
          <p:cNvCxnSpPr/>
          <p:nvPr/>
        </p:nvCxnSpPr>
        <p:spPr>
          <a:xfrm flipV="1">
            <a:off x="2915816" y="5066880"/>
            <a:ext cx="0" cy="144016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/>
          <p:cNvCxnSpPr/>
          <p:nvPr/>
        </p:nvCxnSpPr>
        <p:spPr>
          <a:xfrm flipV="1">
            <a:off x="4067944" y="5066880"/>
            <a:ext cx="0" cy="144016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18"/>
          <p:cNvCxnSpPr/>
          <p:nvPr/>
        </p:nvCxnSpPr>
        <p:spPr>
          <a:xfrm flipV="1">
            <a:off x="5220072" y="5066880"/>
            <a:ext cx="0" cy="144016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ZoneTexte 19"/>
          <p:cNvSpPr txBox="1"/>
          <p:nvPr/>
        </p:nvSpPr>
        <p:spPr>
          <a:xfrm>
            <a:off x="2277075" y="3717032"/>
            <a:ext cx="6327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smtClean="0"/>
              <a:t>Imageries d’évaluation de la réponse tumorale au traitement</a:t>
            </a:r>
          </a:p>
        </p:txBody>
      </p:sp>
      <p:sp>
        <p:nvSpPr>
          <p:cNvPr id="21" name="Text Box 24"/>
          <p:cNvSpPr txBox="1">
            <a:spLocks noChangeArrowheads="1"/>
          </p:cNvSpPr>
          <p:nvPr/>
        </p:nvSpPr>
        <p:spPr bwMode="auto">
          <a:xfrm>
            <a:off x="5336276" y="116632"/>
            <a:ext cx="262828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dirty="0">
                <a:latin typeface="Gill Sans MT" pitchFamily="34" charset="0"/>
              </a:rPr>
              <a:t>Calendrier de surveillance</a:t>
            </a:r>
          </a:p>
        </p:txBody>
      </p:sp>
      <p:pic>
        <p:nvPicPr>
          <p:cNvPr id="22" name="Picture 2" descr="D:\20140401_personel\travail\ASSOCIATIONS\SFORL\sforl_recommandations\2015_calendrier_titre_doc_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0485" y="742160"/>
            <a:ext cx="4410077" cy="226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5"/>
          <p:cNvSpPr>
            <a:spLocks noChangeArrowheads="1"/>
          </p:cNvSpPr>
          <p:nvPr/>
        </p:nvSpPr>
        <p:spPr bwMode="auto">
          <a:xfrm>
            <a:off x="5055931" y="439936"/>
            <a:ext cx="3116469" cy="360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lvl="1">
              <a:lnSpc>
                <a:spcPct val="90000"/>
              </a:lnSpc>
              <a:spcBef>
                <a:spcPct val="20000"/>
              </a:spcBef>
              <a:buSzPct val="90000"/>
              <a:buFont typeface="Wingdings" pitchFamily="2" charset="2"/>
              <a:buChar char="à"/>
            </a:pPr>
            <a:r>
              <a:rPr lang="fr-FR" sz="1600" dirty="0"/>
              <a:t>http://www.sforl.org/</a:t>
            </a:r>
          </a:p>
        </p:txBody>
      </p:sp>
      <p:sp>
        <p:nvSpPr>
          <p:cNvPr id="25" name="ZoneTexte 24"/>
          <p:cNvSpPr txBox="1"/>
          <p:nvPr/>
        </p:nvSpPr>
        <p:spPr>
          <a:xfrm>
            <a:off x="5624195" y="1196752"/>
            <a:ext cx="204414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smtClean="0"/>
              <a:t>Clinique</a:t>
            </a:r>
          </a:p>
          <a:p>
            <a:pPr algn="ctr"/>
            <a:r>
              <a:rPr lang="fr-FR" dirty="0" smtClean="0"/>
              <a:t>Prise de contraste</a:t>
            </a:r>
          </a:p>
          <a:p>
            <a:pPr algn="ctr"/>
            <a:r>
              <a:rPr lang="fr-FR" dirty="0" smtClean="0"/>
              <a:t>Masse</a:t>
            </a:r>
          </a:p>
          <a:p>
            <a:pPr algn="ctr"/>
            <a:r>
              <a:rPr lang="fr-FR" dirty="0"/>
              <a:t>A</a:t>
            </a:r>
            <a:r>
              <a:rPr lang="fr-FR" dirty="0" smtClean="0"/>
              <a:t>dénopathie</a:t>
            </a:r>
            <a:endParaRPr lang="fr-FR" dirty="0"/>
          </a:p>
        </p:txBody>
      </p:sp>
      <p:sp>
        <p:nvSpPr>
          <p:cNvPr id="26" name="ZoneTexte 25"/>
          <p:cNvSpPr txBox="1"/>
          <p:nvPr/>
        </p:nvSpPr>
        <p:spPr>
          <a:xfrm>
            <a:off x="3050247" y="4067780"/>
            <a:ext cx="43396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smtClean="0"/>
              <a:t>Relation </a:t>
            </a:r>
            <a:r>
              <a:rPr lang="fr-FR" dirty="0" smtClean="0"/>
              <a:t>: évolution </a:t>
            </a:r>
            <a:r>
              <a:rPr lang="fr-FR" dirty="0" smtClean="0"/>
              <a:t>de la taille / réponse </a:t>
            </a:r>
            <a:endParaRPr lang="fr-FR" dirty="0"/>
          </a:p>
        </p:txBody>
      </p:sp>
      <p:sp>
        <p:nvSpPr>
          <p:cNvPr id="27" name="ZoneTexte 26"/>
          <p:cNvSpPr txBox="1"/>
          <p:nvPr/>
        </p:nvSpPr>
        <p:spPr>
          <a:xfrm>
            <a:off x="4293333" y="4420548"/>
            <a:ext cx="13516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smtClean="0"/>
              <a:t>RECIST1.1</a:t>
            </a:r>
          </a:p>
          <a:p>
            <a:pPr algn="ctr"/>
            <a:r>
              <a:rPr lang="fr-FR" dirty="0" err="1" smtClean="0"/>
              <a:t>iRECIST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42124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832227" y="1340768"/>
            <a:ext cx="3187924" cy="29238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dirty="0" smtClean="0"/>
              <a:t>PLAN</a:t>
            </a:r>
          </a:p>
          <a:p>
            <a:endParaRPr lang="fr-FR" sz="2400" dirty="0"/>
          </a:p>
          <a:p>
            <a:r>
              <a:rPr lang="fr-FR" sz="2400" dirty="0" smtClean="0"/>
              <a:t>Introduction</a:t>
            </a:r>
          </a:p>
          <a:p>
            <a:endParaRPr lang="fr-FR" sz="2400" dirty="0"/>
          </a:p>
          <a:p>
            <a:r>
              <a:rPr lang="fr-FR" sz="2400" dirty="0" smtClean="0"/>
              <a:t>RECIST1.1, </a:t>
            </a:r>
            <a:r>
              <a:rPr lang="fr-FR" sz="2400" dirty="0" err="1" smtClean="0"/>
              <a:t>iRECIST</a:t>
            </a:r>
            <a:r>
              <a:rPr lang="fr-FR" sz="2400" dirty="0" smtClean="0"/>
              <a:t> </a:t>
            </a:r>
          </a:p>
          <a:p>
            <a:endParaRPr lang="fr-FR" sz="2400" dirty="0"/>
          </a:p>
          <a:p>
            <a:r>
              <a:rPr lang="fr-FR" sz="2400" dirty="0" smtClean="0"/>
              <a:t>Complications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471262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5" t="1117" r="51252" b="49949"/>
          <a:stretch/>
        </p:blipFill>
        <p:spPr>
          <a:xfrm>
            <a:off x="-180528" y="2116054"/>
            <a:ext cx="2234999" cy="1560782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97" t="2002" r="556" b="52185"/>
          <a:stretch/>
        </p:blipFill>
        <p:spPr>
          <a:xfrm>
            <a:off x="2054470" y="2116054"/>
            <a:ext cx="2425187" cy="1560782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8" t="51585" r="51570" b="2368"/>
          <a:stretch/>
        </p:blipFill>
        <p:spPr>
          <a:xfrm>
            <a:off x="4479657" y="2112630"/>
            <a:ext cx="2380312" cy="1564205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82" t="51352" r="1625" b="2601"/>
          <a:stretch/>
        </p:blipFill>
        <p:spPr>
          <a:xfrm>
            <a:off x="6866393" y="2112629"/>
            <a:ext cx="2380311" cy="1564205"/>
          </a:xfrm>
          <a:prstGeom prst="rect">
            <a:avLst/>
          </a:prstGeom>
        </p:spPr>
      </p:pic>
      <p:cxnSp>
        <p:nvCxnSpPr>
          <p:cNvPr id="10" name="Connecteur droit avec flèche 9"/>
          <p:cNvCxnSpPr/>
          <p:nvPr/>
        </p:nvCxnSpPr>
        <p:spPr>
          <a:xfrm flipV="1">
            <a:off x="631133" y="1916832"/>
            <a:ext cx="8261347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/>
          <p:cNvCxnSpPr/>
          <p:nvPr/>
        </p:nvCxnSpPr>
        <p:spPr>
          <a:xfrm>
            <a:off x="1907704" y="1916832"/>
            <a:ext cx="6674975" cy="0"/>
          </a:xfrm>
          <a:prstGeom prst="line">
            <a:avLst/>
          </a:prstGeom>
          <a:ln w="76200">
            <a:solidFill>
              <a:srgbClr val="FFC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/>
          <p:cNvCxnSpPr/>
          <p:nvPr/>
        </p:nvCxnSpPr>
        <p:spPr>
          <a:xfrm flipV="1">
            <a:off x="3347864" y="1742223"/>
            <a:ext cx="0" cy="144016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/>
          <p:cNvCxnSpPr/>
          <p:nvPr/>
        </p:nvCxnSpPr>
        <p:spPr>
          <a:xfrm flipV="1">
            <a:off x="5551391" y="1772816"/>
            <a:ext cx="0" cy="144016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/>
          <p:cNvCxnSpPr/>
          <p:nvPr/>
        </p:nvCxnSpPr>
        <p:spPr>
          <a:xfrm flipV="1">
            <a:off x="7639623" y="1772816"/>
            <a:ext cx="0" cy="144016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ZoneTexte 14"/>
          <p:cNvSpPr txBox="1"/>
          <p:nvPr/>
        </p:nvSpPr>
        <p:spPr>
          <a:xfrm>
            <a:off x="3058621" y="1377473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M4</a:t>
            </a:r>
            <a:endParaRPr lang="fr-FR" dirty="0"/>
          </a:p>
        </p:txBody>
      </p:sp>
      <p:sp>
        <p:nvSpPr>
          <p:cNvPr id="16" name="ZoneTexte 15"/>
          <p:cNvSpPr txBox="1"/>
          <p:nvPr/>
        </p:nvSpPr>
        <p:spPr>
          <a:xfrm>
            <a:off x="5234637" y="1372891"/>
            <a:ext cx="63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M12</a:t>
            </a:r>
            <a:endParaRPr lang="fr-FR" dirty="0"/>
          </a:p>
        </p:txBody>
      </p:sp>
      <p:sp>
        <p:nvSpPr>
          <p:cNvPr id="17" name="ZoneTexte 16"/>
          <p:cNvSpPr txBox="1"/>
          <p:nvPr/>
        </p:nvSpPr>
        <p:spPr>
          <a:xfrm>
            <a:off x="7322869" y="1372891"/>
            <a:ext cx="63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M21</a:t>
            </a:r>
            <a:endParaRPr lang="fr-FR" dirty="0"/>
          </a:p>
        </p:txBody>
      </p:sp>
      <p:sp>
        <p:nvSpPr>
          <p:cNvPr id="27" name="ZoneTexte 26"/>
          <p:cNvSpPr txBox="1"/>
          <p:nvPr/>
        </p:nvSpPr>
        <p:spPr>
          <a:xfrm>
            <a:off x="179512" y="293747"/>
            <a:ext cx="87849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Patient de 63 ans pris en charge pour </a:t>
            </a:r>
            <a:r>
              <a:rPr lang="fr-FR" sz="1600" dirty="0" smtClean="0"/>
              <a:t>récidive </a:t>
            </a:r>
            <a:r>
              <a:rPr lang="fr-FR" sz="1600" dirty="0"/>
              <a:t>ganglionnaire </a:t>
            </a:r>
            <a:r>
              <a:rPr lang="fr-FR" sz="1600" dirty="0" smtClean="0"/>
              <a:t>thoracique </a:t>
            </a:r>
            <a:r>
              <a:rPr lang="fr-FR" sz="1600" dirty="0" smtClean="0"/>
              <a:t>d’un </a:t>
            </a:r>
            <a:r>
              <a:rPr lang="fr-FR" sz="1600" dirty="0"/>
              <a:t>carcinome épidermoïde </a:t>
            </a:r>
            <a:r>
              <a:rPr lang="fr-FR" sz="1600" dirty="0" err="1" smtClean="0"/>
              <a:t>oropharyngé</a:t>
            </a:r>
            <a:r>
              <a:rPr lang="fr-FR" sz="1600" dirty="0" smtClean="0"/>
              <a:t>. </a:t>
            </a:r>
            <a:endParaRPr lang="fr-FR" sz="1600" dirty="0"/>
          </a:p>
          <a:p>
            <a:r>
              <a:rPr lang="fr-FR" sz="1600" dirty="0" smtClean="0"/>
              <a:t>Ligne thérapeutique: antiPD1</a:t>
            </a:r>
          </a:p>
        </p:txBody>
      </p:sp>
    </p:spTree>
    <p:extLst>
      <p:ext uri="{BB962C8B-B14F-4D97-AF65-F5344CB8AC3E}">
        <p14:creationId xmlns:p14="http://schemas.microsoft.com/office/powerpoint/2010/main" val="4266011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/>
          <p:cNvGrpSpPr/>
          <p:nvPr/>
        </p:nvGrpSpPr>
        <p:grpSpPr>
          <a:xfrm>
            <a:off x="224681" y="1942822"/>
            <a:ext cx="2728683" cy="3672408"/>
            <a:chOff x="224681" y="1942822"/>
            <a:chExt cx="2728683" cy="3672408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998" y="1942822"/>
              <a:ext cx="2676366" cy="36724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ZoneTexte 6"/>
            <p:cNvSpPr txBox="1"/>
            <p:nvPr/>
          </p:nvSpPr>
          <p:spPr>
            <a:xfrm rot="16200000">
              <a:off x="-1096193" y="3638977"/>
              <a:ext cx="328808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i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[5] </a:t>
              </a:r>
              <a:r>
                <a:rPr lang="fr-FR" sz="1200" i="1" dirty="0" err="1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Champiat</a:t>
              </a:r>
              <a:r>
                <a:rPr lang="fr-FR" sz="1200" i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 </a:t>
              </a:r>
              <a:r>
                <a:rPr lang="fr-FR" sz="1200" i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S, </a:t>
              </a:r>
              <a:r>
                <a:rPr lang="fr-FR" sz="1200" i="1" dirty="0" err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Lambotte</a:t>
              </a:r>
              <a:r>
                <a:rPr lang="fr-FR" sz="1200" i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 O, Barreau E, et </a:t>
              </a:r>
              <a:r>
                <a:rPr lang="fr-FR" sz="1200" i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al.</a:t>
              </a:r>
            </a:p>
            <a:p>
              <a:r>
                <a:rPr lang="fr-FR" sz="1200" i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Ann </a:t>
              </a:r>
              <a:r>
                <a:rPr lang="fr-FR" sz="1200" i="1" dirty="0" err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Oncol</a:t>
              </a:r>
              <a:r>
                <a:rPr lang="fr-FR" sz="1200" i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. 2016 Apr;27(4):559-74. </a:t>
              </a:r>
            </a:p>
            <a:p>
              <a:endPara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pic>
        <p:nvPicPr>
          <p:cNvPr id="8" name="Picture 2" descr="C:\Users\s_ammari\Desktop\cordeiro 1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61" t="12051" r="53877" b="7448"/>
          <a:stretch/>
        </p:blipFill>
        <p:spPr bwMode="auto">
          <a:xfrm>
            <a:off x="3125051" y="1972104"/>
            <a:ext cx="1193631" cy="16158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ZoneTexte 8"/>
          <p:cNvSpPr txBox="1"/>
          <p:nvPr/>
        </p:nvSpPr>
        <p:spPr>
          <a:xfrm>
            <a:off x="2843808" y="3587926"/>
            <a:ext cx="18870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Pneumopathie organisée</a:t>
            </a:r>
          </a:p>
          <a:p>
            <a:pPr algn="ctr"/>
            <a:r>
              <a:rPr lang="fr-FR" sz="12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cryptogénique</a:t>
            </a:r>
            <a:endParaRPr lang="fr-FR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/>
            <a:endParaRPr lang="fr-FR" sz="12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4"/>
          <a:srcRect l="9680" t="1679" r="9780" b="9837"/>
          <a:stretch/>
        </p:blipFill>
        <p:spPr>
          <a:xfrm>
            <a:off x="4717469" y="1983313"/>
            <a:ext cx="2256273" cy="1604613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5145455" y="3605832"/>
            <a:ext cx="9941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Entérocolite</a:t>
            </a:r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5"/>
          <a:srcRect l="5933" t="-278" r="5122" b="1694"/>
          <a:stretch/>
        </p:blipFill>
        <p:spPr>
          <a:xfrm>
            <a:off x="7099833" y="1993162"/>
            <a:ext cx="1890133" cy="844226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6"/>
          <a:srcRect l="32826" t="3732" r="17705" b="65621"/>
          <a:stretch/>
        </p:blipFill>
        <p:spPr>
          <a:xfrm>
            <a:off x="7099833" y="2802965"/>
            <a:ext cx="1890133" cy="784962"/>
          </a:xfrm>
          <a:prstGeom prst="rect">
            <a:avLst/>
          </a:prstGeom>
        </p:spPr>
      </p:pic>
      <p:sp>
        <p:nvSpPr>
          <p:cNvPr id="14" name="ZoneTexte 13"/>
          <p:cNvSpPr txBox="1"/>
          <p:nvPr/>
        </p:nvSpPr>
        <p:spPr>
          <a:xfrm>
            <a:off x="7045749" y="2587521"/>
            <a:ext cx="44275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dirty="0" smtClean="0">
                <a:solidFill>
                  <a:schemeClr val="bg1"/>
                </a:solidFill>
              </a:rPr>
              <a:t>US</a:t>
            </a:r>
          </a:p>
          <a:p>
            <a:r>
              <a:rPr lang="fr-FR" sz="1100" dirty="0" smtClean="0">
                <a:solidFill>
                  <a:schemeClr val="bg1"/>
                </a:solidFill>
              </a:rPr>
              <a:t>MRI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7499081" y="3606909"/>
            <a:ext cx="10967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Ténosynovite</a:t>
            </a:r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 rotWithShape="1">
          <a:blip r:embed="rId7"/>
          <a:srcRect t="28379" b="5564"/>
          <a:stretch/>
        </p:blipFill>
        <p:spPr>
          <a:xfrm>
            <a:off x="6253662" y="4108538"/>
            <a:ext cx="2342908" cy="1268486"/>
          </a:xfrm>
          <a:prstGeom prst="rect">
            <a:avLst/>
          </a:prstGeom>
        </p:spPr>
      </p:pic>
      <p:sp>
        <p:nvSpPr>
          <p:cNvPr id="17" name="ZoneTexte 16"/>
          <p:cNvSpPr txBox="1"/>
          <p:nvPr/>
        </p:nvSpPr>
        <p:spPr>
          <a:xfrm>
            <a:off x="2987901" y="5375848"/>
            <a:ext cx="28200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Hypophysite</a:t>
            </a:r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2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avant</a:t>
            </a:r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et après </a:t>
            </a:r>
            <a:r>
              <a:rPr lang="en-US" sz="12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corticoides</a:t>
            </a:r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8" name="Image 1" descr="INGLES_hypophysite-prettt.png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09" t="33466" r="25584" b="11374"/>
          <a:stretch/>
        </p:blipFill>
        <p:spPr bwMode="auto">
          <a:xfrm>
            <a:off x="3081224" y="4062854"/>
            <a:ext cx="1281284" cy="1317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Image 2" descr="Ingels_hypophysite_post ttt.png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88" t="28438" r="22232" b="19189"/>
          <a:stretch/>
        </p:blipFill>
        <p:spPr bwMode="auto">
          <a:xfrm>
            <a:off x="4362508" y="4062854"/>
            <a:ext cx="1298754" cy="1317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ZoneTexte 19"/>
          <p:cNvSpPr txBox="1"/>
          <p:nvPr/>
        </p:nvSpPr>
        <p:spPr>
          <a:xfrm>
            <a:off x="7020272" y="5384249"/>
            <a:ext cx="8675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Thyroïdite</a:t>
            </a:r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6583867" y="5991671"/>
            <a:ext cx="22651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Remerciements S </a:t>
            </a:r>
            <a:r>
              <a:rPr lang="fr-FR" sz="14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Ammari</a:t>
            </a:r>
            <a:endParaRPr lang="fr-FR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ctr"/>
            <a:endParaRPr lang="fr-FR" sz="14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1103665" y="836712"/>
            <a:ext cx="7166144" cy="584771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fr-FR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Observer l’ensemble de l’examen</a:t>
            </a:r>
            <a:endParaRPr lang="fr-FR" sz="16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  <a:p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24" name="ZoneTexte 23"/>
          <p:cNvSpPr txBox="1"/>
          <p:nvPr/>
        </p:nvSpPr>
        <p:spPr>
          <a:xfrm>
            <a:off x="323528" y="188640"/>
            <a:ext cx="26741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/>
              <a:t>Evolutions, </a:t>
            </a:r>
            <a:r>
              <a:rPr lang="fr-FR" dirty="0" err="1" smtClean="0"/>
              <a:t>iRECIST</a:t>
            </a:r>
            <a:endParaRPr lang="fr-FR" dirty="0" smtClean="0"/>
          </a:p>
        </p:txBody>
      </p:sp>
    </p:spTree>
    <p:extLst>
      <p:ext uri="{BB962C8B-B14F-4D97-AF65-F5344CB8AC3E}">
        <p14:creationId xmlns:p14="http://schemas.microsoft.com/office/powerpoint/2010/main" val="3018944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251520" y="2060848"/>
            <a:ext cx="8784976" cy="36004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999"/>
              </a:buClr>
              <a:buSzPct val="80000"/>
              <a:buFont typeface="Wingdings" pitchFamily="2" charset="2"/>
              <a:buChar char="l"/>
              <a:defRPr sz="2400" b="1" kern="1200">
                <a:solidFill>
                  <a:srgbClr val="5C526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999"/>
              </a:buClr>
              <a:buFont typeface="Arial Black" pitchFamily="34" charset="0"/>
              <a:buChar char="&gt;"/>
              <a:defRPr sz="2200" kern="1200">
                <a:solidFill>
                  <a:srgbClr val="5C526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999"/>
              </a:buClr>
              <a:buFont typeface="Arial" charset="0"/>
              <a:buChar char="•"/>
              <a:defRPr sz="2000" kern="1200">
                <a:solidFill>
                  <a:srgbClr val="5C526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999"/>
              </a:buClr>
              <a:buFont typeface="Arial" charset="0"/>
              <a:buChar char="•"/>
              <a:defRPr kern="1200">
                <a:solidFill>
                  <a:srgbClr val="5C526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999"/>
              </a:buClr>
              <a:buFont typeface="Arial" charset="0"/>
              <a:buChar char="•"/>
              <a:defRPr kern="1200">
                <a:solidFill>
                  <a:srgbClr val="5C526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fr-FR" sz="1600" b="0" dirty="0" smtClean="0"/>
              <a:t>Les essais cliniques requièrent des consignes pour l’évaluation de la réponse tumorale aux traitements. L’oncologue </a:t>
            </a:r>
            <a:r>
              <a:rPr lang="fr-FR" sz="1600" b="0" dirty="0" smtClean="0"/>
              <a:t>médical </a:t>
            </a:r>
            <a:r>
              <a:rPr lang="fr-FR" sz="1600" b="0" dirty="0" smtClean="0"/>
              <a:t>est familier de ces critères.</a:t>
            </a:r>
          </a:p>
          <a:p>
            <a:pPr>
              <a:lnSpc>
                <a:spcPct val="90000"/>
              </a:lnSpc>
            </a:pPr>
            <a:endParaRPr lang="en-US" sz="1600" b="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lnSpc>
                <a:spcPct val="90000"/>
              </a:lnSpc>
              <a:buFont typeface="Wingdings" pitchFamily="2" charset="2"/>
              <a:buNone/>
            </a:pPr>
            <a:endParaRPr lang="fr-FR" sz="1600" b="0" dirty="0" smtClean="0"/>
          </a:p>
          <a:p>
            <a:pPr>
              <a:lnSpc>
                <a:spcPct val="90000"/>
              </a:lnSpc>
            </a:pPr>
            <a:r>
              <a:rPr lang="fr-FR" sz="1600" b="0" dirty="0" smtClean="0"/>
              <a:t>RECIST1.1 est le critère le plus utilisé dans le cadre des essais cliniques</a:t>
            </a:r>
          </a:p>
          <a:p>
            <a:pPr>
              <a:lnSpc>
                <a:spcPct val="90000"/>
              </a:lnSpc>
            </a:pPr>
            <a:endParaRPr lang="fr-FR" sz="1600" b="0" dirty="0" smtClean="0"/>
          </a:p>
          <a:p>
            <a:pPr marL="0" indent="0">
              <a:lnSpc>
                <a:spcPct val="90000"/>
              </a:lnSpc>
              <a:buFont typeface="Wingdings" pitchFamily="2" charset="2"/>
              <a:buNone/>
            </a:pPr>
            <a:endParaRPr lang="fr-FR" sz="1600" b="0" dirty="0" smtClean="0"/>
          </a:p>
          <a:p>
            <a:pPr>
              <a:lnSpc>
                <a:spcPct val="90000"/>
              </a:lnSpc>
            </a:pPr>
            <a:r>
              <a:rPr lang="fr-FR" sz="1600" b="0" dirty="0" smtClean="0"/>
              <a:t>L’immunothérapie a apporté un nouveau type de réponse, et </a:t>
            </a:r>
            <a:r>
              <a:rPr lang="fr-FR" sz="1600" b="0" smtClean="0"/>
              <a:t>de </a:t>
            </a:r>
            <a:r>
              <a:rPr lang="fr-FR" sz="1600" b="0" smtClean="0"/>
              <a:t>nouvelles complications, </a:t>
            </a:r>
            <a:r>
              <a:rPr lang="fr-FR" sz="1600" b="0" dirty="0" smtClean="0"/>
              <a:t>nécessitant de faire évoluer les critères d’évaluation. </a:t>
            </a:r>
            <a:r>
              <a:rPr lang="fr-FR" sz="1600" b="0" dirty="0" err="1" smtClean="0"/>
              <a:t>iRECIST</a:t>
            </a:r>
            <a:r>
              <a:rPr lang="en-US" sz="1600" b="0" dirty="0" smtClean="0"/>
              <a:t> </a:t>
            </a:r>
            <a:r>
              <a:rPr lang="en-US" sz="1600" b="0" dirty="0" err="1" smtClean="0"/>
              <a:t>autorise</a:t>
            </a:r>
            <a:r>
              <a:rPr lang="en-US" sz="1600" b="0" dirty="0" smtClean="0"/>
              <a:t> </a:t>
            </a:r>
            <a:r>
              <a:rPr lang="en-US" sz="1600" b="0" dirty="0" err="1" smtClean="0"/>
              <a:t>une</a:t>
            </a:r>
            <a:r>
              <a:rPr lang="en-US" sz="1600" b="0" dirty="0" smtClean="0"/>
              <a:t> progression </a:t>
            </a:r>
            <a:r>
              <a:rPr lang="en-US" sz="1600" b="0" dirty="0" err="1" smtClean="0"/>
              <a:t>transitoire</a:t>
            </a:r>
            <a:r>
              <a:rPr lang="en-US" sz="1600" b="0" dirty="0" smtClean="0"/>
              <a:t>.</a:t>
            </a:r>
          </a:p>
          <a:p>
            <a:pPr marL="0" indent="0">
              <a:lnSpc>
                <a:spcPct val="90000"/>
              </a:lnSpc>
              <a:buNone/>
            </a:pPr>
            <a:endParaRPr lang="en-US" sz="1600" b="0" dirty="0" smtClean="0"/>
          </a:p>
        </p:txBody>
      </p:sp>
      <p:sp>
        <p:nvSpPr>
          <p:cNvPr id="7" name="ZoneTexte 6"/>
          <p:cNvSpPr txBox="1"/>
          <p:nvPr/>
        </p:nvSpPr>
        <p:spPr>
          <a:xfrm>
            <a:off x="3131840" y="529516"/>
            <a:ext cx="25795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CONCLUSION</a:t>
            </a:r>
            <a:endParaRPr lang="en-US" sz="2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6375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-36512" y="1772816"/>
            <a:ext cx="5688632" cy="1470025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fr-FR" sz="20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Journée de Printemps du CIREOL </a:t>
            </a:r>
          </a:p>
          <a:p>
            <a:r>
              <a:rPr lang="fr-FR" sz="20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Carcinomes des voies </a:t>
            </a:r>
            <a:r>
              <a:rPr lang="fr-FR" sz="2000" b="1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aérodigestives</a:t>
            </a:r>
          </a:p>
          <a:p>
            <a:r>
              <a:rPr lang="fr-FR" sz="2000" b="1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</a:t>
            </a:r>
            <a:r>
              <a:rPr lang="fr-FR" sz="20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la thyroïde.</a:t>
            </a:r>
          </a:p>
          <a:p>
            <a:endParaRPr lang="en-US" sz="2000" b="1" dirty="0" smtClean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2000" b="1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Suivi d’une immunothérapie</a:t>
            </a:r>
          </a:p>
          <a:p>
            <a:r>
              <a:rPr lang="fr-FR" sz="2000" b="1" dirty="0" err="1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iRECIST</a:t>
            </a:r>
            <a:endParaRPr lang="en-US" sz="2000" b="1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fr-FR" sz="1600" dirty="0" smtClean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fr-FR" sz="16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fr-FR" sz="16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François Bidault</a:t>
            </a:r>
          </a:p>
          <a:p>
            <a:pPr algn="l"/>
            <a:r>
              <a:rPr lang="fr-FR" sz="16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Service d’Imagerie Diagnostique</a:t>
            </a:r>
          </a:p>
          <a:p>
            <a:pPr algn="l"/>
            <a:r>
              <a:rPr lang="fr-FR" sz="16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Gustave Roussy, Villejuif, France</a:t>
            </a:r>
          </a:p>
          <a:p>
            <a:pPr algn="l"/>
            <a:r>
              <a:rPr lang="fr-FR" sz="1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fr-FR" sz="16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 mai  2022</a:t>
            </a:r>
          </a:p>
          <a:p>
            <a:endParaRPr lang="fr-FR" sz="1600" baseline="300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8089" y="764704"/>
            <a:ext cx="3915911" cy="5853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407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4180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3867325" y="2833772"/>
            <a:ext cx="10647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Merci</a:t>
            </a:r>
            <a:endParaRPr lang="en-US" sz="2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3404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251520" y="1844824"/>
            <a:ext cx="5688632" cy="1470025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1800" b="1" dirty="0" smtClean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2400" b="1" dirty="0" smtClean="0"/>
              <a:t>Evaluation </a:t>
            </a:r>
            <a:r>
              <a:rPr lang="fr-FR" sz="2400" b="1" dirty="0"/>
              <a:t>radiologique de la réponse tumorale au </a:t>
            </a:r>
            <a:r>
              <a:rPr lang="fr-FR" sz="2400" b="1" dirty="0" smtClean="0"/>
              <a:t>traitement</a:t>
            </a:r>
          </a:p>
          <a:p>
            <a:r>
              <a:rPr lang="fr-FR" sz="2400" b="1" dirty="0" smtClean="0"/>
              <a:t>Critères </a:t>
            </a:r>
            <a:r>
              <a:rPr lang="fr-FR" sz="2400" b="1" dirty="0"/>
              <a:t>RECIST1.1 et </a:t>
            </a:r>
            <a:r>
              <a:rPr lang="fr-FR" sz="2400" b="1" dirty="0" err="1" smtClean="0"/>
              <a:t>iRECIST</a:t>
            </a:r>
            <a:endParaRPr lang="en-US" sz="2400" b="1" dirty="0"/>
          </a:p>
          <a:p>
            <a:endParaRPr lang="en-GB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fr-FR" sz="1600" dirty="0" smtClean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fr-FR" sz="16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fr-FR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François Bidault, MD, </a:t>
            </a:r>
            <a:r>
              <a:rPr lang="fr-FR" sz="1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PhD</a:t>
            </a:r>
            <a:endParaRPr lang="fr-FR" sz="1400" dirty="0" smtClean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fr-FR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Service d’Imagerie Diagnostique</a:t>
            </a:r>
          </a:p>
          <a:p>
            <a:pPr algn="l"/>
            <a:r>
              <a:rPr lang="fr-FR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Gustave Roussy, Villejuif, France</a:t>
            </a:r>
          </a:p>
          <a:p>
            <a:pPr algn="l"/>
            <a:endParaRPr lang="fr-FR" sz="1400" dirty="0" smtClean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fr-FR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 2021</a:t>
            </a:r>
          </a:p>
          <a:p>
            <a:endParaRPr lang="fr-FR" sz="2000" baseline="300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0702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F_Bidault\Documents\DATA_D\20140401_personel\travail\service_radio\cours_internes\20050923_IMG_041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38" t="17634"/>
          <a:stretch/>
        </p:blipFill>
        <p:spPr bwMode="auto">
          <a:xfrm>
            <a:off x="475496" y="2276872"/>
            <a:ext cx="4000500" cy="2420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F_Bidault\Documents\DATA_D\20140401_personel\travail\service_radio\cours_internes\20050923_IMG_042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49" t="17076" r="24479" b="-8557"/>
          <a:stretch/>
        </p:blipFill>
        <p:spPr bwMode="auto">
          <a:xfrm>
            <a:off x="5657096" y="2276872"/>
            <a:ext cx="1193247" cy="2688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F_Bidault\Documents\DATA_D\20140401_personel\travail\service_radio\cours_internes\20050923_IMG_043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0" t="22090" r="45489" b="26544"/>
          <a:stretch/>
        </p:blipFill>
        <p:spPr bwMode="auto">
          <a:xfrm>
            <a:off x="4475996" y="2276872"/>
            <a:ext cx="1181100" cy="2420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395536" y="4653136"/>
            <a:ext cx="11689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i="1" dirty="0" smtClean="0"/>
              <a:t>Oxford 2005</a:t>
            </a:r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1011689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1115616" y="1026314"/>
            <a:ext cx="7703776" cy="48013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François Bidault MD, </a:t>
            </a:r>
            <a:r>
              <a:rPr lang="fr-FR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PhD</a:t>
            </a:r>
            <a:endParaRPr lang="fr-FR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fr-FR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Radiologue</a:t>
            </a:r>
          </a:p>
          <a:p>
            <a:endParaRPr lang="fr-FR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fr-FR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Ratachement</a:t>
            </a:r>
            <a:r>
              <a:rPr lang="fr-FR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: </a:t>
            </a:r>
          </a:p>
          <a:p>
            <a:r>
              <a:rPr lang="fr-FR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Service d’imagerie diagnostique,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Gustave </a:t>
            </a:r>
            <a:r>
              <a:rPr lang="fr-FR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Roussy,Villejuif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France</a:t>
            </a:r>
          </a:p>
          <a:p>
            <a:r>
              <a:rPr lang="fr-FR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Unité de recherche BIOMAPS, Université Paris-Saclay</a:t>
            </a:r>
          </a:p>
          <a:p>
            <a:endParaRPr lang="fr-FR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fr-FR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Membre Société Français de radiologie</a:t>
            </a:r>
          </a:p>
          <a:p>
            <a:r>
              <a:rPr lang="fr-FR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Membre du bureau du CIREOL (Société Française d’imagerie tête et cou)</a:t>
            </a:r>
          </a:p>
          <a:p>
            <a:r>
              <a:rPr lang="fr-FR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Spécialisé en imagerie cancérologique et imagerie ORL</a:t>
            </a:r>
          </a:p>
          <a:p>
            <a:endParaRPr lang="fr-FR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fr-FR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fr-FR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fr-FR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Questions </a:t>
            </a:r>
          </a:p>
          <a:p>
            <a:r>
              <a:rPr lang="fr-FR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Lésions kystiques</a:t>
            </a:r>
          </a:p>
          <a:p>
            <a:r>
              <a:rPr lang="fr-FR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Essais en cours</a:t>
            </a:r>
          </a:p>
          <a:p>
            <a:r>
              <a:rPr lang="fr-FR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Oncologue en routine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5161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-23309" y="-8546"/>
            <a:ext cx="9203821" cy="6866546"/>
          </a:xfrm>
          <a:prstGeom prst="rect">
            <a:avLst/>
          </a:prstGeom>
          <a:solidFill>
            <a:schemeClr val="tx1"/>
          </a:solidFill>
          <a:ln w="9525" algn="ctr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096045"/>
            <a:ext cx="8229600" cy="4525963"/>
          </a:xfrm>
        </p:spPr>
        <p:txBody>
          <a:bodyPr/>
          <a:lstStyle/>
          <a:p>
            <a:endParaRPr lang="en-GB" smtClean="0"/>
          </a:p>
        </p:txBody>
      </p:sp>
      <p:pic>
        <p:nvPicPr>
          <p:cNvPr id="65540" name="Picture 4" descr="0700172xz_preXio_gg_T1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908720"/>
            <a:ext cx="3924300" cy="482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1" name="Picture 5" descr="0700172xz_postXio_gg_T1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6650" y="1484983"/>
            <a:ext cx="3586163" cy="482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2" name="Line 6"/>
          <p:cNvSpPr>
            <a:spLocks noChangeShapeType="1"/>
          </p:cNvSpPr>
          <p:nvPr/>
        </p:nvSpPr>
        <p:spPr bwMode="auto">
          <a:xfrm>
            <a:off x="3779838" y="4004345"/>
            <a:ext cx="4032250" cy="649288"/>
          </a:xfrm>
          <a:prstGeom prst="line">
            <a:avLst/>
          </a:prstGeom>
          <a:noFill/>
          <a:ln w="28575">
            <a:solidFill>
              <a:srgbClr val="CC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65543" name="Line 7"/>
          <p:cNvSpPr>
            <a:spLocks noChangeShapeType="1"/>
          </p:cNvSpPr>
          <p:nvPr/>
        </p:nvSpPr>
        <p:spPr bwMode="auto">
          <a:xfrm>
            <a:off x="1331913" y="4004345"/>
            <a:ext cx="4176712" cy="649288"/>
          </a:xfrm>
          <a:prstGeom prst="line">
            <a:avLst/>
          </a:prstGeom>
          <a:noFill/>
          <a:ln w="28575">
            <a:solidFill>
              <a:srgbClr val="CC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93996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20140401_personel\travail\bibliotheque_iconographique\iconographie_medicale\new_icono_med_bibliotheque\TEMP\201800672gl_T3_2cyclesTP_H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806" y="739774"/>
            <a:ext cx="8065634" cy="4277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608144" y="5211197"/>
            <a:ext cx="7204216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[1] Garcia GTE, </a:t>
            </a:r>
            <a:r>
              <a:rPr lang="fr-FR" sz="14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Gorphe</a:t>
            </a:r>
            <a:r>
              <a:rPr lang="fr-FR" sz="14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P, </a:t>
            </a:r>
            <a:r>
              <a:rPr lang="fr-FR" sz="14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Hartl</a:t>
            </a:r>
            <a:r>
              <a:rPr lang="fr-FR" sz="14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D et al. </a:t>
            </a:r>
            <a:endParaRPr lang="fr-FR" sz="1400" i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sz="14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Computed </a:t>
            </a:r>
            <a:r>
              <a:rPr lang="en-US" sz="14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tomography evaluation after induction chemotherapy for T3 laryngeal cancer: </a:t>
            </a:r>
            <a:endParaRPr lang="en-US" sz="1400" i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sz="14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Does </a:t>
            </a:r>
            <a:r>
              <a:rPr lang="en-US" sz="14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response correlate with vocal cord </a:t>
            </a:r>
            <a:r>
              <a:rPr lang="en-US" sz="14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mobility?</a:t>
            </a:r>
          </a:p>
          <a:p>
            <a:r>
              <a:rPr lang="en-US" sz="14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Oral </a:t>
            </a:r>
            <a:r>
              <a:rPr lang="en-US" sz="14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Oncol</a:t>
            </a:r>
            <a:r>
              <a:rPr lang="en-US" sz="14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 2019 Mar ; 90: 13-16.</a:t>
            </a:r>
          </a:p>
          <a:p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140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rapèze 4"/>
          <p:cNvSpPr/>
          <p:nvPr/>
        </p:nvSpPr>
        <p:spPr>
          <a:xfrm flipV="1">
            <a:off x="487239" y="1053628"/>
            <a:ext cx="8261225" cy="4883076"/>
          </a:xfrm>
          <a:prstGeom prst="trapezoid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rapèze 12"/>
          <p:cNvSpPr/>
          <p:nvPr/>
        </p:nvSpPr>
        <p:spPr>
          <a:xfrm flipV="1">
            <a:off x="1326953" y="4428728"/>
            <a:ext cx="6586635" cy="1592560"/>
          </a:xfrm>
          <a:prstGeom prst="trapezoid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1556" name="Text Box 4"/>
          <p:cNvSpPr txBox="1">
            <a:spLocks noChangeArrowheads="1"/>
          </p:cNvSpPr>
          <p:nvPr/>
        </p:nvSpPr>
        <p:spPr bwMode="auto">
          <a:xfrm>
            <a:off x="2613823" y="1616224"/>
            <a:ext cx="4012894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fr-FR" sz="6600" dirty="0" smtClean="0">
                <a:solidFill>
                  <a:schemeClr val="bg1">
                    <a:lumMod val="50000"/>
                  </a:schemeClr>
                </a:solidFill>
                <a:latin typeface="Gill Sans MT" pitchFamily="34" charset="0"/>
              </a:rPr>
              <a:t>SCANNER</a:t>
            </a:r>
            <a:endParaRPr lang="fr-FR" sz="6600" dirty="0">
              <a:solidFill>
                <a:schemeClr val="bg1">
                  <a:lumMod val="50000"/>
                </a:schemeClr>
              </a:solidFill>
              <a:latin typeface="Gill Sans MT" pitchFamily="34" charset="0"/>
            </a:endParaRPr>
          </a:p>
        </p:txBody>
      </p:sp>
      <p:sp>
        <p:nvSpPr>
          <p:cNvPr id="791557" name="Text Box 5"/>
          <p:cNvSpPr txBox="1">
            <a:spLocks noChangeArrowheads="1"/>
          </p:cNvSpPr>
          <p:nvPr/>
        </p:nvSpPr>
        <p:spPr bwMode="auto">
          <a:xfrm>
            <a:off x="1843468" y="4427438"/>
            <a:ext cx="856324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fr-FR" sz="3200" dirty="0">
                <a:solidFill>
                  <a:schemeClr val="bg1">
                    <a:lumMod val="50000"/>
                  </a:schemeClr>
                </a:solidFill>
                <a:latin typeface="Gill Sans MT" pitchFamily="34" charset="0"/>
              </a:rPr>
              <a:t>IRM</a:t>
            </a:r>
          </a:p>
          <a:p>
            <a:pPr algn="ctr"/>
            <a:endParaRPr lang="fr-FR" sz="3200" dirty="0">
              <a:solidFill>
                <a:schemeClr val="bg1">
                  <a:lumMod val="50000"/>
                </a:schemeClr>
              </a:solidFill>
              <a:latin typeface="Gill Sans MT" pitchFamily="34" charset="0"/>
            </a:endParaRPr>
          </a:p>
        </p:txBody>
      </p:sp>
      <p:sp>
        <p:nvSpPr>
          <p:cNvPr id="791559" name="Text Box 7"/>
          <p:cNvSpPr txBox="1">
            <a:spLocks noChangeArrowheads="1"/>
          </p:cNvSpPr>
          <p:nvPr/>
        </p:nvSpPr>
        <p:spPr bwMode="auto">
          <a:xfrm>
            <a:off x="4067944" y="4434061"/>
            <a:ext cx="84830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fr-FR" sz="3200" dirty="0" smtClean="0">
                <a:solidFill>
                  <a:schemeClr val="bg1">
                    <a:lumMod val="50000"/>
                  </a:schemeClr>
                </a:solidFill>
                <a:latin typeface="Gill Sans MT" pitchFamily="34" charset="0"/>
              </a:rPr>
              <a:t>TEP</a:t>
            </a:r>
            <a:endParaRPr lang="fr-FR" sz="3200" dirty="0">
              <a:solidFill>
                <a:schemeClr val="bg1">
                  <a:lumMod val="50000"/>
                </a:schemeClr>
              </a:solidFill>
              <a:latin typeface="Gill Sans MT" pitchFamily="34" charset="0"/>
            </a:endParaRPr>
          </a:p>
        </p:txBody>
      </p:sp>
      <p:sp>
        <p:nvSpPr>
          <p:cNvPr id="791558" name="Text Box 6"/>
          <p:cNvSpPr txBox="1">
            <a:spLocks noChangeArrowheads="1"/>
          </p:cNvSpPr>
          <p:nvPr/>
        </p:nvSpPr>
        <p:spPr bwMode="auto">
          <a:xfrm>
            <a:off x="5535132" y="4424536"/>
            <a:ext cx="220522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fr-FR" sz="3200" dirty="0" smtClean="0">
                <a:solidFill>
                  <a:schemeClr val="bg1">
                    <a:lumMod val="50000"/>
                  </a:schemeClr>
                </a:solidFill>
                <a:latin typeface="Gill Sans MT" pitchFamily="34" charset="0"/>
              </a:rPr>
              <a:t>Echographie</a:t>
            </a:r>
            <a:endParaRPr lang="fr-FR" sz="3200" dirty="0">
              <a:solidFill>
                <a:schemeClr val="bg1">
                  <a:lumMod val="50000"/>
                </a:schemeClr>
              </a:solidFill>
              <a:latin typeface="Gill Sans MT" pitchFamily="34" charset="0"/>
            </a:endParaRPr>
          </a:p>
        </p:txBody>
      </p:sp>
      <p:pic>
        <p:nvPicPr>
          <p:cNvPr id="15" name="Picture 6" descr="2004_MRigr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800"/>
                    </a14:imgEffect>
                    <a14:imgEffect>
                      <a14:brightnessContrast bright="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1275"/>
          <a:stretch/>
        </p:blipFill>
        <p:spPr bwMode="auto">
          <a:xfrm>
            <a:off x="1853823" y="4928592"/>
            <a:ext cx="1178943" cy="996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2" descr="1MRI Machine_small"/>
          <p:cNvPicPr>
            <a:picLocks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166" b="9933"/>
          <a:stretch/>
        </p:blipFill>
        <p:spPr bwMode="auto">
          <a:xfrm>
            <a:off x="3832748" y="4928592"/>
            <a:ext cx="1315316" cy="996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3" descr="20060619_ct_lightspeed64_000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3800"/>
                    </a14:imgEffect>
                    <a14:imgEffect>
                      <a14:brightnessContrast bright="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657"/>
          <a:stretch>
            <a:fillRect/>
          </a:stretch>
        </p:blipFill>
        <p:spPr bwMode="auto">
          <a:xfrm>
            <a:off x="3491880" y="2606758"/>
            <a:ext cx="2265036" cy="1689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4990261"/>
            <a:ext cx="499887" cy="927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ZoneTexte 11"/>
          <p:cNvSpPr txBox="1"/>
          <p:nvPr/>
        </p:nvSpPr>
        <p:spPr>
          <a:xfrm>
            <a:off x="467544" y="536104"/>
            <a:ext cx="17764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/>
              <a:t>Comment ?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60810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-23309" y="-8546"/>
            <a:ext cx="9203821" cy="6866546"/>
          </a:xfrm>
          <a:prstGeom prst="rect">
            <a:avLst/>
          </a:prstGeom>
          <a:solidFill>
            <a:schemeClr val="tx1"/>
          </a:solidFill>
          <a:ln w="9525" algn="ctr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Evaluation thérapeutique</a:t>
            </a:r>
          </a:p>
        </p:txBody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smtClean="0"/>
          </a:p>
        </p:txBody>
      </p:sp>
      <p:pic>
        <p:nvPicPr>
          <p:cNvPr id="65540" name="Picture 4" descr="0700172xz_preXio_gg_T1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412875"/>
            <a:ext cx="3924300" cy="482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1" name="Picture 5" descr="0700172xz_postXio_gg_T1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6650" y="1989138"/>
            <a:ext cx="3586163" cy="482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2" name="Line 6"/>
          <p:cNvSpPr>
            <a:spLocks noChangeShapeType="1"/>
          </p:cNvSpPr>
          <p:nvPr/>
        </p:nvSpPr>
        <p:spPr bwMode="auto">
          <a:xfrm>
            <a:off x="3779838" y="4508500"/>
            <a:ext cx="4032250" cy="649288"/>
          </a:xfrm>
          <a:prstGeom prst="line">
            <a:avLst/>
          </a:prstGeom>
          <a:noFill/>
          <a:ln w="28575">
            <a:solidFill>
              <a:srgbClr val="CC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65543" name="Line 7"/>
          <p:cNvSpPr>
            <a:spLocks noChangeShapeType="1"/>
          </p:cNvSpPr>
          <p:nvPr/>
        </p:nvSpPr>
        <p:spPr bwMode="auto">
          <a:xfrm>
            <a:off x="1331913" y="4508500"/>
            <a:ext cx="4176712" cy="649288"/>
          </a:xfrm>
          <a:prstGeom prst="line">
            <a:avLst/>
          </a:prstGeom>
          <a:noFill/>
          <a:ln w="28575">
            <a:solidFill>
              <a:srgbClr val="CC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380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9298" name="Group 2"/>
          <p:cNvGrpSpPr>
            <a:grpSpLocks/>
          </p:cNvGrpSpPr>
          <p:nvPr/>
        </p:nvGrpSpPr>
        <p:grpSpPr bwMode="auto">
          <a:xfrm>
            <a:off x="574675" y="70024"/>
            <a:ext cx="1836738" cy="4968875"/>
            <a:chOff x="45" y="391"/>
            <a:chExt cx="1611" cy="3946"/>
          </a:xfrm>
        </p:grpSpPr>
        <p:sp>
          <p:nvSpPr>
            <p:cNvPr id="1079299" name="Rectangle 3"/>
            <p:cNvSpPr>
              <a:spLocks noChangeArrowheads="1"/>
            </p:cNvSpPr>
            <p:nvPr/>
          </p:nvSpPr>
          <p:spPr bwMode="auto">
            <a:xfrm>
              <a:off x="45" y="391"/>
              <a:ext cx="1610" cy="3929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pic>
          <p:nvPicPr>
            <p:cNvPr id="1079300" name="Picture 4" descr="200410189FS_gg_loc000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55" t="7390" r="18782" b="14355"/>
            <a:stretch>
              <a:fillRect/>
            </a:stretch>
          </p:blipFill>
          <p:spPr bwMode="auto">
            <a:xfrm>
              <a:off x="158" y="391"/>
              <a:ext cx="1452" cy="14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79301" name="Picture 5" descr="0502990he_metahep_adkcolon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3109"/>
              <a:ext cx="1588" cy="12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79302" name="Picture 6" descr="0513837lz_ct_20060426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48" r="9369"/>
            <a:stretch>
              <a:fillRect/>
            </a:stretch>
          </p:blipFill>
          <p:spPr bwMode="auto">
            <a:xfrm>
              <a:off x="116" y="1807"/>
              <a:ext cx="1497" cy="13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79303" name="Text Box 7"/>
          <p:cNvSpPr txBox="1">
            <a:spLocks noChangeArrowheads="1"/>
          </p:cNvSpPr>
          <p:nvPr/>
        </p:nvSpPr>
        <p:spPr bwMode="auto">
          <a:xfrm>
            <a:off x="539750" y="5134149"/>
            <a:ext cx="2114550" cy="1096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sz="2200" b="1">
                <a:solidFill>
                  <a:srgbClr val="000000"/>
                </a:solidFill>
                <a:latin typeface="Arial" charset="0"/>
              </a:rPr>
              <a:t>Lésions cibles</a:t>
            </a:r>
          </a:p>
          <a:p>
            <a:r>
              <a:rPr lang="fr-FR" sz="2200" b="1">
                <a:solidFill>
                  <a:srgbClr val="000000"/>
                </a:solidFill>
                <a:latin typeface="Arial" charset="0"/>
              </a:rPr>
              <a:t>      </a:t>
            </a:r>
          </a:p>
          <a:p>
            <a:r>
              <a:rPr lang="fr-FR" sz="2200" b="1">
                <a:solidFill>
                  <a:srgbClr val="000000"/>
                </a:solidFill>
                <a:latin typeface="Arial" charset="0"/>
              </a:rPr>
              <a:t>         Somme </a:t>
            </a:r>
          </a:p>
        </p:txBody>
      </p:sp>
      <p:sp>
        <p:nvSpPr>
          <p:cNvPr id="1079304" name="Oval 8"/>
          <p:cNvSpPr>
            <a:spLocks noChangeArrowheads="1"/>
          </p:cNvSpPr>
          <p:nvPr/>
        </p:nvSpPr>
        <p:spPr bwMode="auto">
          <a:xfrm rot="-23690955">
            <a:off x="931863" y="895524"/>
            <a:ext cx="288925" cy="215900"/>
          </a:xfrm>
          <a:prstGeom prst="ellipse">
            <a:avLst/>
          </a:prstGeom>
          <a:solidFill>
            <a:srgbClr val="4DAC26">
              <a:alpha val="50000"/>
            </a:srgbClr>
          </a:solidFill>
          <a:ln w="9525">
            <a:solidFill>
              <a:srgbClr val="F8F8F8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079305" name="Freeform 9"/>
          <p:cNvSpPr>
            <a:spLocks/>
          </p:cNvSpPr>
          <p:nvPr/>
        </p:nvSpPr>
        <p:spPr bwMode="auto">
          <a:xfrm>
            <a:off x="1069975" y="2305224"/>
            <a:ext cx="125413" cy="133350"/>
          </a:xfrm>
          <a:custGeom>
            <a:avLst/>
            <a:gdLst>
              <a:gd name="T0" fmla="*/ 40 w 79"/>
              <a:gd name="T1" fmla="*/ 3 h 84"/>
              <a:gd name="T2" fmla="*/ 9 w 79"/>
              <a:gd name="T3" fmla="*/ 14 h 84"/>
              <a:gd name="T4" fmla="*/ 4 w 79"/>
              <a:gd name="T5" fmla="*/ 30 h 84"/>
              <a:gd name="T6" fmla="*/ 18 w 79"/>
              <a:gd name="T7" fmla="*/ 63 h 84"/>
              <a:gd name="T8" fmla="*/ 66 w 79"/>
              <a:gd name="T9" fmla="*/ 56 h 84"/>
              <a:gd name="T10" fmla="*/ 79 w 79"/>
              <a:gd name="T11" fmla="*/ 44 h 84"/>
              <a:gd name="T12" fmla="*/ 52 w 79"/>
              <a:gd name="T13" fmla="*/ 2 h 84"/>
              <a:gd name="T14" fmla="*/ 40 w 79"/>
              <a:gd name="T15" fmla="*/ 3 h 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79" h="84">
                <a:moveTo>
                  <a:pt x="40" y="3"/>
                </a:moveTo>
                <a:cubicBezTo>
                  <a:pt x="2" y="6"/>
                  <a:pt x="25" y="2"/>
                  <a:pt x="9" y="14"/>
                </a:cubicBezTo>
                <a:cubicBezTo>
                  <a:pt x="7" y="19"/>
                  <a:pt x="7" y="25"/>
                  <a:pt x="4" y="30"/>
                </a:cubicBezTo>
                <a:cubicBezTo>
                  <a:pt x="1" y="47"/>
                  <a:pt x="0" y="59"/>
                  <a:pt x="18" y="63"/>
                </a:cubicBezTo>
                <a:cubicBezTo>
                  <a:pt x="45" y="84"/>
                  <a:pt x="52" y="67"/>
                  <a:pt x="66" y="56"/>
                </a:cubicBezTo>
                <a:cubicBezTo>
                  <a:pt x="70" y="48"/>
                  <a:pt x="74" y="51"/>
                  <a:pt x="79" y="44"/>
                </a:cubicBezTo>
                <a:cubicBezTo>
                  <a:pt x="78" y="32"/>
                  <a:pt x="66" y="5"/>
                  <a:pt x="52" y="2"/>
                </a:cubicBezTo>
                <a:cubicBezTo>
                  <a:pt x="48" y="0"/>
                  <a:pt x="30" y="0"/>
                  <a:pt x="40" y="3"/>
                </a:cubicBezTo>
                <a:close/>
              </a:path>
            </a:pathLst>
          </a:custGeom>
          <a:solidFill>
            <a:srgbClr val="4DAC26">
              <a:alpha val="50000"/>
            </a:srgbClr>
          </a:solidFill>
          <a:ln w="9525" cap="flat" cmpd="sng">
            <a:solidFill>
              <a:srgbClr val="F8F8F8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fr-FR"/>
          </a:p>
        </p:txBody>
      </p:sp>
      <p:sp>
        <p:nvSpPr>
          <p:cNvPr id="1079306" name="Freeform 10"/>
          <p:cNvSpPr>
            <a:spLocks/>
          </p:cNvSpPr>
          <p:nvPr/>
        </p:nvSpPr>
        <p:spPr bwMode="auto">
          <a:xfrm rot="1057795">
            <a:off x="849313" y="4184824"/>
            <a:ext cx="201612" cy="246062"/>
          </a:xfrm>
          <a:custGeom>
            <a:avLst/>
            <a:gdLst>
              <a:gd name="T0" fmla="*/ 49 w 127"/>
              <a:gd name="T1" fmla="*/ 1 h 155"/>
              <a:gd name="T2" fmla="*/ 23 w 127"/>
              <a:gd name="T3" fmla="*/ 31 h 155"/>
              <a:gd name="T4" fmla="*/ 10 w 127"/>
              <a:gd name="T5" fmla="*/ 52 h 155"/>
              <a:gd name="T6" fmla="*/ 1 w 127"/>
              <a:gd name="T7" fmla="*/ 73 h 155"/>
              <a:gd name="T8" fmla="*/ 2 w 127"/>
              <a:gd name="T9" fmla="*/ 112 h 155"/>
              <a:gd name="T10" fmla="*/ 31 w 127"/>
              <a:gd name="T11" fmla="*/ 136 h 155"/>
              <a:gd name="T12" fmla="*/ 88 w 127"/>
              <a:gd name="T13" fmla="*/ 138 h 155"/>
              <a:gd name="T14" fmla="*/ 101 w 127"/>
              <a:gd name="T15" fmla="*/ 129 h 155"/>
              <a:gd name="T16" fmla="*/ 118 w 127"/>
              <a:gd name="T17" fmla="*/ 102 h 155"/>
              <a:gd name="T18" fmla="*/ 107 w 127"/>
              <a:gd name="T19" fmla="*/ 42 h 155"/>
              <a:gd name="T20" fmla="*/ 59 w 127"/>
              <a:gd name="T21" fmla="*/ 0 h 155"/>
              <a:gd name="T22" fmla="*/ 49 w 127"/>
              <a:gd name="T23" fmla="*/ 1 h 1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27" h="155">
                <a:moveTo>
                  <a:pt x="49" y="1"/>
                </a:moveTo>
                <a:cubicBezTo>
                  <a:pt x="37" y="8"/>
                  <a:pt x="29" y="18"/>
                  <a:pt x="23" y="31"/>
                </a:cubicBezTo>
                <a:cubicBezTo>
                  <a:pt x="21" y="41"/>
                  <a:pt x="16" y="45"/>
                  <a:pt x="10" y="52"/>
                </a:cubicBezTo>
                <a:cubicBezTo>
                  <a:pt x="8" y="63"/>
                  <a:pt x="6" y="64"/>
                  <a:pt x="1" y="73"/>
                </a:cubicBezTo>
                <a:cubicBezTo>
                  <a:pt x="1" y="86"/>
                  <a:pt x="0" y="99"/>
                  <a:pt x="2" y="112"/>
                </a:cubicBezTo>
                <a:cubicBezTo>
                  <a:pt x="3" y="116"/>
                  <a:pt x="25" y="135"/>
                  <a:pt x="31" y="136"/>
                </a:cubicBezTo>
                <a:cubicBezTo>
                  <a:pt x="42" y="155"/>
                  <a:pt x="69" y="142"/>
                  <a:pt x="88" y="138"/>
                </a:cubicBezTo>
                <a:cubicBezTo>
                  <a:pt x="93" y="135"/>
                  <a:pt x="97" y="133"/>
                  <a:pt x="101" y="129"/>
                </a:cubicBezTo>
                <a:cubicBezTo>
                  <a:pt x="106" y="115"/>
                  <a:pt x="112" y="115"/>
                  <a:pt x="118" y="102"/>
                </a:cubicBezTo>
                <a:cubicBezTo>
                  <a:pt x="122" y="81"/>
                  <a:pt x="127" y="55"/>
                  <a:pt x="107" y="42"/>
                </a:cubicBezTo>
                <a:cubicBezTo>
                  <a:pt x="98" y="27"/>
                  <a:pt x="77" y="4"/>
                  <a:pt x="59" y="0"/>
                </a:cubicBezTo>
                <a:cubicBezTo>
                  <a:pt x="50" y="1"/>
                  <a:pt x="53" y="1"/>
                  <a:pt x="49" y="1"/>
                </a:cubicBezTo>
                <a:close/>
              </a:path>
            </a:pathLst>
          </a:custGeom>
          <a:solidFill>
            <a:srgbClr val="4DAC26">
              <a:alpha val="50000"/>
            </a:srgbClr>
          </a:solidFill>
          <a:ln w="9525" cap="flat" cmpd="sng">
            <a:solidFill>
              <a:srgbClr val="F8F8F8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fr-FR"/>
          </a:p>
        </p:txBody>
      </p:sp>
      <p:sp>
        <p:nvSpPr>
          <p:cNvPr id="1079307" name="Oval 11"/>
          <p:cNvSpPr>
            <a:spLocks noChangeArrowheads="1"/>
          </p:cNvSpPr>
          <p:nvPr/>
        </p:nvSpPr>
        <p:spPr bwMode="auto">
          <a:xfrm rot="-23690955">
            <a:off x="3851275" y="646286"/>
            <a:ext cx="679450" cy="447675"/>
          </a:xfrm>
          <a:prstGeom prst="ellipse">
            <a:avLst/>
          </a:prstGeom>
          <a:solidFill>
            <a:srgbClr val="4DAC26">
              <a:alpha val="50000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079308" name="Freeform 12"/>
          <p:cNvSpPr>
            <a:spLocks/>
          </p:cNvSpPr>
          <p:nvPr/>
        </p:nvSpPr>
        <p:spPr bwMode="auto">
          <a:xfrm>
            <a:off x="3851275" y="2086149"/>
            <a:ext cx="720725" cy="576262"/>
          </a:xfrm>
          <a:custGeom>
            <a:avLst/>
            <a:gdLst>
              <a:gd name="T0" fmla="*/ 40 w 79"/>
              <a:gd name="T1" fmla="*/ 3 h 84"/>
              <a:gd name="T2" fmla="*/ 9 w 79"/>
              <a:gd name="T3" fmla="*/ 14 h 84"/>
              <a:gd name="T4" fmla="*/ 4 w 79"/>
              <a:gd name="T5" fmla="*/ 30 h 84"/>
              <a:gd name="T6" fmla="*/ 18 w 79"/>
              <a:gd name="T7" fmla="*/ 63 h 84"/>
              <a:gd name="T8" fmla="*/ 66 w 79"/>
              <a:gd name="T9" fmla="*/ 56 h 84"/>
              <a:gd name="T10" fmla="*/ 79 w 79"/>
              <a:gd name="T11" fmla="*/ 44 h 84"/>
              <a:gd name="T12" fmla="*/ 52 w 79"/>
              <a:gd name="T13" fmla="*/ 2 h 84"/>
              <a:gd name="T14" fmla="*/ 40 w 79"/>
              <a:gd name="T15" fmla="*/ 3 h 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79" h="84">
                <a:moveTo>
                  <a:pt x="40" y="3"/>
                </a:moveTo>
                <a:cubicBezTo>
                  <a:pt x="2" y="6"/>
                  <a:pt x="25" y="2"/>
                  <a:pt x="9" y="14"/>
                </a:cubicBezTo>
                <a:cubicBezTo>
                  <a:pt x="7" y="19"/>
                  <a:pt x="7" y="25"/>
                  <a:pt x="4" y="30"/>
                </a:cubicBezTo>
                <a:cubicBezTo>
                  <a:pt x="1" y="47"/>
                  <a:pt x="0" y="59"/>
                  <a:pt x="18" y="63"/>
                </a:cubicBezTo>
                <a:cubicBezTo>
                  <a:pt x="45" y="84"/>
                  <a:pt x="52" y="67"/>
                  <a:pt x="66" y="56"/>
                </a:cubicBezTo>
                <a:cubicBezTo>
                  <a:pt x="70" y="48"/>
                  <a:pt x="74" y="51"/>
                  <a:pt x="79" y="44"/>
                </a:cubicBezTo>
                <a:cubicBezTo>
                  <a:pt x="78" y="32"/>
                  <a:pt x="66" y="5"/>
                  <a:pt x="52" y="2"/>
                </a:cubicBezTo>
                <a:cubicBezTo>
                  <a:pt x="48" y="0"/>
                  <a:pt x="30" y="0"/>
                  <a:pt x="40" y="3"/>
                </a:cubicBezTo>
                <a:close/>
              </a:path>
            </a:pathLst>
          </a:custGeom>
          <a:solidFill>
            <a:srgbClr val="4DAC26">
              <a:alpha val="50000"/>
            </a:srgbClr>
          </a:solidFill>
          <a:ln w="9525" cap="flat" cmpd="sng">
            <a:solidFill>
              <a:schemeClr val="tx1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fr-FR"/>
          </a:p>
        </p:txBody>
      </p:sp>
      <p:sp>
        <p:nvSpPr>
          <p:cNvPr id="1079309" name="Freeform 13"/>
          <p:cNvSpPr>
            <a:spLocks/>
          </p:cNvSpPr>
          <p:nvPr/>
        </p:nvSpPr>
        <p:spPr bwMode="auto">
          <a:xfrm rot="1053064">
            <a:off x="3706813" y="3819699"/>
            <a:ext cx="506412" cy="712787"/>
          </a:xfrm>
          <a:custGeom>
            <a:avLst/>
            <a:gdLst>
              <a:gd name="T0" fmla="*/ 49 w 127"/>
              <a:gd name="T1" fmla="*/ 1 h 155"/>
              <a:gd name="T2" fmla="*/ 23 w 127"/>
              <a:gd name="T3" fmla="*/ 31 h 155"/>
              <a:gd name="T4" fmla="*/ 10 w 127"/>
              <a:gd name="T5" fmla="*/ 52 h 155"/>
              <a:gd name="T6" fmla="*/ 1 w 127"/>
              <a:gd name="T7" fmla="*/ 73 h 155"/>
              <a:gd name="T8" fmla="*/ 2 w 127"/>
              <a:gd name="T9" fmla="*/ 112 h 155"/>
              <a:gd name="T10" fmla="*/ 31 w 127"/>
              <a:gd name="T11" fmla="*/ 136 h 155"/>
              <a:gd name="T12" fmla="*/ 88 w 127"/>
              <a:gd name="T13" fmla="*/ 138 h 155"/>
              <a:gd name="T14" fmla="*/ 101 w 127"/>
              <a:gd name="T15" fmla="*/ 129 h 155"/>
              <a:gd name="T16" fmla="*/ 118 w 127"/>
              <a:gd name="T17" fmla="*/ 102 h 155"/>
              <a:gd name="T18" fmla="*/ 107 w 127"/>
              <a:gd name="T19" fmla="*/ 42 h 155"/>
              <a:gd name="T20" fmla="*/ 59 w 127"/>
              <a:gd name="T21" fmla="*/ 0 h 155"/>
              <a:gd name="T22" fmla="*/ 49 w 127"/>
              <a:gd name="T23" fmla="*/ 1 h 1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27" h="155">
                <a:moveTo>
                  <a:pt x="49" y="1"/>
                </a:moveTo>
                <a:cubicBezTo>
                  <a:pt x="37" y="8"/>
                  <a:pt x="29" y="18"/>
                  <a:pt x="23" y="31"/>
                </a:cubicBezTo>
                <a:cubicBezTo>
                  <a:pt x="21" y="41"/>
                  <a:pt x="16" y="45"/>
                  <a:pt x="10" y="52"/>
                </a:cubicBezTo>
                <a:cubicBezTo>
                  <a:pt x="8" y="63"/>
                  <a:pt x="6" y="64"/>
                  <a:pt x="1" y="73"/>
                </a:cubicBezTo>
                <a:cubicBezTo>
                  <a:pt x="1" y="86"/>
                  <a:pt x="0" y="99"/>
                  <a:pt x="2" y="112"/>
                </a:cubicBezTo>
                <a:cubicBezTo>
                  <a:pt x="3" y="116"/>
                  <a:pt x="25" y="135"/>
                  <a:pt x="31" y="136"/>
                </a:cubicBezTo>
                <a:cubicBezTo>
                  <a:pt x="42" y="155"/>
                  <a:pt x="69" y="142"/>
                  <a:pt x="88" y="138"/>
                </a:cubicBezTo>
                <a:cubicBezTo>
                  <a:pt x="93" y="135"/>
                  <a:pt x="97" y="133"/>
                  <a:pt x="101" y="129"/>
                </a:cubicBezTo>
                <a:cubicBezTo>
                  <a:pt x="106" y="115"/>
                  <a:pt x="112" y="115"/>
                  <a:pt x="118" y="102"/>
                </a:cubicBezTo>
                <a:cubicBezTo>
                  <a:pt x="122" y="81"/>
                  <a:pt x="127" y="55"/>
                  <a:pt x="107" y="42"/>
                </a:cubicBezTo>
                <a:cubicBezTo>
                  <a:pt x="98" y="27"/>
                  <a:pt x="77" y="4"/>
                  <a:pt x="59" y="0"/>
                </a:cubicBezTo>
                <a:cubicBezTo>
                  <a:pt x="50" y="1"/>
                  <a:pt x="53" y="1"/>
                  <a:pt x="49" y="1"/>
                </a:cubicBezTo>
                <a:close/>
              </a:path>
            </a:pathLst>
          </a:custGeom>
          <a:solidFill>
            <a:srgbClr val="4DAC26">
              <a:alpha val="50000"/>
            </a:srgbClr>
          </a:solidFill>
          <a:ln w="9525" cap="flat" cmpd="sng">
            <a:solidFill>
              <a:schemeClr val="tx1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fr-FR"/>
          </a:p>
        </p:txBody>
      </p:sp>
      <p:sp>
        <p:nvSpPr>
          <p:cNvPr id="1079310" name="Oval 14"/>
          <p:cNvSpPr>
            <a:spLocks noChangeArrowheads="1"/>
          </p:cNvSpPr>
          <p:nvPr/>
        </p:nvSpPr>
        <p:spPr bwMode="auto">
          <a:xfrm rot="-23690955">
            <a:off x="5651500" y="646286"/>
            <a:ext cx="679450" cy="447675"/>
          </a:xfrm>
          <a:prstGeom prst="ellipse">
            <a:avLst/>
          </a:prstGeom>
          <a:solidFill>
            <a:srgbClr val="4DAC26">
              <a:alpha val="50000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079311" name="Freeform 15"/>
          <p:cNvSpPr>
            <a:spLocks/>
          </p:cNvSpPr>
          <p:nvPr/>
        </p:nvSpPr>
        <p:spPr bwMode="auto">
          <a:xfrm>
            <a:off x="5651500" y="2086149"/>
            <a:ext cx="720725" cy="576262"/>
          </a:xfrm>
          <a:custGeom>
            <a:avLst/>
            <a:gdLst>
              <a:gd name="T0" fmla="*/ 40 w 79"/>
              <a:gd name="T1" fmla="*/ 3 h 84"/>
              <a:gd name="T2" fmla="*/ 9 w 79"/>
              <a:gd name="T3" fmla="*/ 14 h 84"/>
              <a:gd name="T4" fmla="*/ 4 w 79"/>
              <a:gd name="T5" fmla="*/ 30 h 84"/>
              <a:gd name="T6" fmla="*/ 18 w 79"/>
              <a:gd name="T7" fmla="*/ 63 h 84"/>
              <a:gd name="T8" fmla="*/ 66 w 79"/>
              <a:gd name="T9" fmla="*/ 56 h 84"/>
              <a:gd name="T10" fmla="*/ 79 w 79"/>
              <a:gd name="T11" fmla="*/ 44 h 84"/>
              <a:gd name="T12" fmla="*/ 52 w 79"/>
              <a:gd name="T13" fmla="*/ 2 h 84"/>
              <a:gd name="T14" fmla="*/ 40 w 79"/>
              <a:gd name="T15" fmla="*/ 3 h 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79" h="84">
                <a:moveTo>
                  <a:pt x="40" y="3"/>
                </a:moveTo>
                <a:cubicBezTo>
                  <a:pt x="2" y="6"/>
                  <a:pt x="25" y="2"/>
                  <a:pt x="9" y="14"/>
                </a:cubicBezTo>
                <a:cubicBezTo>
                  <a:pt x="7" y="19"/>
                  <a:pt x="7" y="25"/>
                  <a:pt x="4" y="30"/>
                </a:cubicBezTo>
                <a:cubicBezTo>
                  <a:pt x="1" y="47"/>
                  <a:pt x="0" y="59"/>
                  <a:pt x="18" y="63"/>
                </a:cubicBezTo>
                <a:cubicBezTo>
                  <a:pt x="45" y="84"/>
                  <a:pt x="52" y="67"/>
                  <a:pt x="66" y="56"/>
                </a:cubicBezTo>
                <a:cubicBezTo>
                  <a:pt x="70" y="48"/>
                  <a:pt x="74" y="51"/>
                  <a:pt x="79" y="44"/>
                </a:cubicBezTo>
                <a:cubicBezTo>
                  <a:pt x="78" y="32"/>
                  <a:pt x="66" y="5"/>
                  <a:pt x="52" y="2"/>
                </a:cubicBezTo>
                <a:cubicBezTo>
                  <a:pt x="48" y="0"/>
                  <a:pt x="30" y="0"/>
                  <a:pt x="40" y="3"/>
                </a:cubicBezTo>
                <a:close/>
              </a:path>
            </a:pathLst>
          </a:custGeom>
          <a:solidFill>
            <a:srgbClr val="4DAC26">
              <a:alpha val="50000"/>
            </a:srgbClr>
          </a:solidFill>
          <a:ln w="9525" cap="flat" cmpd="sng">
            <a:solidFill>
              <a:schemeClr val="tx1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fr-FR"/>
          </a:p>
        </p:txBody>
      </p:sp>
      <p:sp>
        <p:nvSpPr>
          <p:cNvPr id="1079312" name="Freeform 16"/>
          <p:cNvSpPr>
            <a:spLocks/>
          </p:cNvSpPr>
          <p:nvPr/>
        </p:nvSpPr>
        <p:spPr bwMode="auto">
          <a:xfrm rot="1053064">
            <a:off x="5578475" y="3819699"/>
            <a:ext cx="504825" cy="712787"/>
          </a:xfrm>
          <a:custGeom>
            <a:avLst/>
            <a:gdLst>
              <a:gd name="T0" fmla="*/ 49 w 127"/>
              <a:gd name="T1" fmla="*/ 1 h 155"/>
              <a:gd name="T2" fmla="*/ 23 w 127"/>
              <a:gd name="T3" fmla="*/ 31 h 155"/>
              <a:gd name="T4" fmla="*/ 10 w 127"/>
              <a:gd name="T5" fmla="*/ 52 h 155"/>
              <a:gd name="T6" fmla="*/ 1 w 127"/>
              <a:gd name="T7" fmla="*/ 73 h 155"/>
              <a:gd name="T8" fmla="*/ 2 w 127"/>
              <a:gd name="T9" fmla="*/ 112 h 155"/>
              <a:gd name="T10" fmla="*/ 31 w 127"/>
              <a:gd name="T11" fmla="*/ 136 h 155"/>
              <a:gd name="T12" fmla="*/ 88 w 127"/>
              <a:gd name="T13" fmla="*/ 138 h 155"/>
              <a:gd name="T14" fmla="*/ 101 w 127"/>
              <a:gd name="T15" fmla="*/ 129 h 155"/>
              <a:gd name="T16" fmla="*/ 118 w 127"/>
              <a:gd name="T17" fmla="*/ 102 h 155"/>
              <a:gd name="T18" fmla="*/ 107 w 127"/>
              <a:gd name="T19" fmla="*/ 42 h 155"/>
              <a:gd name="T20" fmla="*/ 59 w 127"/>
              <a:gd name="T21" fmla="*/ 0 h 155"/>
              <a:gd name="T22" fmla="*/ 49 w 127"/>
              <a:gd name="T23" fmla="*/ 1 h 1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27" h="155">
                <a:moveTo>
                  <a:pt x="49" y="1"/>
                </a:moveTo>
                <a:cubicBezTo>
                  <a:pt x="37" y="8"/>
                  <a:pt x="29" y="18"/>
                  <a:pt x="23" y="31"/>
                </a:cubicBezTo>
                <a:cubicBezTo>
                  <a:pt x="21" y="41"/>
                  <a:pt x="16" y="45"/>
                  <a:pt x="10" y="52"/>
                </a:cubicBezTo>
                <a:cubicBezTo>
                  <a:pt x="8" y="63"/>
                  <a:pt x="6" y="64"/>
                  <a:pt x="1" y="73"/>
                </a:cubicBezTo>
                <a:cubicBezTo>
                  <a:pt x="1" y="86"/>
                  <a:pt x="0" y="99"/>
                  <a:pt x="2" y="112"/>
                </a:cubicBezTo>
                <a:cubicBezTo>
                  <a:pt x="3" y="116"/>
                  <a:pt x="25" y="135"/>
                  <a:pt x="31" y="136"/>
                </a:cubicBezTo>
                <a:cubicBezTo>
                  <a:pt x="42" y="155"/>
                  <a:pt x="69" y="142"/>
                  <a:pt x="88" y="138"/>
                </a:cubicBezTo>
                <a:cubicBezTo>
                  <a:pt x="93" y="135"/>
                  <a:pt x="97" y="133"/>
                  <a:pt x="101" y="129"/>
                </a:cubicBezTo>
                <a:cubicBezTo>
                  <a:pt x="106" y="115"/>
                  <a:pt x="112" y="115"/>
                  <a:pt x="118" y="102"/>
                </a:cubicBezTo>
                <a:cubicBezTo>
                  <a:pt x="122" y="81"/>
                  <a:pt x="127" y="55"/>
                  <a:pt x="107" y="42"/>
                </a:cubicBezTo>
                <a:cubicBezTo>
                  <a:pt x="98" y="27"/>
                  <a:pt x="77" y="4"/>
                  <a:pt x="59" y="0"/>
                </a:cubicBezTo>
                <a:cubicBezTo>
                  <a:pt x="50" y="1"/>
                  <a:pt x="53" y="1"/>
                  <a:pt x="49" y="1"/>
                </a:cubicBezTo>
                <a:close/>
              </a:path>
            </a:pathLst>
          </a:custGeom>
          <a:solidFill>
            <a:srgbClr val="4DAC26">
              <a:alpha val="50000"/>
            </a:srgbClr>
          </a:solidFill>
          <a:ln w="9525" cap="flat" cmpd="sng">
            <a:solidFill>
              <a:schemeClr val="tx1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fr-FR"/>
          </a:p>
        </p:txBody>
      </p:sp>
      <p:sp>
        <p:nvSpPr>
          <p:cNvPr id="1079313" name="Oval 17"/>
          <p:cNvSpPr>
            <a:spLocks noChangeArrowheads="1"/>
          </p:cNvSpPr>
          <p:nvPr/>
        </p:nvSpPr>
        <p:spPr bwMode="auto">
          <a:xfrm rot="-23690955">
            <a:off x="7478713" y="717724"/>
            <a:ext cx="673100" cy="431800"/>
          </a:xfrm>
          <a:prstGeom prst="ellipse">
            <a:avLst/>
          </a:prstGeom>
          <a:solidFill>
            <a:srgbClr val="4DAC26">
              <a:alpha val="50000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079314" name="Freeform 18"/>
          <p:cNvSpPr>
            <a:spLocks/>
          </p:cNvSpPr>
          <p:nvPr/>
        </p:nvSpPr>
        <p:spPr bwMode="auto">
          <a:xfrm>
            <a:off x="7407275" y="2086149"/>
            <a:ext cx="720725" cy="576262"/>
          </a:xfrm>
          <a:custGeom>
            <a:avLst/>
            <a:gdLst>
              <a:gd name="T0" fmla="*/ 40 w 79"/>
              <a:gd name="T1" fmla="*/ 3 h 84"/>
              <a:gd name="T2" fmla="*/ 9 w 79"/>
              <a:gd name="T3" fmla="*/ 14 h 84"/>
              <a:gd name="T4" fmla="*/ 4 w 79"/>
              <a:gd name="T5" fmla="*/ 30 h 84"/>
              <a:gd name="T6" fmla="*/ 18 w 79"/>
              <a:gd name="T7" fmla="*/ 63 h 84"/>
              <a:gd name="T8" fmla="*/ 66 w 79"/>
              <a:gd name="T9" fmla="*/ 56 h 84"/>
              <a:gd name="T10" fmla="*/ 79 w 79"/>
              <a:gd name="T11" fmla="*/ 44 h 84"/>
              <a:gd name="T12" fmla="*/ 52 w 79"/>
              <a:gd name="T13" fmla="*/ 2 h 84"/>
              <a:gd name="T14" fmla="*/ 40 w 79"/>
              <a:gd name="T15" fmla="*/ 3 h 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79" h="84">
                <a:moveTo>
                  <a:pt x="40" y="3"/>
                </a:moveTo>
                <a:cubicBezTo>
                  <a:pt x="2" y="6"/>
                  <a:pt x="25" y="2"/>
                  <a:pt x="9" y="14"/>
                </a:cubicBezTo>
                <a:cubicBezTo>
                  <a:pt x="7" y="19"/>
                  <a:pt x="7" y="25"/>
                  <a:pt x="4" y="30"/>
                </a:cubicBezTo>
                <a:cubicBezTo>
                  <a:pt x="1" y="47"/>
                  <a:pt x="0" y="59"/>
                  <a:pt x="18" y="63"/>
                </a:cubicBezTo>
                <a:cubicBezTo>
                  <a:pt x="45" y="84"/>
                  <a:pt x="52" y="67"/>
                  <a:pt x="66" y="56"/>
                </a:cubicBezTo>
                <a:cubicBezTo>
                  <a:pt x="70" y="48"/>
                  <a:pt x="74" y="51"/>
                  <a:pt x="79" y="44"/>
                </a:cubicBezTo>
                <a:cubicBezTo>
                  <a:pt x="78" y="32"/>
                  <a:pt x="66" y="5"/>
                  <a:pt x="52" y="2"/>
                </a:cubicBezTo>
                <a:cubicBezTo>
                  <a:pt x="48" y="0"/>
                  <a:pt x="30" y="0"/>
                  <a:pt x="40" y="3"/>
                </a:cubicBezTo>
                <a:close/>
              </a:path>
            </a:pathLst>
          </a:custGeom>
          <a:solidFill>
            <a:srgbClr val="4DAC26">
              <a:alpha val="50000"/>
            </a:srgbClr>
          </a:solidFill>
          <a:ln w="9525" cap="flat" cmpd="sng">
            <a:solidFill>
              <a:schemeClr val="tx1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fr-FR"/>
          </a:p>
        </p:txBody>
      </p:sp>
      <p:sp>
        <p:nvSpPr>
          <p:cNvPr id="1079315" name="Freeform 19"/>
          <p:cNvSpPr>
            <a:spLocks/>
          </p:cNvSpPr>
          <p:nvPr/>
        </p:nvSpPr>
        <p:spPr bwMode="auto">
          <a:xfrm rot="1053064">
            <a:off x="7477125" y="3821286"/>
            <a:ext cx="515938" cy="712788"/>
          </a:xfrm>
          <a:custGeom>
            <a:avLst/>
            <a:gdLst>
              <a:gd name="T0" fmla="*/ 49 w 127"/>
              <a:gd name="T1" fmla="*/ 1 h 155"/>
              <a:gd name="T2" fmla="*/ 23 w 127"/>
              <a:gd name="T3" fmla="*/ 31 h 155"/>
              <a:gd name="T4" fmla="*/ 10 w 127"/>
              <a:gd name="T5" fmla="*/ 52 h 155"/>
              <a:gd name="T6" fmla="*/ 1 w 127"/>
              <a:gd name="T7" fmla="*/ 73 h 155"/>
              <a:gd name="T8" fmla="*/ 2 w 127"/>
              <a:gd name="T9" fmla="*/ 112 h 155"/>
              <a:gd name="T10" fmla="*/ 31 w 127"/>
              <a:gd name="T11" fmla="*/ 136 h 155"/>
              <a:gd name="T12" fmla="*/ 88 w 127"/>
              <a:gd name="T13" fmla="*/ 138 h 155"/>
              <a:gd name="T14" fmla="*/ 101 w 127"/>
              <a:gd name="T15" fmla="*/ 129 h 155"/>
              <a:gd name="T16" fmla="*/ 118 w 127"/>
              <a:gd name="T17" fmla="*/ 102 h 155"/>
              <a:gd name="T18" fmla="*/ 107 w 127"/>
              <a:gd name="T19" fmla="*/ 42 h 155"/>
              <a:gd name="T20" fmla="*/ 59 w 127"/>
              <a:gd name="T21" fmla="*/ 0 h 155"/>
              <a:gd name="T22" fmla="*/ 49 w 127"/>
              <a:gd name="T23" fmla="*/ 1 h 1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27" h="155">
                <a:moveTo>
                  <a:pt x="49" y="1"/>
                </a:moveTo>
                <a:cubicBezTo>
                  <a:pt x="37" y="8"/>
                  <a:pt x="29" y="18"/>
                  <a:pt x="23" y="31"/>
                </a:cubicBezTo>
                <a:cubicBezTo>
                  <a:pt x="21" y="41"/>
                  <a:pt x="16" y="45"/>
                  <a:pt x="10" y="52"/>
                </a:cubicBezTo>
                <a:cubicBezTo>
                  <a:pt x="8" y="63"/>
                  <a:pt x="6" y="64"/>
                  <a:pt x="1" y="73"/>
                </a:cubicBezTo>
                <a:cubicBezTo>
                  <a:pt x="1" y="86"/>
                  <a:pt x="0" y="99"/>
                  <a:pt x="2" y="112"/>
                </a:cubicBezTo>
                <a:cubicBezTo>
                  <a:pt x="3" y="116"/>
                  <a:pt x="25" y="135"/>
                  <a:pt x="31" y="136"/>
                </a:cubicBezTo>
                <a:cubicBezTo>
                  <a:pt x="42" y="155"/>
                  <a:pt x="69" y="142"/>
                  <a:pt x="88" y="138"/>
                </a:cubicBezTo>
                <a:cubicBezTo>
                  <a:pt x="93" y="135"/>
                  <a:pt x="97" y="133"/>
                  <a:pt x="101" y="129"/>
                </a:cubicBezTo>
                <a:cubicBezTo>
                  <a:pt x="106" y="115"/>
                  <a:pt x="112" y="115"/>
                  <a:pt x="118" y="102"/>
                </a:cubicBezTo>
                <a:cubicBezTo>
                  <a:pt x="122" y="81"/>
                  <a:pt x="127" y="55"/>
                  <a:pt x="107" y="42"/>
                </a:cubicBezTo>
                <a:cubicBezTo>
                  <a:pt x="98" y="27"/>
                  <a:pt x="77" y="4"/>
                  <a:pt x="59" y="0"/>
                </a:cubicBezTo>
                <a:cubicBezTo>
                  <a:pt x="50" y="1"/>
                  <a:pt x="53" y="1"/>
                  <a:pt x="49" y="1"/>
                </a:cubicBezTo>
                <a:close/>
              </a:path>
            </a:pathLst>
          </a:custGeom>
          <a:solidFill>
            <a:srgbClr val="4DAC26">
              <a:alpha val="50000"/>
            </a:srgbClr>
          </a:solidFill>
          <a:ln w="9525" cap="flat" cmpd="sng">
            <a:solidFill>
              <a:schemeClr val="tx1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fr-FR"/>
          </a:p>
        </p:txBody>
      </p:sp>
      <p:sp>
        <p:nvSpPr>
          <p:cNvPr id="1079316" name="Text Box 20"/>
          <p:cNvSpPr txBox="1">
            <a:spLocks noChangeArrowheads="1"/>
          </p:cNvSpPr>
          <p:nvPr/>
        </p:nvSpPr>
        <p:spPr bwMode="auto">
          <a:xfrm>
            <a:off x="3832225" y="44624"/>
            <a:ext cx="762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sz="2000">
                <a:latin typeface="Arial" charset="0"/>
              </a:rPr>
              <a:t>OMS</a:t>
            </a:r>
          </a:p>
        </p:txBody>
      </p:sp>
      <p:sp>
        <p:nvSpPr>
          <p:cNvPr id="1079317" name="Text Box 21"/>
          <p:cNvSpPr txBox="1">
            <a:spLocks noChangeArrowheads="1"/>
          </p:cNvSpPr>
          <p:nvPr/>
        </p:nvSpPr>
        <p:spPr bwMode="auto">
          <a:xfrm>
            <a:off x="5075238" y="44624"/>
            <a:ext cx="15398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sz="2000">
                <a:latin typeface="Arial" charset="0"/>
              </a:rPr>
              <a:t>RECIST 1.0</a:t>
            </a:r>
          </a:p>
        </p:txBody>
      </p:sp>
      <p:sp>
        <p:nvSpPr>
          <p:cNvPr id="1079318" name="Text Box 22"/>
          <p:cNvSpPr txBox="1">
            <a:spLocks noChangeArrowheads="1"/>
          </p:cNvSpPr>
          <p:nvPr/>
        </p:nvSpPr>
        <p:spPr bwMode="auto">
          <a:xfrm>
            <a:off x="6875463" y="44624"/>
            <a:ext cx="15398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sz="2000">
                <a:latin typeface="Arial" charset="0"/>
              </a:rPr>
              <a:t>RECIST 1.1</a:t>
            </a:r>
          </a:p>
        </p:txBody>
      </p:sp>
      <p:sp>
        <p:nvSpPr>
          <p:cNvPr id="1079319" name="Freeform 23"/>
          <p:cNvSpPr>
            <a:spLocks/>
          </p:cNvSpPr>
          <p:nvPr/>
        </p:nvSpPr>
        <p:spPr bwMode="auto">
          <a:xfrm>
            <a:off x="1584325" y="3918124"/>
            <a:ext cx="161925" cy="161925"/>
          </a:xfrm>
          <a:custGeom>
            <a:avLst/>
            <a:gdLst>
              <a:gd name="T0" fmla="*/ 54 w 102"/>
              <a:gd name="T1" fmla="*/ 6 h 102"/>
              <a:gd name="T2" fmla="*/ 14 w 102"/>
              <a:gd name="T3" fmla="*/ 14 h 102"/>
              <a:gd name="T4" fmla="*/ 4 w 102"/>
              <a:gd name="T5" fmla="*/ 32 h 102"/>
              <a:gd name="T6" fmla="*/ 0 w 102"/>
              <a:gd name="T7" fmla="*/ 44 h 102"/>
              <a:gd name="T8" fmla="*/ 16 w 102"/>
              <a:gd name="T9" fmla="*/ 86 h 102"/>
              <a:gd name="T10" fmla="*/ 38 w 102"/>
              <a:gd name="T11" fmla="*/ 102 h 102"/>
              <a:gd name="T12" fmla="*/ 68 w 102"/>
              <a:gd name="T13" fmla="*/ 96 h 102"/>
              <a:gd name="T14" fmla="*/ 98 w 102"/>
              <a:gd name="T15" fmla="*/ 76 h 102"/>
              <a:gd name="T16" fmla="*/ 102 w 102"/>
              <a:gd name="T17" fmla="*/ 56 h 102"/>
              <a:gd name="T18" fmla="*/ 42 w 102"/>
              <a:gd name="T19" fmla="*/ 8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02" h="102">
                <a:moveTo>
                  <a:pt x="54" y="6"/>
                </a:moveTo>
                <a:cubicBezTo>
                  <a:pt x="37" y="7"/>
                  <a:pt x="23" y="0"/>
                  <a:pt x="14" y="14"/>
                </a:cubicBezTo>
                <a:cubicBezTo>
                  <a:pt x="10" y="20"/>
                  <a:pt x="6" y="25"/>
                  <a:pt x="4" y="32"/>
                </a:cubicBezTo>
                <a:cubicBezTo>
                  <a:pt x="3" y="36"/>
                  <a:pt x="0" y="44"/>
                  <a:pt x="0" y="44"/>
                </a:cubicBezTo>
                <a:cubicBezTo>
                  <a:pt x="3" y="57"/>
                  <a:pt x="5" y="79"/>
                  <a:pt x="16" y="86"/>
                </a:cubicBezTo>
                <a:cubicBezTo>
                  <a:pt x="26" y="100"/>
                  <a:pt x="23" y="97"/>
                  <a:pt x="38" y="102"/>
                </a:cubicBezTo>
                <a:cubicBezTo>
                  <a:pt x="49" y="101"/>
                  <a:pt x="58" y="99"/>
                  <a:pt x="68" y="96"/>
                </a:cubicBezTo>
                <a:cubicBezTo>
                  <a:pt x="80" y="84"/>
                  <a:pt x="80" y="80"/>
                  <a:pt x="98" y="76"/>
                </a:cubicBezTo>
                <a:cubicBezTo>
                  <a:pt x="100" y="69"/>
                  <a:pt x="102" y="65"/>
                  <a:pt x="102" y="56"/>
                </a:cubicBezTo>
                <a:cubicBezTo>
                  <a:pt x="102" y="7"/>
                  <a:pt x="87" y="8"/>
                  <a:pt x="42" y="8"/>
                </a:cubicBezTo>
              </a:path>
            </a:pathLst>
          </a:custGeom>
          <a:solidFill>
            <a:srgbClr val="4DAC26">
              <a:alpha val="50000"/>
            </a:srgbClr>
          </a:solidFill>
          <a:ln w="9525" cap="flat" cmpd="sng">
            <a:solidFill>
              <a:schemeClr val="bg1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fr-FR"/>
          </a:p>
        </p:txBody>
      </p:sp>
      <p:sp>
        <p:nvSpPr>
          <p:cNvPr id="1079320" name="Freeform 24"/>
          <p:cNvSpPr>
            <a:spLocks/>
          </p:cNvSpPr>
          <p:nvPr/>
        </p:nvSpPr>
        <p:spPr bwMode="auto">
          <a:xfrm>
            <a:off x="4211638" y="3545061"/>
            <a:ext cx="576262" cy="433388"/>
          </a:xfrm>
          <a:custGeom>
            <a:avLst/>
            <a:gdLst>
              <a:gd name="T0" fmla="*/ 54 w 102"/>
              <a:gd name="T1" fmla="*/ 6 h 102"/>
              <a:gd name="T2" fmla="*/ 14 w 102"/>
              <a:gd name="T3" fmla="*/ 14 h 102"/>
              <a:gd name="T4" fmla="*/ 4 w 102"/>
              <a:gd name="T5" fmla="*/ 32 h 102"/>
              <a:gd name="T6" fmla="*/ 0 w 102"/>
              <a:gd name="T7" fmla="*/ 44 h 102"/>
              <a:gd name="T8" fmla="*/ 16 w 102"/>
              <a:gd name="T9" fmla="*/ 86 h 102"/>
              <a:gd name="T10" fmla="*/ 38 w 102"/>
              <a:gd name="T11" fmla="*/ 102 h 102"/>
              <a:gd name="T12" fmla="*/ 68 w 102"/>
              <a:gd name="T13" fmla="*/ 96 h 102"/>
              <a:gd name="T14" fmla="*/ 98 w 102"/>
              <a:gd name="T15" fmla="*/ 76 h 102"/>
              <a:gd name="T16" fmla="*/ 102 w 102"/>
              <a:gd name="T17" fmla="*/ 56 h 102"/>
              <a:gd name="T18" fmla="*/ 42 w 102"/>
              <a:gd name="T19" fmla="*/ 8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02" h="102">
                <a:moveTo>
                  <a:pt x="54" y="6"/>
                </a:moveTo>
                <a:cubicBezTo>
                  <a:pt x="37" y="7"/>
                  <a:pt x="23" y="0"/>
                  <a:pt x="14" y="14"/>
                </a:cubicBezTo>
                <a:cubicBezTo>
                  <a:pt x="10" y="20"/>
                  <a:pt x="6" y="25"/>
                  <a:pt x="4" y="32"/>
                </a:cubicBezTo>
                <a:cubicBezTo>
                  <a:pt x="3" y="36"/>
                  <a:pt x="0" y="44"/>
                  <a:pt x="0" y="44"/>
                </a:cubicBezTo>
                <a:cubicBezTo>
                  <a:pt x="3" y="57"/>
                  <a:pt x="5" y="79"/>
                  <a:pt x="16" y="86"/>
                </a:cubicBezTo>
                <a:cubicBezTo>
                  <a:pt x="26" y="100"/>
                  <a:pt x="23" y="97"/>
                  <a:pt x="38" y="102"/>
                </a:cubicBezTo>
                <a:cubicBezTo>
                  <a:pt x="49" y="101"/>
                  <a:pt x="58" y="99"/>
                  <a:pt x="68" y="96"/>
                </a:cubicBezTo>
                <a:cubicBezTo>
                  <a:pt x="80" y="84"/>
                  <a:pt x="80" y="80"/>
                  <a:pt x="98" y="76"/>
                </a:cubicBezTo>
                <a:cubicBezTo>
                  <a:pt x="100" y="69"/>
                  <a:pt x="102" y="65"/>
                  <a:pt x="102" y="56"/>
                </a:cubicBezTo>
                <a:cubicBezTo>
                  <a:pt x="102" y="7"/>
                  <a:pt x="87" y="8"/>
                  <a:pt x="42" y="8"/>
                </a:cubicBezTo>
              </a:path>
            </a:pathLst>
          </a:custGeom>
          <a:solidFill>
            <a:srgbClr val="4DAC26">
              <a:alpha val="50000"/>
            </a:srgbClr>
          </a:solidFill>
          <a:ln w="9525" cap="flat" cmpd="sng">
            <a:solidFill>
              <a:schemeClr val="tx1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fr-FR"/>
          </a:p>
        </p:txBody>
      </p:sp>
      <p:sp>
        <p:nvSpPr>
          <p:cNvPr id="1079321" name="Freeform 25"/>
          <p:cNvSpPr>
            <a:spLocks/>
          </p:cNvSpPr>
          <p:nvPr/>
        </p:nvSpPr>
        <p:spPr bwMode="auto">
          <a:xfrm>
            <a:off x="6083300" y="3472036"/>
            <a:ext cx="576263" cy="433388"/>
          </a:xfrm>
          <a:custGeom>
            <a:avLst/>
            <a:gdLst>
              <a:gd name="T0" fmla="*/ 54 w 102"/>
              <a:gd name="T1" fmla="*/ 6 h 102"/>
              <a:gd name="T2" fmla="*/ 14 w 102"/>
              <a:gd name="T3" fmla="*/ 14 h 102"/>
              <a:gd name="T4" fmla="*/ 4 w 102"/>
              <a:gd name="T5" fmla="*/ 32 h 102"/>
              <a:gd name="T6" fmla="*/ 0 w 102"/>
              <a:gd name="T7" fmla="*/ 44 h 102"/>
              <a:gd name="T8" fmla="*/ 16 w 102"/>
              <a:gd name="T9" fmla="*/ 86 h 102"/>
              <a:gd name="T10" fmla="*/ 38 w 102"/>
              <a:gd name="T11" fmla="*/ 102 h 102"/>
              <a:gd name="T12" fmla="*/ 68 w 102"/>
              <a:gd name="T13" fmla="*/ 96 h 102"/>
              <a:gd name="T14" fmla="*/ 98 w 102"/>
              <a:gd name="T15" fmla="*/ 76 h 102"/>
              <a:gd name="T16" fmla="*/ 102 w 102"/>
              <a:gd name="T17" fmla="*/ 56 h 102"/>
              <a:gd name="T18" fmla="*/ 42 w 102"/>
              <a:gd name="T19" fmla="*/ 8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02" h="102">
                <a:moveTo>
                  <a:pt x="54" y="6"/>
                </a:moveTo>
                <a:cubicBezTo>
                  <a:pt x="37" y="7"/>
                  <a:pt x="23" y="0"/>
                  <a:pt x="14" y="14"/>
                </a:cubicBezTo>
                <a:cubicBezTo>
                  <a:pt x="10" y="20"/>
                  <a:pt x="6" y="25"/>
                  <a:pt x="4" y="32"/>
                </a:cubicBezTo>
                <a:cubicBezTo>
                  <a:pt x="3" y="36"/>
                  <a:pt x="0" y="44"/>
                  <a:pt x="0" y="44"/>
                </a:cubicBezTo>
                <a:cubicBezTo>
                  <a:pt x="3" y="57"/>
                  <a:pt x="5" y="79"/>
                  <a:pt x="16" y="86"/>
                </a:cubicBezTo>
                <a:cubicBezTo>
                  <a:pt x="26" y="100"/>
                  <a:pt x="23" y="97"/>
                  <a:pt x="38" y="102"/>
                </a:cubicBezTo>
                <a:cubicBezTo>
                  <a:pt x="49" y="101"/>
                  <a:pt x="58" y="99"/>
                  <a:pt x="68" y="96"/>
                </a:cubicBezTo>
                <a:cubicBezTo>
                  <a:pt x="80" y="84"/>
                  <a:pt x="80" y="80"/>
                  <a:pt x="98" y="76"/>
                </a:cubicBezTo>
                <a:cubicBezTo>
                  <a:pt x="100" y="69"/>
                  <a:pt x="102" y="65"/>
                  <a:pt x="102" y="56"/>
                </a:cubicBezTo>
                <a:cubicBezTo>
                  <a:pt x="102" y="7"/>
                  <a:pt x="87" y="8"/>
                  <a:pt x="42" y="8"/>
                </a:cubicBezTo>
              </a:path>
            </a:pathLst>
          </a:custGeom>
          <a:solidFill>
            <a:srgbClr val="4DAC26">
              <a:alpha val="50000"/>
            </a:srgbClr>
          </a:solidFill>
          <a:ln w="9525" cap="flat" cmpd="sng">
            <a:solidFill>
              <a:schemeClr val="tx1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fr-FR"/>
          </a:p>
        </p:txBody>
      </p:sp>
      <p:sp>
        <p:nvSpPr>
          <p:cNvPr id="1079322" name="Freeform 26"/>
          <p:cNvSpPr>
            <a:spLocks/>
          </p:cNvSpPr>
          <p:nvPr/>
        </p:nvSpPr>
        <p:spPr bwMode="auto">
          <a:xfrm>
            <a:off x="7983538" y="3472036"/>
            <a:ext cx="576262" cy="433388"/>
          </a:xfrm>
          <a:custGeom>
            <a:avLst/>
            <a:gdLst>
              <a:gd name="T0" fmla="*/ 54 w 102"/>
              <a:gd name="T1" fmla="*/ 6 h 102"/>
              <a:gd name="T2" fmla="*/ 14 w 102"/>
              <a:gd name="T3" fmla="*/ 14 h 102"/>
              <a:gd name="T4" fmla="*/ 4 w 102"/>
              <a:gd name="T5" fmla="*/ 32 h 102"/>
              <a:gd name="T6" fmla="*/ 0 w 102"/>
              <a:gd name="T7" fmla="*/ 44 h 102"/>
              <a:gd name="T8" fmla="*/ 16 w 102"/>
              <a:gd name="T9" fmla="*/ 86 h 102"/>
              <a:gd name="T10" fmla="*/ 38 w 102"/>
              <a:gd name="T11" fmla="*/ 102 h 102"/>
              <a:gd name="T12" fmla="*/ 68 w 102"/>
              <a:gd name="T13" fmla="*/ 96 h 102"/>
              <a:gd name="T14" fmla="*/ 98 w 102"/>
              <a:gd name="T15" fmla="*/ 76 h 102"/>
              <a:gd name="T16" fmla="*/ 102 w 102"/>
              <a:gd name="T17" fmla="*/ 56 h 102"/>
              <a:gd name="T18" fmla="*/ 42 w 102"/>
              <a:gd name="T19" fmla="*/ 8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02" h="102">
                <a:moveTo>
                  <a:pt x="54" y="6"/>
                </a:moveTo>
                <a:cubicBezTo>
                  <a:pt x="37" y="7"/>
                  <a:pt x="23" y="0"/>
                  <a:pt x="14" y="14"/>
                </a:cubicBezTo>
                <a:cubicBezTo>
                  <a:pt x="10" y="20"/>
                  <a:pt x="6" y="25"/>
                  <a:pt x="4" y="32"/>
                </a:cubicBezTo>
                <a:cubicBezTo>
                  <a:pt x="3" y="36"/>
                  <a:pt x="0" y="44"/>
                  <a:pt x="0" y="44"/>
                </a:cubicBezTo>
                <a:cubicBezTo>
                  <a:pt x="3" y="57"/>
                  <a:pt x="5" y="79"/>
                  <a:pt x="16" y="86"/>
                </a:cubicBezTo>
                <a:cubicBezTo>
                  <a:pt x="26" y="100"/>
                  <a:pt x="23" y="97"/>
                  <a:pt x="38" y="102"/>
                </a:cubicBezTo>
                <a:cubicBezTo>
                  <a:pt x="49" y="101"/>
                  <a:pt x="58" y="99"/>
                  <a:pt x="68" y="96"/>
                </a:cubicBezTo>
                <a:cubicBezTo>
                  <a:pt x="80" y="84"/>
                  <a:pt x="80" y="80"/>
                  <a:pt x="98" y="76"/>
                </a:cubicBezTo>
                <a:cubicBezTo>
                  <a:pt x="100" y="69"/>
                  <a:pt x="102" y="65"/>
                  <a:pt x="102" y="56"/>
                </a:cubicBezTo>
                <a:cubicBezTo>
                  <a:pt x="102" y="7"/>
                  <a:pt x="87" y="8"/>
                  <a:pt x="42" y="8"/>
                </a:cubicBezTo>
              </a:path>
            </a:pathLst>
          </a:custGeom>
          <a:solidFill>
            <a:srgbClr val="4DAC26">
              <a:alpha val="50000"/>
            </a:srgbClr>
          </a:solidFill>
          <a:ln w="9525" cap="flat" cmpd="sng">
            <a:solidFill>
              <a:schemeClr val="tx1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fr-FR"/>
          </a:p>
        </p:txBody>
      </p:sp>
      <p:sp>
        <p:nvSpPr>
          <p:cNvPr id="1079323" name="Line 27"/>
          <p:cNvSpPr>
            <a:spLocks noChangeShapeType="1"/>
          </p:cNvSpPr>
          <p:nvPr/>
        </p:nvSpPr>
        <p:spPr bwMode="auto">
          <a:xfrm>
            <a:off x="3563938" y="4965874"/>
            <a:ext cx="1223962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fr-FR"/>
          </a:p>
        </p:txBody>
      </p:sp>
      <p:sp>
        <p:nvSpPr>
          <p:cNvPr id="1079324" name="Line 28"/>
          <p:cNvSpPr>
            <a:spLocks noChangeShapeType="1"/>
          </p:cNvSpPr>
          <p:nvPr/>
        </p:nvSpPr>
        <p:spPr bwMode="auto">
          <a:xfrm>
            <a:off x="5364163" y="4965874"/>
            <a:ext cx="1223962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fr-FR"/>
          </a:p>
        </p:txBody>
      </p:sp>
      <p:sp>
        <p:nvSpPr>
          <p:cNvPr id="1079325" name="Line 29"/>
          <p:cNvSpPr>
            <a:spLocks noChangeShapeType="1"/>
          </p:cNvSpPr>
          <p:nvPr/>
        </p:nvSpPr>
        <p:spPr bwMode="auto">
          <a:xfrm>
            <a:off x="7164388" y="4965874"/>
            <a:ext cx="1223962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fr-FR"/>
          </a:p>
        </p:txBody>
      </p:sp>
      <p:sp>
        <p:nvSpPr>
          <p:cNvPr id="1079326" name="Line 30"/>
          <p:cNvSpPr>
            <a:spLocks noChangeShapeType="1"/>
          </p:cNvSpPr>
          <p:nvPr/>
        </p:nvSpPr>
        <p:spPr bwMode="auto">
          <a:xfrm flipH="1">
            <a:off x="3924300" y="646286"/>
            <a:ext cx="503238" cy="4318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fr-FR"/>
          </a:p>
        </p:txBody>
      </p:sp>
      <p:sp>
        <p:nvSpPr>
          <p:cNvPr id="1079327" name="Line 31"/>
          <p:cNvSpPr>
            <a:spLocks noChangeShapeType="1"/>
          </p:cNvSpPr>
          <p:nvPr/>
        </p:nvSpPr>
        <p:spPr bwMode="auto">
          <a:xfrm>
            <a:off x="4052888" y="679624"/>
            <a:ext cx="288925" cy="360362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fr-FR"/>
          </a:p>
        </p:txBody>
      </p:sp>
      <p:sp>
        <p:nvSpPr>
          <p:cNvPr id="1079328" name="Line 32"/>
          <p:cNvSpPr>
            <a:spLocks noChangeShapeType="1"/>
          </p:cNvSpPr>
          <p:nvPr/>
        </p:nvSpPr>
        <p:spPr bwMode="auto">
          <a:xfrm flipH="1">
            <a:off x="3865563" y="2373486"/>
            <a:ext cx="709612" cy="1588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fr-FR"/>
          </a:p>
        </p:txBody>
      </p:sp>
      <p:sp>
        <p:nvSpPr>
          <p:cNvPr id="1079329" name="Line 33"/>
          <p:cNvSpPr>
            <a:spLocks noChangeShapeType="1"/>
          </p:cNvSpPr>
          <p:nvPr/>
        </p:nvSpPr>
        <p:spPr bwMode="auto">
          <a:xfrm>
            <a:off x="4211638" y="2086149"/>
            <a:ext cx="0" cy="504825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fr-FR"/>
          </a:p>
        </p:txBody>
      </p:sp>
      <p:sp>
        <p:nvSpPr>
          <p:cNvPr id="1079330" name="Line 34"/>
          <p:cNvSpPr>
            <a:spLocks noChangeShapeType="1"/>
          </p:cNvSpPr>
          <p:nvPr/>
        </p:nvSpPr>
        <p:spPr bwMode="auto">
          <a:xfrm>
            <a:off x="4211638" y="3760961"/>
            <a:ext cx="574675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fr-FR"/>
          </a:p>
        </p:txBody>
      </p:sp>
      <p:sp>
        <p:nvSpPr>
          <p:cNvPr id="1079331" name="Line 35"/>
          <p:cNvSpPr>
            <a:spLocks noChangeShapeType="1"/>
          </p:cNvSpPr>
          <p:nvPr/>
        </p:nvSpPr>
        <p:spPr bwMode="auto">
          <a:xfrm>
            <a:off x="4418013" y="3549824"/>
            <a:ext cx="0" cy="4318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fr-FR"/>
          </a:p>
        </p:txBody>
      </p:sp>
      <p:sp>
        <p:nvSpPr>
          <p:cNvPr id="1079332" name="Line 36"/>
          <p:cNvSpPr>
            <a:spLocks noChangeShapeType="1"/>
          </p:cNvSpPr>
          <p:nvPr/>
        </p:nvSpPr>
        <p:spPr bwMode="auto">
          <a:xfrm flipH="1">
            <a:off x="3851275" y="3832399"/>
            <a:ext cx="215900" cy="649287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fr-FR"/>
          </a:p>
        </p:txBody>
      </p:sp>
      <p:sp>
        <p:nvSpPr>
          <p:cNvPr id="1079333" name="Line 37"/>
          <p:cNvSpPr>
            <a:spLocks noChangeShapeType="1"/>
          </p:cNvSpPr>
          <p:nvPr/>
        </p:nvSpPr>
        <p:spPr bwMode="auto">
          <a:xfrm>
            <a:off x="3706813" y="4121324"/>
            <a:ext cx="431800" cy="144462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fr-FR"/>
          </a:p>
        </p:txBody>
      </p:sp>
      <p:sp>
        <p:nvSpPr>
          <p:cNvPr id="1079334" name="Line 38"/>
          <p:cNvSpPr>
            <a:spLocks noChangeShapeType="1"/>
          </p:cNvSpPr>
          <p:nvPr/>
        </p:nvSpPr>
        <p:spPr bwMode="auto">
          <a:xfrm flipH="1">
            <a:off x="5737225" y="652636"/>
            <a:ext cx="503238" cy="4318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fr-FR"/>
          </a:p>
        </p:txBody>
      </p:sp>
      <p:sp>
        <p:nvSpPr>
          <p:cNvPr id="1079335" name="Line 39"/>
          <p:cNvSpPr>
            <a:spLocks noChangeShapeType="1"/>
          </p:cNvSpPr>
          <p:nvPr/>
        </p:nvSpPr>
        <p:spPr bwMode="auto">
          <a:xfrm flipH="1">
            <a:off x="5678488" y="2379836"/>
            <a:ext cx="709612" cy="1588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fr-FR"/>
          </a:p>
        </p:txBody>
      </p:sp>
      <p:sp>
        <p:nvSpPr>
          <p:cNvPr id="1079336" name="Line 40"/>
          <p:cNvSpPr>
            <a:spLocks noChangeShapeType="1"/>
          </p:cNvSpPr>
          <p:nvPr/>
        </p:nvSpPr>
        <p:spPr bwMode="auto">
          <a:xfrm>
            <a:off x="6081713" y="3684761"/>
            <a:ext cx="574675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fr-FR"/>
          </a:p>
        </p:txBody>
      </p:sp>
      <p:sp>
        <p:nvSpPr>
          <p:cNvPr id="1079337" name="Line 41"/>
          <p:cNvSpPr>
            <a:spLocks noChangeShapeType="1"/>
          </p:cNvSpPr>
          <p:nvPr/>
        </p:nvSpPr>
        <p:spPr bwMode="auto">
          <a:xfrm flipH="1">
            <a:off x="5689600" y="3826049"/>
            <a:ext cx="215900" cy="649287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fr-FR"/>
          </a:p>
        </p:txBody>
      </p:sp>
      <p:sp>
        <p:nvSpPr>
          <p:cNvPr id="1079338" name="Line 42"/>
          <p:cNvSpPr>
            <a:spLocks noChangeShapeType="1"/>
          </p:cNvSpPr>
          <p:nvPr/>
        </p:nvSpPr>
        <p:spPr bwMode="auto">
          <a:xfrm>
            <a:off x="7680325" y="749474"/>
            <a:ext cx="288925" cy="36036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fr-FR"/>
          </a:p>
        </p:txBody>
      </p:sp>
      <p:sp>
        <p:nvSpPr>
          <p:cNvPr id="1079339" name="Line 43"/>
          <p:cNvSpPr>
            <a:spLocks noChangeShapeType="1"/>
          </p:cNvSpPr>
          <p:nvPr/>
        </p:nvSpPr>
        <p:spPr bwMode="auto">
          <a:xfrm flipH="1">
            <a:off x="7416800" y="2373486"/>
            <a:ext cx="709613" cy="1588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fr-FR"/>
          </a:p>
        </p:txBody>
      </p:sp>
      <p:sp>
        <p:nvSpPr>
          <p:cNvPr id="1079340" name="Line 44"/>
          <p:cNvSpPr>
            <a:spLocks noChangeShapeType="1"/>
          </p:cNvSpPr>
          <p:nvPr/>
        </p:nvSpPr>
        <p:spPr bwMode="auto">
          <a:xfrm>
            <a:off x="7983538" y="3684761"/>
            <a:ext cx="574675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fr-FR"/>
          </a:p>
        </p:txBody>
      </p:sp>
      <p:sp>
        <p:nvSpPr>
          <p:cNvPr id="1079341" name="Line 45"/>
          <p:cNvSpPr>
            <a:spLocks noChangeShapeType="1"/>
          </p:cNvSpPr>
          <p:nvPr/>
        </p:nvSpPr>
        <p:spPr bwMode="auto">
          <a:xfrm flipH="1">
            <a:off x="7599363" y="3832399"/>
            <a:ext cx="215900" cy="649287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fr-FR"/>
          </a:p>
        </p:txBody>
      </p:sp>
      <p:sp>
        <p:nvSpPr>
          <p:cNvPr id="1079342" name="Freeform 46"/>
          <p:cNvSpPr>
            <a:spLocks/>
          </p:cNvSpPr>
          <p:nvPr/>
        </p:nvSpPr>
        <p:spPr bwMode="auto">
          <a:xfrm>
            <a:off x="823913" y="3849861"/>
            <a:ext cx="115887" cy="125413"/>
          </a:xfrm>
          <a:custGeom>
            <a:avLst/>
            <a:gdLst>
              <a:gd name="T0" fmla="*/ 37 w 73"/>
              <a:gd name="T1" fmla="*/ 6 h 79"/>
              <a:gd name="T2" fmla="*/ 57 w 73"/>
              <a:gd name="T3" fmla="*/ 0 h 79"/>
              <a:gd name="T4" fmla="*/ 71 w 73"/>
              <a:gd name="T5" fmla="*/ 10 h 79"/>
              <a:gd name="T6" fmla="*/ 63 w 73"/>
              <a:gd name="T7" fmla="*/ 60 h 79"/>
              <a:gd name="T8" fmla="*/ 59 w 73"/>
              <a:gd name="T9" fmla="*/ 72 h 79"/>
              <a:gd name="T10" fmla="*/ 41 w 73"/>
              <a:gd name="T11" fmla="*/ 74 h 79"/>
              <a:gd name="T12" fmla="*/ 17 w 73"/>
              <a:gd name="T13" fmla="*/ 76 h 79"/>
              <a:gd name="T14" fmla="*/ 5 w 73"/>
              <a:gd name="T15" fmla="*/ 58 h 79"/>
              <a:gd name="T16" fmla="*/ 5 w 73"/>
              <a:gd name="T17" fmla="*/ 22 h 79"/>
              <a:gd name="T18" fmla="*/ 51 w 73"/>
              <a:gd name="T19" fmla="*/ 2 h 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73" h="79">
                <a:moveTo>
                  <a:pt x="37" y="6"/>
                </a:moveTo>
                <a:cubicBezTo>
                  <a:pt x="44" y="4"/>
                  <a:pt x="57" y="0"/>
                  <a:pt x="57" y="0"/>
                </a:cubicBezTo>
                <a:cubicBezTo>
                  <a:pt x="66" y="3"/>
                  <a:pt x="62" y="7"/>
                  <a:pt x="71" y="10"/>
                </a:cubicBezTo>
                <a:cubicBezTo>
                  <a:pt x="69" y="51"/>
                  <a:pt x="73" y="38"/>
                  <a:pt x="63" y="60"/>
                </a:cubicBezTo>
                <a:cubicBezTo>
                  <a:pt x="61" y="64"/>
                  <a:pt x="63" y="72"/>
                  <a:pt x="59" y="72"/>
                </a:cubicBezTo>
                <a:cubicBezTo>
                  <a:pt x="53" y="73"/>
                  <a:pt x="47" y="73"/>
                  <a:pt x="41" y="74"/>
                </a:cubicBezTo>
                <a:cubicBezTo>
                  <a:pt x="25" y="79"/>
                  <a:pt x="33" y="79"/>
                  <a:pt x="17" y="76"/>
                </a:cubicBezTo>
                <a:cubicBezTo>
                  <a:pt x="13" y="70"/>
                  <a:pt x="5" y="58"/>
                  <a:pt x="5" y="58"/>
                </a:cubicBezTo>
                <a:cubicBezTo>
                  <a:pt x="2" y="45"/>
                  <a:pt x="0" y="40"/>
                  <a:pt x="5" y="22"/>
                </a:cubicBezTo>
                <a:cubicBezTo>
                  <a:pt x="8" y="13"/>
                  <a:pt x="42" y="2"/>
                  <a:pt x="51" y="2"/>
                </a:cubicBezTo>
              </a:path>
            </a:pathLst>
          </a:custGeom>
          <a:solidFill>
            <a:srgbClr val="4DAC26">
              <a:alpha val="50000"/>
            </a:srgbClr>
          </a:solidFill>
          <a:ln w="9525" cap="flat" cmpd="sng">
            <a:solidFill>
              <a:schemeClr val="bg1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fr-FR"/>
          </a:p>
        </p:txBody>
      </p:sp>
      <p:sp>
        <p:nvSpPr>
          <p:cNvPr id="1079343" name="Freeform 47"/>
          <p:cNvSpPr>
            <a:spLocks/>
          </p:cNvSpPr>
          <p:nvPr/>
        </p:nvSpPr>
        <p:spPr bwMode="auto">
          <a:xfrm>
            <a:off x="3635375" y="3329161"/>
            <a:ext cx="360363" cy="341313"/>
          </a:xfrm>
          <a:custGeom>
            <a:avLst/>
            <a:gdLst>
              <a:gd name="T0" fmla="*/ 37 w 73"/>
              <a:gd name="T1" fmla="*/ 6 h 79"/>
              <a:gd name="T2" fmla="*/ 57 w 73"/>
              <a:gd name="T3" fmla="*/ 0 h 79"/>
              <a:gd name="T4" fmla="*/ 71 w 73"/>
              <a:gd name="T5" fmla="*/ 10 h 79"/>
              <a:gd name="T6" fmla="*/ 63 w 73"/>
              <a:gd name="T7" fmla="*/ 60 h 79"/>
              <a:gd name="T8" fmla="*/ 59 w 73"/>
              <a:gd name="T9" fmla="*/ 72 h 79"/>
              <a:gd name="T10" fmla="*/ 41 w 73"/>
              <a:gd name="T11" fmla="*/ 74 h 79"/>
              <a:gd name="T12" fmla="*/ 17 w 73"/>
              <a:gd name="T13" fmla="*/ 76 h 79"/>
              <a:gd name="T14" fmla="*/ 5 w 73"/>
              <a:gd name="T15" fmla="*/ 58 h 79"/>
              <a:gd name="T16" fmla="*/ 5 w 73"/>
              <a:gd name="T17" fmla="*/ 22 h 79"/>
              <a:gd name="T18" fmla="*/ 51 w 73"/>
              <a:gd name="T19" fmla="*/ 2 h 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73" h="79">
                <a:moveTo>
                  <a:pt x="37" y="6"/>
                </a:moveTo>
                <a:cubicBezTo>
                  <a:pt x="44" y="4"/>
                  <a:pt x="57" y="0"/>
                  <a:pt x="57" y="0"/>
                </a:cubicBezTo>
                <a:cubicBezTo>
                  <a:pt x="66" y="3"/>
                  <a:pt x="62" y="7"/>
                  <a:pt x="71" y="10"/>
                </a:cubicBezTo>
                <a:cubicBezTo>
                  <a:pt x="69" y="51"/>
                  <a:pt x="73" y="38"/>
                  <a:pt x="63" y="60"/>
                </a:cubicBezTo>
                <a:cubicBezTo>
                  <a:pt x="61" y="64"/>
                  <a:pt x="63" y="72"/>
                  <a:pt x="59" y="72"/>
                </a:cubicBezTo>
                <a:cubicBezTo>
                  <a:pt x="53" y="73"/>
                  <a:pt x="47" y="73"/>
                  <a:pt x="41" y="74"/>
                </a:cubicBezTo>
                <a:cubicBezTo>
                  <a:pt x="25" y="79"/>
                  <a:pt x="33" y="79"/>
                  <a:pt x="17" y="76"/>
                </a:cubicBezTo>
                <a:cubicBezTo>
                  <a:pt x="13" y="70"/>
                  <a:pt x="5" y="58"/>
                  <a:pt x="5" y="58"/>
                </a:cubicBezTo>
                <a:cubicBezTo>
                  <a:pt x="2" y="45"/>
                  <a:pt x="0" y="40"/>
                  <a:pt x="5" y="22"/>
                </a:cubicBezTo>
                <a:cubicBezTo>
                  <a:pt x="8" y="13"/>
                  <a:pt x="42" y="2"/>
                  <a:pt x="51" y="2"/>
                </a:cubicBezTo>
              </a:path>
            </a:pathLst>
          </a:custGeom>
          <a:solidFill>
            <a:srgbClr val="4DAC26">
              <a:alpha val="50000"/>
            </a:srgbClr>
          </a:solidFill>
          <a:ln w="9525" cap="flat" cmpd="sng">
            <a:solidFill>
              <a:schemeClr val="tx1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fr-FR"/>
          </a:p>
        </p:txBody>
      </p:sp>
      <p:sp>
        <p:nvSpPr>
          <p:cNvPr id="1079344" name="Line 48"/>
          <p:cNvSpPr>
            <a:spLocks noChangeShapeType="1"/>
          </p:cNvSpPr>
          <p:nvPr/>
        </p:nvSpPr>
        <p:spPr bwMode="auto">
          <a:xfrm flipH="1">
            <a:off x="3713163" y="3345036"/>
            <a:ext cx="231775" cy="306388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fr-FR"/>
          </a:p>
        </p:txBody>
      </p:sp>
      <p:sp>
        <p:nvSpPr>
          <p:cNvPr id="1079345" name="Line 49"/>
          <p:cNvSpPr>
            <a:spLocks noChangeShapeType="1"/>
          </p:cNvSpPr>
          <p:nvPr/>
        </p:nvSpPr>
        <p:spPr bwMode="auto">
          <a:xfrm>
            <a:off x="3654425" y="3413299"/>
            <a:ext cx="288925" cy="2159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fr-FR"/>
          </a:p>
        </p:txBody>
      </p:sp>
      <p:sp>
        <p:nvSpPr>
          <p:cNvPr id="1079346" name="Freeform 50"/>
          <p:cNvSpPr>
            <a:spLocks/>
          </p:cNvSpPr>
          <p:nvPr/>
        </p:nvSpPr>
        <p:spPr bwMode="auto">
          <a:xfrm>
            <a:off x="5435600" y="3329161"/>
            <a:ext cx="360363" cy="341313"/>
          </a:xfrm>
          <a:custGeom>
            <a:avLst/>
            <a:gdLst>
              <a:gd name="T0" fmla="*/ 37 w 73"/>
              <a:gd name="T1" fmla="*/ 6 h 79"/>
              <a:gd name="T2" fmla="*/ 57 w 73"/>
              <a:gd name="T3" fmla="*/ 0 h 79"/>
              <a:gd name="T4" fmla="*/ 71 w 73"/>
              <a:gd name="T5" fmla="*/ 10 h 79"/>
              <a:gd name="T6" fmla="*/ 63 w 73"/>
              <a:gd name="T7" fmla="*/ 60 h 79"/>
              <a:gd name="T8" fmla="*/ 59 w 73"/>
              <a:gd name="T9" fmla="*/ 72 h 79"/>
              <a:gd name="T10" fmla="*/ 41 w 73"/>
              <a:gd name="T11" fmla="*/ 74 h 79"/>
              <a:gd name="T12" fmla="*/ 17 w 73"/>
              <a:gd name="T13" fmla="*/ 76 h 79"/>
              <a:gd name="T14" fmla="*/ 5 w 73"/>
              <a:gd name="T15" fmla="*/ 58 h 79"/>
              <a:gd name="T16" fmla="*/ 5 w 73"/>
              <a:gd name="T17" fmla="*/ 22 h 79"/>
              <a:gd name="T18" fmla="*/ 51 w 73"/>
              <a:gd name="T19" fmla="*/ 2 h 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73" h="79">
                <a:moveTo>
                  <a:pt x="37" y="6"/>
                </a:moveTo>
                <a:cubicBezTo>
                  <a:pt x="44" y="4"/>
                  <a:pt x="57" y="0"/>
                  <a:pt x="57" y="0"/>
                </a:cubicBezTo>
                <a:cubicBezTo>
                  <a:pt x="66" y="3"/>
                  <a:pt x="62" y="7"/>
                  <a:pt x="71" y="10"/>
                </a:cubicBezTo>
                <a:cubicBezTo>
                  <a:pt x="69" y="51"/>
                  <a:pt x="73" y="38"/>
                  <a:pt x="63" y="60"/>
                </a:cubicBezTo>
                <a:cubicBezTo>
                  <a:pt x="61" y="64"/>
                  <a:pt x="63" y="72"/>
                  <a:pt x="59" y="72"/>
                </a:cubicBezTo>
                <a:cubicBezTo>
                  <a:pt x="53" y="73"/>
                  <a:pt x="47" y="73"/>
                  <a:pt x="41" y="74"/>
                </a:cubicBezTo>
                <a:cubicBezTo>
                  <a:pt x="25" y="79"/>
                  <a:pt x="33" y="79"/>
                  <a:pt x="17" y="76"/>
                </a:cubicBezTo>
                <a:cubicBezTo>
                  <a:pt x="13" y="70"/>
                  <a:pt x="5" y="58"/>
                  <a:pt x="5" y="58"/>
                </a:cubicBezTo>
                <a:cubicBezTo>
                  <a:pt x="2" y="45"/>
                  <a:pt x="0" y="40"/>
                  <a:pt x="5" y="22"/>
                </a:cubicBezTo>
                <a:cubicBezTo>
                  <a:pt x="8" y="13"/>
                  <a:pt x="42" y="2"/>
                  <a:pt x="51" y="2"/>
                </a:cubicBezTo>
              </a:path>
            </a:pathLst>
          </a:custGeom>
          <a:solidFill>
            <a:srgbClr val="4DAC26">
              <a:alpha val="50000"/>
            </a:srgbClr>
          </a:solidFill>
          <a:ln w="9525" cap="flat" cmpd="sng">
            <a:solidFill>
              <a:schemeClr val="tx1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fr-FR"/>
          </a:p>
        </p:txBody>
      </p:sp>
      <p:sp>
        <p:nvSpPr>
          <p:cNvPr id="1079347" name="Line 51"/>
          <p:cNvSpPr>
            <a:spLocks noChangeShapeType="1"/>
          </p:cNvSpPr>
          <p:nvPr/>
        </p:nvSpPr>
        <p:spPr bwMode="auto">
          <a:xfrm flipH="1">
            <a:off x="5513388" y="3345036"/>
            <a:ext cx="231775" cy="306388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fr-FR"/>
          </a:p>
        </p:txBody>
      </p:sp>
      <p:sp>
        <p:nvSpPr>
          <p:cNvPr id="1079348" name="Freeform 52"/>
          <p:cNvSpPr>
            <a:spLocks/>
          </p:cNvSpPr>
          <p:nvPr/>
        </p:nvSpPr>
        <p:spPr bwMode="auto">
          <a:xfrm>
            <a:off x="7334250" y="3400599"/>
            <a:ext cx="360363" cy="341312"/>
          </a:xfrm>
          <a:custGeom>
            <a:avLst/>
            <a:gdLst>
              <a:gd name="T0" fmla="*/ 37 w 73"/>
              <a:gd name="T1" fmla="*/ 6 h 79"/>
              <a:gd name="T2" fmla="*/ 57 w 73"/>
              <a:gd name="T3" fmla="*/ 0 h 79"/>
              <a:gd name="T4" fmla="*/ 71 w 73"/>
              <a:gd name="T5" fmla="*/ 10 h 79"/>
              <a:gd name="T6" fmla="*/ 63 w 73"/>
              <a:gd name="T7" fmla="*/ 60 h 79"/>
              <a:gd name="T8" fmla="*/ 59 w 73"/>
              <a:gd name="T9" fmla="*/ 72 h 79"/>
              <a:gd name="T10" fmla="*/ 41 w 73"/>
              <a:gd name="T11" fmla="*/ 74 h 79"/>
              <a:gd name="T12" fmla="*/ 17 w 73"/>
              <a:gd name="T13" fmla="*/ 76 h 79"/>
              <a:gd name="T14" fmla="*/ 5 w 73"/>
              <a:gd name="T15" fmla="*/ 58 h 79"/>
              <a:gd name="T16" fmla="*/ 5 w 73"/>
              <a:gd name="T17" fmla="*/ 22 h 79"/>
              <a:gd name="T18" fmla="*/ 51 w 73"/>
              <a:gd name="T19" fmla="*/ 2 h 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73" h="79">
                <a:moveTo>
                  <a:pt x="37" y="6"/>
                </a:moveTo>
                <a:cubicBezTo>
                  <a:pt x="44" y="4"/>
                  <a:pt x="57" y="0"/>
                  <a:pt x="57" y="0"/>
                </a:cubicBezTo>
                <a:cubicBezTo>
                  <a:pt x="66" y="3"/>
                  <a:pt x="62" y="7"/>
                  <a:pt x="71" y="10"/>
                </a:cubicBezTo>
                <a:cubicBezTo>
                  <a:pt x="69" y="51"/>
                  <a:pt x="73" y="38"/>
                  <a:pt x="63" y="60"/>
                </a:cubicBezTo>
                <a:cubicBezTo>
                  <a:pt x="61" y="64"/>
                  <a:pt x="63" y="72"/>
                  <a:pt x="59" y="72"/>
                </a:cubicBezTo>
                <a:cubicBezTo>
                  <a:pt x="53" y="73"/>
                  <a:pt x="47" y="73"/>
                  <a:pt x="41" y="74"/>
                </a:cubicBezTo>
                <a:cubicBezTo>
                  <a:pt x="25" y="79"/>
                  <a:pt x="33" y="79"/>
                  <a:pt x="17" y="76"/>
                </a:cubicBezTo>
                <a:cubicBezTo>
                  <a:pt x="13" y="70"/>
                  <a:pt x="5" y="58"/>
                  <a:pt x="5" y="58"/>
                </a:cubicBezTo>
                <a:cubicBezTo>
                  <a:pt x="2" y="45"/>
                  <a:pt x="0" y="40"/>
                  <a:pt x="5" y="22"/>
                </a:cubicBezTo>
                <a:cubicBezTo>
                  <a:pt x="8" y="13"/>
                  <a:pt x="42" y="2"/>
                  <a:pt x="51" y="2"/>
                </a:cubicBezTo>
              </a:path>
            </a:pathLst>
          </a:custGeom>
          <a:solidFill>
            <a:srgbClr val="000000">
              <a:alpha val="50000"/>
            </a:srgbClr>
          </a:solidFill>
          <a:ln w="9525" cap="flat" cmpd="sng">
            <a:solidFill>
              <a:schemeClr val="tx1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fr-FR"/>
          </a:p>
        </p:txBody>
      </p:sp>
      <p:sp>
        <p:nvSpPr>
          <p:cNvPr id="1079349" name="Line 53"/>
          <p:cNvSpPr>
            <a:spLocks noChangeShapeType="1"/>
          </p:cNvSpPr>
          <p:nvPr/>
        </p:nvSpPr>
        <p:spPr bwMode="auto">
          <a:xfrm>
            <a:off x="7262813" y="3329161"/>
            <a:ext cx="431800" cy="5032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fr-FR"/>
          </a:p>
        </p:txBody>
      </p:sp>
      <p:sp>
        <p:nvSpPr>
          <p:cNvPr id="1079350" name="Line 54"/>
          <p:cNvSpPr>
            <a:spLocks noChangeShapeType="1"/>
          </p:cNvSpPr>
          <p:nvPr/>
        </p:nvSpPr>
        <p:spPr bwMode="auto">
          <a:xfrm flipH="1">
            <a:off x="7262813" y="3329161"/>
            <a:ext cx="431800" cy="5032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fr-FR"/>
          </a:p>
        </p:txBody>
      </p:sp>
      <p:sp>
        <p:nvSpPr>
          <p:cNvPr id="1079351" name="Text Box 55"/>
          <p:cNvSpPr txBox="1">
            <a:spLocks noChangeArrowheads="1"/>
          </p:cNvSpPr>
          <p:nvPr/>
        </p:nvSpPr>
        <p:spPr bwMode="auto">
          <a:xfrm>
            <a:off x="3563938" y="1113011"/>
            <a:ext cx="13160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sz="2000" b="1" dirty="0"/>
              <a:t>*</a:t>
            </a:r>
            <a:r>
              <a:rPr lang="fr-FR" sz="1200" b="1" dirty="0"/>
              <a:t> a x b = produit</a:t>
            </a:r>
          </a:p>
        </p:txBody>
      </p:sp>
      <p:sp>
        <p:nvSpPr>
          <p:cNvPr id="1079352" name="Text Box 56"/>
          <p:cNvSpPr txBox="1">
            <a:spLocks noChangeArrowheads="1"/>
          </p:cNvSpPr>
          <p:nvPr/>
        </p:nvSpPr>
        <p:spPr bwMode="auto">
          <a:xfrm>
            <a:off x="3635375" y="2014711"/>
            <a:ext cx="311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sz="2000" b="1"/>
              <a:t>*</a:t>
            </a:r>
            <a:endParaRPr lang="fr-FR" sz="1200" b="1"/>
          </a:p>
        </p:txBody>
      </p:sp>
      <p:sp>
        <p:nvSpPr>
          <p:cNvPr id="1079353" name="Text Box 57"/>
          <p:cNvSpPr txBox="1">
            <a:spLocks noChangeArrowheads="1"/>
          </p:cNvSpPr>
          <p:nvPr/>
        </p:nvSpPr>
        <p:spPr bwMode="auto">
          <a:xfrm>
            <a:off x="3419475" y="3184699"/>
            <a:ext cx="311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sz="2000" b="1"/>
              <a:t>*</a:t>
            </a:r>
            <a:endParaRPr lang="fr-FR" sz="1200" b="1"/>
          </a:p>
        </p:txBody>
      </p:sp>
      <p:sp>
        <p:nvSpPr>
          <p:cNvPr id="1079354" name="Text Box 58"/>
          <p:cNvSpPr txBox="1">
            <a:spLocks noChangeArrowheads="1"/>
          </p:cNvSpPr>
          <p:nvPr/>
        </p:nvSpPr>
        <p:spPr bwMode="auto">
          <a:xfrm>
            <a:off x="4067175" y="3400599"/>
            <a:ext cx="311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sz="2000" b="1"/>
              <a:t>*</a:t>
            </a:r>
            <a:endParaRPr lang="fr-FR" sz="1200" b="1"/>
          </a:p>
        </p:txBody>
      </p:sp>
      <p:sp>
        <p:nvSpPr>
          <p:cNvPr id="1079355" name="Text Box 59"/>
          <p:cNvSpPr txBox="1">
            <a:spLocks noChangeArrowheads="1"/>
          </p:cNvSpPr>
          <p:nvPr/>
        </p:nvSpPr>
        <p:spPr bwMode="auto">
          <a:xfrm>
            <a:off x="3563938" y="3760961"/>
            <a:ext cx="311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sz="2000" b="1"/>
              <a:t>*</a:t>
            </a:r>
            <a:endParaRPr lang="fr-FR" sz="1200" b="1"/>
          </a:p>
        </p:txBody>
      </p:sp>
      <p:sp>
        <p:nvSpPr>
          <p:cNvPr id="1079356" name="Text Box 60"/>
          <p:cNvSpPr txBox="1">
            <a:spLocks noChangeArrowheads="1"/>
          </p:cNvSpPr>
          <p:nvPr/>
        </p:nvSpPr>
        <p:spPr bwMode="auto">
          <a:xfrm>
            <a:off x="3851275" y="717724"/>
            <a:ext cx="2603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sz="1200" b="1"/>
              <a:t>a</a:t>
            </a:r>
          </a:p>
        </p:txBody>
      </p:sp>
      <p:sp>
        <p:nvSpPr>
          <p:cNvPr id="1079357" name="Text Box 61"/>
          <p:cNvSpPr txBox="1">
            <a:spLocks noChangeArrowheads="1"/>
          </p:cNvSpPr>
          <p:nvPr/>
        </p:nvSpPr>
        <p:spPr bwMode="auto">
          <a:xfrm>
            <a:off x="4067175" y="862186"/>
            <a:ext cx="268288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sz="1200" b="1"/>
              <a:t>b</a:t>
            </a:r>
          </a:p>
        </p:txBody>
      </p:sp>
      <p:sp>
        <p:nvSpPr>
          <p:cNvPr id="1079358" name="Text Box 62"/>
          <p:cNvSpPr txBox="1">
            <a:spLocks noChangeArrowheads="1"/>
          </p:cNvSpPr>
          <p:nvPr/>
        </p:nvSpPr>
        <p:spPr bwMode="auto">
          <a:xfrm>
            <a:off x="3811588" y="5937424"/>
            <a:ext cx="6889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sz="2000" b="1"/>
              <a:t>mm</a:t>
            </a:r>
            <a:r>
              <a:rPr lang="fr-FR" sz="2000" b="1" baseline="30000"/>
              <a:t>2</a:t>
            </a:r>
          </a:p>
        </p:txBody>
      </p:sp>
      <p:sp>
        <p:nvSpPr>
          <p:cNvPr id="1079359" name="Text Box 63"/>
          <p:cNvSpPr txBox="1">
            <a:spLocks noChangeArrowheads="1"/>
          </p:cNvSpPr>
          <p:nvPr/>
        </p:nvSpPr>
        <p:spPr bwMode="auto">
          <a:xfrm>
            <a:off x="5724525" y="5910436"/>
            <a:ext cx="6064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sz="2000" b="1"/>
              <a:t>mm</a:t>
            </a:r>
            <a:endParaRPr lang="fr-FR" sz="1200" b="1"/>
          </a:p>
        </p:txBody>
      </p:sp>
      <p:sp>
        <p:nvSpPr>
          <p:cNvPr id="1079360" name="Text Box 64"/>
          <p:cNvSpPr txBox="1">
            <a:spLocks noChangeArrowheads="1"/>
          </p:cNvSpPr>
          <p:nvPr/>
        </p:nvSpPr>
        <p:spPr bwMode="auto">
          <a:xfrm>
            <a:off x="7524750" y="5910436"/>
            <a:ext cx="6064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sz="2000" b="1"/>
              <a:t>mm</a:t>
            </a:r>
            <a:endParaRPr lang="fr-FR" sz="1200" b="1"/>
          </a:p>
        </p:txBody>
      </p:sp>
      <p:sp>
        <p:nvSpPr>
          <p:cNvPr id="1079361" name="Rectangle 65"/>
          <p:cNvSpPr>
            <a:spLocks noChangeArrowheads="1"/>
          </p:cNvSpPr>
          <p:nvPr/>
        </p:nvSpPr>
        <p:spPr bwMode="auto">
          <a:xfrm>
            <a:off x="3979863" y="5038899"/>
            <a:ext cx="360362" cy="935037"/>
          </a:xfrm>
          <a:prstGeom prst="rect">
            <a:avLst/>
          </a:prstGeom>
          <a:solidFill>
            <a:srgbClr val="4DAC26">
              <a:alpha val="60001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079362" name="Rectangle 66"/>
          <p:cNvSpPr>
            <a:spLocks noChangeArrowheads="1"/>
          </p:cNvSpPr>
          <p:nvPr/>
        </p:nvSpPr>
        <p:spPr bwMode="auto">
          <a:xfrm>
            <a:off x="5851525" y="5183361"/>
            <a:ext cx="360363" cy="790575"/>
          </a:xfrm>
          <a:prstGeom prst="rect">
            <a:avLst/>
          </a:prstGeom>
          <a:solidFill>
            <a:srgbClr val="4DAC26">
              <a:alpha val="60001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079363" name="Rectangle 67"/>
          <p:cNvSpPr>
            <a:spLocks noChangeArrowheads="1"/>
          </p:cNvSpPr>
          <p:nvPr/>
        </p:nvSpPr>
        <p:spPr bwMode="auto">
          <a:xfrm>
            <a:off x="7596188" y="5326236"/>
            <a:ext cx="360362" cy="647700"/>
          </a:xfrm>
          <a:prstGeom prst="rect">
            <a:avLst/>
          </a:prstGeom>
          <a:solidFill>
            <a:srgbClr val="4DAC26">
              <a:alpha val="60001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079364" name="Text Box 68"/>
          <p:cNvSpPr txBox="1">
            <a:spLocks noChangeArrowheads="1"/>
          </p:cNvSpPr>
          <p:nvPr/>
        </p:nvSpPr>
        <p:spPr bwMode="auto">
          <a:xfrm>
            <a:off x="2844800" y="5645324"/>
            <a:ext cx="503238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sz="4400" b="1">
                <a:solidFill>
                  <a:srgbClr val="000000"/>
                </a:solidFill>
              </a:rPr>
              <a:t>=</a:t>
            </a:r>
          </a:p>
        </p:txBody>
      </p:sp>
      <p:sp>
        <p:nvSpPr>
          <p:cNvPr id="1079365" name="Text Box 69"/>
          <p:cNvSpPr txBox="1">
            <a:spLocks noChangeArrowheads="1"/>
          </p:cNvSpPr>
          <p:nvPr/>
        </p:nvSpPr>
        <p:spPr bwMode="auto">
          <a:xfrm>
            <a:off x="7119938" y="1211436"/>
            <a:ext cx="1484312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sz="1200" b="1"/>
              <a:t>ganglions : petit axe</a:t>
            </a:r>
          </a:p>
        </p:txBody>
      </p:sp>
      <p:sp>
        <p:nvSpPr>
          <p:cNvPr id="1079366" name="Text Box 70"/>
          <p:cNvSpPr txBox="1">
            <a:spLocks noChangeArrowheads="1"/>
          </p:cNvSpPr>
          <p:nvPr/>
        </p:nvSpPr>
        <p:spPr bwMode="auto">
          <a:xfrm>
            <a:off x="6992938" y="4508674"/>
            <a:ext cx="201850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sz="1200" dirty="0"/>
              <a:t>maximum 2 cibles / organe</a:t>
            </a:r>
          </a:p>
          <a:p>
            <a:r>
              <a:rPr lang="fr-FR" sz="1200" dirty="0"/>
              <a:t>maximum 5 cibles au total</a:t>
            </a:r>
          </a:p>
        </p:txBody>
      </p:sp>
      <p:sp>
        <p:nvSpPr>
          <p:cNvPr id="1079367" name="Text Box 71"/>
          <p:cNvSpPr txBox="1">
            <a:spLocks noChangeArrowheads="1"/>
          </p:cNvSpPr>
          <p:nvPr/>
        </p:nvSpPr>
        <p:spPr bwMode="auto">
          <a:xfrm>
            <a:off x="4932363" y="4508674"/>
            <a:ext cx="204414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sz="1200"/>
              <a:t>maximum 5 cibles / organe</a:t>
            </a:r>
          </a:p>
          <a:p>
            <a:r>
              <a:rPr lang="fr-FR" sz="1200"/>
              <a:t>maximum 10 cibles au total</a:t>
            </a:r>
          </a:p>
        </p:txBody>
      </p:sp>
      <p:sp>
        <p:nvSpPr>
          <p:cNvPr id="1079368" name="Text Box 72"/>
          <p:cNvSpPr txBox="1">
            <a:spLocks noChangeArrowheads="1"/>
          </p:cNvSpPr>
          <p:nvPr/>
        </p:nvSpPr>
        <p:spPr bwMode="auto">
          <a:xfrm>
            <a:off x="2916238" y="4508674"/>
            <a:ext cx="204414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fr-FR" sz="1200" dirty="0"/>
          </a:p>
          <a:p>
            <a:r>
              <a:rPr lang="fr-FR" sz="1200" dirty="0"/>
              <a:t>maximum 10 cibles au total</a:t>
            </a:r>
          </a:p>
        </p:txBody>
      </p:sp>
      <p:sp>
        <p:nvSpPr>
          <p:cNvPr id="1079369" name="Text Box 73"/>
          <p:cNvSpPr txBox="1">
            <a:spLocks noChangeArrowheads="1"/>
          </p:cNvSpPr>
          <p:nvPr/>
        </p:nvSpPr>
        <p:spPr bwMode="auto">
          <a:xfrm>
            <a:off x="2411413" y="908224"/>
            <a:ext cx="1098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sz="1800">
                <a:latin typeface="Arial" charset="0"/>
              </a:rPr>
              <a:t>Ganglion</a:t>
            </a:r>
          </a:p>
        </p:txBody>
      </p:sp>
      <p:sp>
        <p:nvSpPr>
          <p:cNvPr id="1079370" name="Text Box 74"/>
          <p:cNvSpPr txBox="1">
            <a:spLocks noChangeArrowheads="1"/>
          </p:cNvSpPr>
          <p:nvPr/>
        </p:nvSpPr>
        <p:spPr bwMode="auto">
          <a:xfrm>
            <a:off x="2411413" y="2373486"/>
            <a:ext cx="946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sz="1800">
                <a:latin typeface="Arial" charset="0"/>
              </a:rPr>
              <a:t>Organe</a:t>
            </a:r>
          </a:p>
        </p:txBody>
      </p:sp>
      <p:sp>
        <p:nvSpPr>
          <p:cNvPr id="1079371" name="Text Box 75"/>
          <p:cNvSpPr txBox="1">
            <a:spLocks noChangeArrowheads="1"/>
          </p:cNvSpPr>
          <p:nvPr/>
        </p:nvSpPr>
        <p:spPr bwMode="auto">
          <a:xfrm>
            <a:off x="2411413" y="3957811"/>
            <a:ext cx="946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sz="1800">
                <a:latin typeface="Arial" charset="0"/>
              </a:rPr>
              <a:t>Organe</a:t>
            </a:r>
          </a:p>
        </p:txBody>
      </p:sp>
      <p:sp>
        <p:nvSpPr>
          <p:cNvPr id="76" name="Text Box 55"/>
          <p:cNvSpPr txBox="1">
            <a:spLocks noChangeArrowheads="1"/>
          </p:cNvSpPr>
          <p:nvPr/>
        </p:nvSpPr>
        <p:spPr bwMode="auto">
          <a:xfrm>
            <a:off x="5292080" y="1196752"/>
            <a:ext cx="118872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sz="1200" dirty="0" smtClean="0"/>
              <a:t>Taille minimale</a:t>
            </a:r>
          </a:p>
          <a:p>
            <a:r>
              <a:rPr lang="fr-FR" sz="1200" dirty="0" smtClean="0"/>
              <a:t>=10 mm</a:t>
            </a:r>
            <a:endParaRPr lang="fr-FR" sz="1200" dirty="0"/>
          </a:p>
        </p:txBody>
      </p:sp>
      <p:sp>
        <p:nvSpPr>
          <p:cNvPr id="77" name="Text Box 55"/>
          <p:cNvSpPr txBox="1">
            <a:spLocks noChangeArrowheads="1"/>
          </p:cNvSpPr>
          <p:nvPr/>
        </p:nvSpPr>
        <p:spPr bwMode="auto">
          <a:xfrm>
            <a:off x="7267732" y="1427584"/>
            <a:ext cx="118872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sz="1200" dirty="0" smtClean="0"/>
              <a:t>Taille minimale</a:t>
            </a:r>
          </a:p>
          <a:p>
            <a:r>
              <a:rPr lang="fr-FR" sz="1200" dirty="0" smtClean="0"/>
              <a:t>=15 mm</a:t>
            </a:r>
            <a:endParaRPr lang="fr-FR" sz="1200" dirty="0"/>
          </a:p>
        </p:txBody>
      </p:sp>
      <p:sp>
        <p:nvSpPr>
          <p:cNvPr id="78" name="Text Box 55"/>
          <p:cNvSpPr txBox="1">
            <a:spLocks noChangeArrowheads="1"/>
          </p:cNvSpPr>
          <p:nvPr/>
        </p:nvSpPr>
        <p:spPr bwMode="auto">
          <a:xfrm>
            <a:off x="5360075" y="2658108"/>
            <a:ext cx="118872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sz="1200" dirty="0" smtClean="0"/>
              <a:t>Taille minimale</a:t>
            </a:r>
          </a:p>
          <a:p>
            <a:r>
              <a:rPr lang="fr-FR" sz="1200" dirty="0" smtClean="0"/>
              <a:t>=10 mm</a:t>
            </a:r>
            <a:endParaRPr lang="fr-FR" sz="1200" dirty="0"/>
          </a:p>
        </p:txBody>
      </p:sp>
      <p:sp>
        <p:nvSpPr>
          <p:cNvPr id="79" name="Text Box 55"/>
          <p:cNvSpPr txBox="1">
            <a:spLocks noChangeArrowheads="1"/>
          </p:cNvSpPr>
          <p:nvPr/>
        </p:nvSpPr>
        <p:spPr bwMode="auto">
          <a:xfrm>
            <a:off x="7334250" y="2653519"/>
            <a:ext cx="118872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sz="1200" dirty="0" smtClean="0"/>
              <a:t>Taille minimale</a:t>
            </a:r>
          </a:p>
          <a:p>
            <a:r>
              <a:rPr lang="fr-FR" sz="1200" dirty="0" smtClean="0"/>
              <a:t>=10 mm</a:t>
            </a:r>
            <a:endParaRPr lang="fr-FR" sz="1200" dirty="0"/>
          </a:p>
        </p:txBody>
      </p:sp>
      <p:sp>
        <p:nvSpPr>
          <p:cNvPr id="80" name="Text Box 55"/>
          <p:cNvSpPr txBox="1">
            <a:spLocks noChangeArrowheads="1"/>
          </p:cNvSpPr>
          <p:nvPr/>
        </p:nvSpPr>
        <p:spPr bwMode="auto">
          <a:xfrm>
            <a:off x="3617275" y="1469465"/>
            <a:ext cx="118872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sz="1200" dirty="0" smtClean="0"/>
              <a:t>Taille minimale</a:t>
            </a:r>
          </a:p>
          <a:p>
            <a:r>
              <a:rPr lang="fr-FR" sz="1200" dirty="0" smtClean="0"/>
              <a:t>=10 mm</a:t>
            </a: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3294382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6711" name="Rectangle 7"/>
          <p:cNvSpPr>
            <a:spLocks noChangeArrowheads="1"/>
          </p:cNvSpPr>
          <p:nvPr/>
        </p:nvSpPr>
        <p:spPr bwMode="auto">
          <a:xfrm>
            <a:off x="0" y="1151533"/>
            <a:ext cx="9144000" cy="5157787"/>
          </a:xfrm>
          <a:prstGeom prst="rect">
            <a:avLst/>
          </a:prstGeom>
          <a:solidFill>
            <a:srgbClr val="0000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pic>
        <p:nvPicPr>
          <p:cNvPr id="1096706" name="Picture 2" descr="bertr 76 copi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" y="1367433"/>
            <a:ext cx="3130550" cy="2409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6707" name="Picture 3" descr="bertr 97 copi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" y="3888383"/>
            <a:ext cx="3130550" cy="2409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6708" name="Picture 4" descr="bertr 15 0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9238" y="1367433"/>
            <a:ext cx="3130550" cy="2409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6709" name="Picture 5" descr="bertr 29 07 copi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9238" y="3888383"/>
            <a:ext cx="3130550" cy="2409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96710" name="Rectangle 6"/>
          <p:cNvSpPr>
            <a:spLocks noChangeArrowheads="1"/>
          </p:cNvSpPr>
          <p:nvPr/>
        </p:nvSpPr>
        <p:spPr bwMode="auto">
          <a:xfrm>
            <a:off x="755650" y="246658"/>
            <a:ext cx="77724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fr-FR" sz="2000" dirty="0">
                <a:latin typeface="Gill Sans MT" pitchFamily="34" charset="0"/>
              </a:rPr>
              <a:t>Réponse au traitement sans modification de </a:t>
            </a:r>
            <a:r>
              <a:rPr lang="fr-FR" sz="2000" dirty="0" smtClean="0">
                <a:latin typeface="Gill Sans MT" pitchFamily="34" charset="0"/>
              </a:rPr>
              <a:t>taille.</a:t>
            </a:r>
            <a:endParaRPr lang="fr-FR" sz="2000" dirty="0">
              <a:latin typeface="Gill Sans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5655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7322" name="Picture 10" descr="IMG_280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65" y="1484784"/>
            <a:ext cx="2534611" cy="48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llipse 1"/>
          <p:cNvSpPr/>
          <p:nvPr/>
        </p:nvSpPr>
        <p:spPr>
          <a:xfrm>
            <a:off x="1950259" y="3798041"/>
            <a:ext cx="317484" cy="198022"/>
          </a:xfrm>
          <a:prstGeom prst="ellipse">
            <a:avLst/>
          </a:prstGeom>
          <a:gradFill flip="none" rotWithShape="1">
            <a:gsLst>
              <a:gs pos="0">
                <a:schemeClr val="accent2">
                  <a:tint val="66000"/>
                  <a:satMod val="160000"/>
                </a:schemeClr>
              </a:gs>
              <a:gs pos="50000">
                <a:schemeClr val="accent2">
                  <a:tint val="44500"/>
                  <a:satMod val="160000"/>
                </a:schemeClr>
              </a:gs>
              <a:gs pos="100000">
                <a:schemeClr val="accent2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rme libre 2"/>
          <p:cNvSpPr/>
          <p:nvPr/>
        </p:nvSpPr>
        <p:spPr>
          <a:xfrm rot="19596527">
            <a:off x="341958" y="3720082"/>
            <a:ext cx="400049" cy="228600"/>
          </a:xfrm>
          <a:custGeom>
            <a:avLst/>
            <a:gdLst>
              <a:gd name="connsiteX0" fmla="*/ 0 w 800100"/>
              <a:gd name="connsiteY0" fmla="*/ 180975 h 457200"/>
              <a:gd name="connsiteX1" fmla="*/ 0 w 800100"/>
              <a:gd name="connsiteY1" fmla="*/ 180975 h 457200"/>
              <a:gd name="connsiteX2" fmla="*/ 19050 w 800100"/>
              <a:gd name="connsiteY2" fmla="*/ 95250 h 457200"/>
              <a:gd name="connsiteX3" fmla="*/ 76200 w 800100"/>
              <a:gd name="connsiteY3" fmla="*/ 57150 h 457200"/>
              <a:gd name="connsiteX4" fmla="*/ 161925 w 800100"/>
              <a:gd name="connsiteY4" fmla="*/ 28575 h 457200"/>
              <a:gd name="connsiteX5" fmla="*/ 238125 w 800100"/>
              <a:gd name="connsiteY5" fmla="*/ 9525 h 457200"/>
              <a:gd name="connsiteX6" fmla="*/ 381000 w 800100"/>
              <a:gd name="connsiteY6" fmla="*/ 0 h 457200"/>
              <a:gd name="connsiteX7" fmla="*/ 600075 w 800100"/>
              <a:gd name="connsiteY7" fmla="*/ 9525 h 457200"/>
              <a:gd name="connsiteX8" fmla="*/ 628650 w 800100"/>
              <a:gd name="connsiteY8" fmla="*/ 19050 h 457200"/>
              <a:gd name="connsiteX9" fmla="*/ 733425 w 800100"/>
              <a:gd name="connsiteY9" fmla="*/ 28575 h 457200"/>
              <a:gd name="connsiteX10" fmla="*/ 800100 w 800100"/>
              <a:gd name="connsiteY10" fmla="*/ 76200 h 457200"/>
              <a:gd name="connsiteX11" fmla="*/ 790575 w 800100"/>
              <a:gd name="connsiteY11" fmla="*/ 152400 h 457200"/>
              <a:gd name="connsiteX12" fmla="*/ 704850 w 800100"/>
              <a:gd name="connsiteY12" fmla="*/ 190500 h 457200"/>
              <a:gd name="connsiteX13" fmla="*/ 647700 w 800100"/>
              <a:gd name="connsiteY13" fmla="*/ 209550 h 457200"/>
              <a:gd name="connsiteX14" fmla="*/ 619125 w 800100"/>
              <a:gd name="connsiteY14" fmla="*/ 219075 h 457200"/>
              <a:gd name="connsiteX15" fmla="*/ 504825 w 800100"/>
              <a:gd name="connsiteY15" fmla="*/ 228600 h 457200"/>
              <a:gd name="connsiteX16" fmla="*/ 466725 w 800100"/>
              <a:gd name="connsiteY16" fmla="*/ 285750 h 457200"/>
              <a:gd name="connsiteX17" fmla="*/ 447675 w 800100"/>
              <a:gd name="connsiteY17" fmla="*/ 314325 h 457200"/>
              <a:gd name="connsiteX18" fmla="*/ 438150 w 800100"/>
              <a:gd name="connsiteY18" fmla="*/ 400050 h 457200"/>
              <a:gd name="connsiteX19" fmla="*/ 409575 w 800100"/>
              <a:gd name="connsiteY19" fmla="*/ 409575 h 457200"/>
              <a:gd name="connsiteX20" fmla="*/ 219075 w 800100"/>
              <a:gd name="connsiteY20" fmla="*/ 419100 h 457200"/>
              <a:gd name="connsiteX21" fmla="*/ 161925 w 800100"/>
              <a:gd name="connsiteY21" fmla="*/ 447675 h 457200"/>
              <a:gd name="connsiteX22" fmla="*/ 133350 w 800100"/>
              <a:gd name="connsiteY22" fmla="*/ 457200 h 457200"/>
              <a:gd name="connsiteX23" fmla="*/ 66675 w 800100"/>
              <a:gd name="connsiteY23" fmla="*/ 447675 h 457200"/>
              <a:gd name="connsiteX24" fmla="*/ 38100 w 800100"/>
              <a:gd name="connsiteY24" fmla="*/ 438150 h 457200"/>
              <a:gd name="connsiteX25" fmla="*/ 28575 w 800100"/>
              <a:gd name="connsiteY25" fmla="*/ 381000 h 457200"/>
              <a:gd name="connsiteX26" fmla="*/ 19050 w 800100"/>
              <a:gd name="connsiteY26" fmla="*/ 352425 h 457200"/>
              <a:gd name="connsiteX27" fmla="*/ 0 w 800100"/>
              <a:gd name="connsiteY27" fmla="*/ 180975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800100" h="457200">
                <a:moveTo>
                  <a:pt x="0" y="180975"/>
                </a:moveTo>
                <a:lnTo>
                  <a:pt x="0" y="180975"/>
                </a:lnTo>
                <a:cubicBezTo>
                  <a:pt x="6350" y="152400"/>
                  <a:pt x="3709" y="120180"/>
                  <a:pt x="19050" y="95250"/>
                </a:cubicBezTo>
                <a:cubicBezTo>
                  <a:pt x="31049" y="75751"/>
                  <a:pt x="54480" y="64390"/>
                  <a:pt x="76200" y="57150"/>
                </a:cubicBezTo>
                <a:lnTo>
                  <a:pt x="161925" y="28575"/>
                </a:lnTo>
                <a:cubicBezTo>
                  <a:pt x="190584" y="19022"/>
                  <a:pt x="205285" y="12809"/>
                  <a:pt x="238125" y="9525"/>
                </a:cubicBezTo>
                <a:cubicBezTo>
                  <a:pt x="285619" y="4776"/>
                  <a:pt x="333375" y="3175"/>
                  <a:pt x="381000" y="0"/>
                </a:cubicBezTo>
                <a:cubicBezTo>
                  <a:pt x="454025" y="3175"/>
                  <a:pt x="527196" y="3919"/>
                  <a:pt x="600075" y="9525"/>
                </a:cubicBezTo>
                <a:cubicBezTo>
                  <a:pt x="610086" y="10295"/>
                  <a:pt x="618711" y="17630"/>
                  <a:pt x="628650" y="19050"/>
                </a:cubicBezTo>
                <a:cubicBezTo>
                  <a:pt x="663367" y="24010"/>
                  <a:pt x="698500" y="25400"/>
                  <a:pt x="733425" y="28575"/>
                </a:cubicBezTo>
                <a:cubicBezTo>
                  <a:pt x="800100" y="50800"/>
                  <a:pt x="784225" y="28575"/>
                  <a:pt x="800100" y="76200"/>
                </a:cubicBezTo>
                <a:cubicBezTo>
                  <a:pt x="796925" y="101600"/>
                  <a:pt x="800082" y="128633"/>
                  <a:pt x="790575" y="152400"/>
                </a:cubicBezTo>
                <a:cubicBezTo>
                  <a:pt x="783608" y="169817"/>
                  <a:pt x="705649" y="190234"/>
                  <a:pt x="704850" y="190500"/>
                </a:cubicBezTo>
                <a:lnTo>
                  <a:pt x="647700" y="209550"/>
                </a:lnTo>
                <a:cubicBezTo>
                  <a:pt x="638175" y="212725"/>
                  <a:pt x="629131" y="218241"/>
                  <a:pt x="619125" y="219075"/>
                </a:cubicBezTo>
                <a:lnTo>
                  <a:pt x="504825" y="228600"/>
                </a:lnTo>
                <a:lnTo>
                  <a:pt x="466725" y="285750"/>
                </a:lnTo>
                <a:lnTo>
                  <a:pt x="447675" y="314325"/>
                </a:lnTo>
                <a:cubicBezTo>
                  <a:pt x="444500" y="342900"/>
                  <a:pt x="448828" y="373356"/>
                  <a:pt x="438150" y="400050"/>
                </a:cubicBezTo>
                <a:cubicBezTo>
                  <a:pt x="434421" y="409372"/>
                  <a:pt x="419577" y="408705"/>
                  <a:pt x="409575" y="409575"/>
                </a:cubicBezTo>
                <a:cubicBezTo>
                  <a:pt x="346235" y="415083"/>
                  <a:pt x="282575" y="415925"/>
                  <a:pt x="219075" y="419100"/>
                </a:cubicBezTo>
                <a:cubicBezTo>
                  <a:pt x="147251" y="443041"/>
                  <a:pt x="235783" y="410746"/>
                  <a:pt x="161925" y="447675"/>
                </a:cubicBezTo>
                <a:cubicBezTo>
                  <a:pt x="152945" y="452165"/>
                  <a:pt x="142875" y="454025"/>
                  <a:pt x="133350" y="457200"/>
                </a:cubicBezTo>
                <a:cubicBezTo>
                  <a:pt x="111125" y="454025"/>
                  <a:pt x="88690" y="452078"/>
                  <a:pt x="66675" y="447675"/>
                </a:cubicBezTo>
                <a:cubicBezTo>
                  <a:pt x="56830" y="445706"/>
                  <a:pt x="43081" y="446867"/>
                  <a:pt x="38100" y="438150"/>
                </a:cubicBezTo>
                <a:cubicBezTo>
                  <a:pt x="28518" y="421382"/>
                  <a:pt x="32765" y="399853"/>
                  <a:pt x="28575" y="381000"/>
                </a:cubicBezTo>
                <a:cubicBezTo>
                  <a:pt x="26397" y="371199"/>
                  <a:pt x="22225" y="361950"/>
                  <a:pt x="19050" y="352425"/>
                </a:cubicBezTo>
                <a:cubicBezTo>
                  <a:pt x="7225" y="222354"/>
                  <a:pt x="3175" y="209550"/>
                  <a:pt x="0" y="180975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tint val="66000"/>
                  <a:satMod val="160000"/>
                </a:schemeClr>
              </a:gs>
              <a:gs pos="50000">
                <a:schemeClr val="accent2">
                  <a:tint val="44500"/>
                  <a:satMod val="160000"/>
                </a:schemeClr>
              </a:gs>
              <a:gs pos="100000">
                <a:schemeClr val="accent2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orme libre 3"/>
          <p:cNvSpPr/>
          <p:nvPr/>
        </p:nvSpPr>
        <p:spPr>
          <a:xfrm>
            <a:off x="1358953" y="3729607"/>
            <a:ext cx="224211" cy="371475"/>
          </a:xfrm>
          <a:custGeom>
            <a:avLst/>
            <a:gdLst>
              <a:gd name="connsiteX0" fmla="*/ 162672 w 448422"/>
              <a:gd name="connsiteY0" fmla="*/ 0 h 742950"/>
              <a:gd name="connsiteX1" fmla="*/ 162672 w 448422"/>
              <a:gd name="connsiteY1" fmla="*/ 0 h 742950"/>
              <a:gd name="connsiteX2" fmla="*/ 86472 w 448422"/>
              <a:gd name="connsiteY2" fmla="*/ 28575 h 742950"/>
              <a:gd name="connsiteX3" fmla="*/ 67422 w 448422"/>
              <a:gd name="connsiteY3" fmla="*/ 85725 h 742950"/>
              <a:gd name="connsiteX4" fmla="*/ 57897 w 448422"/>
              <a:gd name="connsiteY4" fmla="*/ 114300 h 742950"/>
              <a:gd name="connsiteX5" fmla="*/ 67422 w 448422"/>
              <a:gd name="connsiteY5" fmla="*/ 190500 h 742950"/>
              <a:gd name="connsiteX6" fmla="*/ 76947 w 448422"/>
              <a:gd name="connsiteY6" fmla="*/ 219075 h 742950"/>
              <a:gd name="connsiteX7" fmla="*/ 105522 w 448422"/>
              <a:gd name="connsiteY7" fmla="*/ 238125 h 742950"/>
              <a:gd name="connsiteX8" fmla="*/ 124572 w 448422"/>
              <a:gd name="connsiteY8" fmla="*/ 266700 h 742950"/>
              <a:gd name="connsiteX9" fmla="*/ 124572 w 448422"/>
              <a:gd name="connsiteY9" fmla="*/ 371475 h 742950"/>
              <a:gd name="connsiteX10" fmla="*/ 105522 w 448422"/>
              <a:gd name="connsiteY10" fmla="*/ 400050 h 742950"/>
              <a:gd name="connsiteX11" fmla="*/ 76947 w 448422"/>
              <a:gd name="connsiteY11" fmla="*/ 409575 h 742950"/>
              <a:gd name="connsiteX12" fmla="*/ 19797 w 448422"/>
              <a:gd name="connsiteY12" fmla="*/ 438150 h 742950"/>
              <a:gd name="connsiteX13" fmla="*/ 10272 w 448422"/>
              <a:gd name="connsiteY13" fmla="*/ 466725 h 742950"/>
              <a:gd name="connsiteX14" fmla="*/ 10272 w 448422"/>
              <a:gd name="connsiteY14" fmla="*/ 628650 h 742950"/>
              <a:gd name="connsiteX15" fmla="*/ 29322 w 448422"/>
              <a:gd name="connsiteY15" fmla="*/ 685800 h 742950"/>
              <a:gd name="connsiteX16" fmla="*/ 57897 w 448422"/>
              <a:gd name="connsiteY16" fmla="*/ 704850 h 742950"/>
              <a:gd name="connsiteX17" fmla="*/ 86472 w 448422"/>
              <a:gd name="connsiteY17" fmla="*/ 733425 h 742950"/>
              <a:gd name="connsiteX18" fmla="*/ 153147 w 448422"/>
              <a:gd name="connsiteY18" fmla="*/ 742950 h 742950"/>
              <a:gd name="connsiteX19" fmla="*/ 324597 w 448422"/>
              <a:gd name="connsiteY19" fmla="*/ 733425 h 742950"/>
              <a:gd name="connsiteX20" fmla="*/ 372222 w 448422"/>
              <a:gd name="connsiteY20" fmla="*/ 723900 h 742950"/>
              <a:gd name="connsiteX21" fmla="*/ 400797 w 448422"/>
              <a:gd name="connsiteY21" fmla="*/ 704850 h 742950"/>
              <a:gd name="connsiteX22" fmla="*/ 448422 w 448422"/>
              <a:gd name="connsiteY22" fmla="*/ 561975 h 742950"/>
              <a:gd name="connsiteX23" fmla="*/ 410322 w 448422"/>
              <a:gd name="connsiteY23" fmla="*/ 419100 h 742950"/>
              <a:gd name="connsiteX24" fmla="*/ 381747 w 448422"/>
              <a:gd name="connsiteY24" fmla="*/ 400050 h 742950"/>
              <a:gd name="connsiteX25" fmla="*/ 343647 w 448422"/>
              <a:gd name="connsiteY25" fmla="*/ 285750 h 742950"/>
              <a:gd name="connsiteX26" fmla="*/ 334122 w 448422"/>
              <a:gd name="connsiteY26" fmla="*/ 257175 h 742950"/>
              <a:gd name="connsiteX27" fmla="*/ 324597 w 448422"/>
              <a:gd name="connsiteY27" fmla="*/ 228600 h 742950"/>
              <a:gd name="connsiteX28" fmla="*/ 353172 w 448422"/>
              <a:gd name="connsiteY28" fmla="*/ 133350 h 742950"/>
              <a:gd name="connsiteX29" fmla="*/ 362697 w 448422"/>
              <a:gd name="connsiteY29" fmla="*/ 104775 h 742950"/>
              <a:gd name="connsiteX30" fmla="*/ 324597 w 448422"/>
              <a:gd name="connsiteY30" fmla="*/ 38100 h 742950"/>
              <a:gd name="connsiteX31" fmla="*/ 267447 w 448422"/>
              <a:gd name="connsiteY31" fmla="*/ 19050 h 742950"/>
              <a:gd name="connsiteX32" fmla="*/ 162672 w 448422"/>
              <a:gd name="connsiteY32" fmla="*/ 0 h 742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448422" h="742950">
                <a:moveTo>
                  <a:pt x="162672" y="0"/>
                </a:moveTo>
                <a:lnTo>
                  <a:pt x="162672" y="0"/>
                </a:lnTo>
                <a:cubicBezTo>
                  <a:pt x="137272" y="9525"/>
                  <a:pt x="106635" y="10428"/>
                  <a:pt x="86472" y="28575"/>
                </a:cubicBezTo>
                <a:cubicBezTo>
                  <a:pt x="71546" y="42008"/>
                  <a:pt x="73772" y="66675"/>
                  <a:pt x="67422" y="85725"/>
                </a:cubicBezTo>
                <a:lnTo>
                  <a:pt x="57897" y="114300"/>
                </a:lnTo>
                <a:cubicBezTo>
                  <a:pt x="61072" y="139700"/>
                  <a:pt x="62843" y="165315"/>
                  <a:pt x="67422" y="190500"/>
                </a:cubicBezTo>
                <a:cubicBezTo>
                  <a:pt x="69218" y="200378"/>
                  <a:pt x="70675" y="211235"/>
                  <a:pt x="76947" y="219075"/>
                </a:cubicBezTo>
                <a:cubicBezTo>
                  <a:pt x="84098" y="228014"/>
                  <a:pt x="95997" y="231775"/>
                  <a:pt x="105522" y="238125"/>
                </a:cubicBezTo>
                <a:cubicBezTo>
                  <a:pt x="111872" y="247650"/>
                  <a:pt x="119452" y="256461"/>
                  <a:pt x="124572" y="266700"/>
                </a:cubicBezTo>
                <a:cubicBezTo>
                  <a:pt x="142071" y="301697"/>
                  <a:pt x="135651" y="330851"/>
                  <a:pt x="124572" y="371475"/>
                </a:cubicBezTo>
                <a:cubicBezTo>
                  <a:pt x="121560" y="382519"/>
                  <a:pt x="114461" y="392899"/>
                  <a:pt x="105522" y="400050"/>
                </a:cubicBezTo>
                <a:cubicBezTo>
                  <a:pt x="97682" y="406322"/>
                  <a:pt x="85927" y="405085"/>
                  <a:pt x="76947" y="409575"/>
                </a:cubicBezTo>
                <a:cubicBezTo>
                  <a:pt x="3089" y="446504"/>
                  <a:pt x="91621" y="414209"/>
                  <a:pt x="19797" y="438150"/>
                </a:cubicBezTo>
                <a:cubicBezTo>
                  <a:pt x="16622" y="447675"/>
                  <a:pt x="12450" y="456924"/>
                  <a:pt x="10272" y="466725"/>
                </a:cubicBezTo>
                <a:cubicBezTo>
                  <a:pt x="-4017" y="531027"/>
                  <a:pt x="-2819" y="554468"/>
                  <a:pt x="10272" y="628650"/>
                </a:cubicBezTo>
                <a:cubicBezTo>
                  <a:pt x="13762" y="648425"/>
                  <a:pt x="12614" y="674661"/>
                  <a:pt x="29322" y="685800"/>
                </a:cubicBezTo>
                <a:cubicBezTo>
                  <a:pt x="38847" y="692150"/>
                  <a:pt x="49103" y="697521"/>
                  <a:pt x="57897" y="704850"/>
                </a:cubicBezTo>
                <a:cubicBezTo>
                  <a:pt x="68245" y="713474"/>
                  <a:pt x="73965" y="728422"/>
                  <a:pt x="86472" y="733425"/>
                </a:cubicBezTo>
                <a:cubicBezTo>
                  <a:pt x="107317" y="741763"/>
                  <a:pt x="130922" y="739775"/>
                  <a:pt x="153147" y="742950"/>
                </a:cubicBezTo>
                <a:cubicBezTo>
                  <a:pt x="210297" y="739775"/>
                  <a:pt x="267574" y="738384"/>
                  <a:pt x="324597" y="733425"/>
                </a:cubicBezTo>
                <a:cubicBezTo>
                  <a:pt x="340726" y="732023"/>
                  <a:pt x="357063" y="729584"/>
                  <a:pt x="372222" y="723900"/>
                </a:cubicBezTo>
                <a:cubicBezTo>
                  <a:pt x="382941" y="719880"/>
                  <a:pt x="391272" y="711200"/>
                  <a:pt x="400797" y="704850"/>
                </a:cubicBezTo>
                <a:cubicBezTo>
                  <a:pt x="454845" y="623778"/>
                  <a:pt x="436369" y="670455"/>
                  <a:pt x="448422" y="561975"/>
                </a:cubicBezTo>
                <a:cubicBezTo>
                  <a:pt x="440134" y="462519"/>
                  <a:pt x="465101" y="464749"/>
                  <a:pt x="410322" y="419100"/>
                </a:cubicBezTo>
                <a:cubicBezTo>
                  <a:pt x="401528" y="411771"/>
                  <a:pt x="391272" y="406400"/>
                  <a:pt x="381747" y="400050"/>
                </a:cubicBezTo>
                <a:lnTo>
                  <a:pt x="343647" y="285750"/>
                </a:lnTo>
                <a:lnTo>
                  <a:pt x="334122" y="257175"/>
                </a:lnTo>
                <a:lnTo>
                  <a:pt x="324597" y="228600"/>
                </a:lnTo>
                <a:cubicBezTo>
                  <a:pt x="338992" y="171019"/>
                  <a:pt x="329982" y="202919"/>
                  <a:pt x="353172" y="133350"/>
                </a:cubicBezTo>
                <a:lnTo>
                  <a:pt x="362697" y="104775"/>
                </a:lnTo>
                <a:cubicBezTo>
                  <a:pt x="353827" y="60427"/>
                  <a:pt x="364591" y="55875"/>
                  <a:pt x="324597" y="38100"/>
                </a:cubicBezTo>
                <a:cubicBezTo>
                  <a:pt x="306247" y="29945"/>
                  <a:pt x="267447" y="19050"/>
                  <a:pt x="267447" y="19050"/>
                </a:cubicBezTo>
                <a:cubicBezTo>
                  <a:pt x="169038" y="28891"/>
                  <a:pt x="180135" y="3175"/>
                  <a:pt x="162672" y="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tint val="66000"/>
                  <a:satMod val="160000"/>
                </a:schemeClr>
              </a:gs>
              <a:gs pos="50000">
                <a:schemeClr val="accent2">
                  <a:tint val="44500"/>
                  <a:satMod val="160000"/>
                </a:schemeClr>
              </a:gs>
              <a:gs pos="100000">
                <a:schemeClr val="accent2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Ellipse 36"/>
          <p:cNvSpPr/>
          <p:nvPr/>
        </p:nvSpPr>
        <p:spPr>
          <a:xfrm>
            <a:off x="392607" y="4754479"/>
            <a:ext cx="225934" cy="198022"/>
          </a:xfrm>
          <a:prstGeom prst="ellipse">
            <a:avLst/>
          </a:prstGeom>
          <a:gradFill flip="none" rotWithShape="1">
            <a:gsLst>
              <a:gs pos="0">
                <a:schemeClr val="accent2">
                  <a:tint val="66000"/>
                  <a:satMod val="160000"/>
                </a:schemeClr>
              </a:gs>
              <a:gs pos="50000">
                <a:schemeClr val="accent2">
                  <a:tint val="44500"/>
                  <a:satMod val="160000"/>
                </a:schemeClr>
              </a:gs>
              <a:gs pos="100000">
                <a:schemeClr val="accent2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Ellipse 37"/>
          <p:cNvSpPr/>
          <p:nvPr/>
        </p:nvSpPr>
        <p:spPr>
          <a:xfrm>
            <a:off x="900503" y="1898694"/>
            <a:ext cx="451867" cy="396044"/>
          </a:xfrm>
          <a:prstGeom prst="ellipse">
            <a:avLst/>
          </a:prstGeom>
          <a:gradFill flip="none" rotWithShape="1">
            <a:gsLst>
              <a:gs pos="0">
                <a:schemeClr val="accent2">
                  <a:tint val="66000"/>
                  <a:satMod val="160000"/>
                </a:schemeClr>
              </a:gs>
              <a:gs pos="50000">
                <a:schemeClr val="accent2">
                  <a:tint val="44500"/>
                  <a:satMod val="160000"/>
                </a:schemeClr>
              </a:gs>
              <a:gs pos="100000">
                <a:schemeClr val="accent2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Ellipse 38"/>
          <p:cNvSpPr/>
          <p:nvPr/>
        </p:nvSpPr>
        <p:spPr>
          <a:xfrm>
            <a:off x="1974740" y="4047693"/>
            <a:ext cx="293003" cy="198022"/>
          </a:xfrm>
          <a:prstGeom prst="ellipse">
            <a:avLst/>
          </a:prstGeom>
          <a:gradFill flip="none" rotWithShape="1">
            <a:gsLst>
              <a:gs pos="0">
                <a:schemeClr val="accent2">
                  <a:tint val="66000"/>
                  <a:satMod val="160000"/>
                </a:schemeClr>
              </a:gs>
              <a:gs pos="50000">
                <a:schemeClr val="accent2">
                  <a:tint val="44500"/>
                  <a:satMod val="160000"/>
                </a:schemeClr>
              </a:gs>
              <a:gs pos="100000">
                <a:schemeClr val="accent2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Ellipse 39"/>
          <p:cNvSpPr/>
          <p:nvPr/>
        </p:nvSpPr>
        <p:spPr>
          <a:xfrm>
            <a:off x="629041" y="3880915"/>
            <a:ext cx="271462" cy="198022"/>
          </a:xfrm>
          <a:prstGeom prst="ellipse">
            <a:avLst/>
          </a:prstGeom>
          <a:gradFill flip="none" rotWithShape="1">
            <a:gsLst>
              <a:gs pos="0">
                <a:schemeClr val="accent2">
                  <a:tint val="66000"/>
                  <a:satMod val="160000"/>
                </a:schemeClr>
              </a:gs>
              <a:gs pos="50000">
                <a:schemeClr val="accent2">
                  <a:tint val="44500"/>
                  <a:satMod val="160000"/>
                </a:schemeClr>
              </a:gs>
              <a:gs pos="100000">
                <a:schemeClr val="accent2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Forme libre 40"/>
          <p:cNvSpPr/>
          <p:nvPr/>
        </p:nvSpPr>
        <p:spPr>
          <a:xfrm rot="3729609">
            <a:off x="1646042" y="1893030"/>
            <a:ext cx="224211" cy="371474"/>
          </a:xfrm>
          <a:custGeom>
            <a:avLst/>
            <a:gdLst>
              <a:gd name="connsiteX0" fmla="*/ 162672 w 448422"/>
              <a:gd name="connsiteY0" fmla="*/ 0 h 742950"/>
              <a:gd name="connsiteX1" fmla="*/ 162672 w 448422"/>
              <a:gd name="connsiteY1" fmla="*/ 0 h 742950"/>
              <a:gd name="connsiteX2" fmla="*/ 86472 w 448422"/>
              <a:gd name="connsiteY2" fmla="*/ 28575 h 742950"/>
              <a:gd name="connsiteX3" fmla="*/ 67422 w 448422"/>
              <a:gd name="connsiteY3" fmla="*/ 85725 h 742950"/>
              <a:gd name="connsiteX4" fmla="*/ 57897 w 448422"/>
              <a:gd name="connsiteY4" fmla="*/ 114300 h 742950"/>
              <a:gd name="connsiteX5" fmla="*/ 67422 w 448422"/>
              <a:gd name="connsiteY5" fmla="*/ 190500 h 742950"/>
              <a:gd name="connsiteX6" fmla="*/ 76947 w 448422"/>
              <a:gd name="connsiteY6" fmla="*/ 219075 h 742950"/>
              <a:gd name="connsiteX7" fmla="*/ 105522 w 448422"/>
              <a:gd name="connsiteY7" fmla="*/ 238125 h 742950"/>
              <a:gd name="connsiteX8" fmla="*/ 124572 w 448422"/>
              <a:gd name="connsiteY8" fmla="*/ 266700 h 742950"/>
              <a:gd name="connsiteX9" fmla="*/ 124572 w 448422"/>
              <a:gd name="connsiteY9" fmla="*/ 371475 h 742950"/>
              <a:gd name="connsiteX10" fmla="*/ 105522 w 448422"/>
              <a:gd name="connsiteY10" fmla="*/ 400050 h 742950"/>
              <a:gd name="connsiteX11" fmla="*/ 76947 w 448422"/>
              <a:gd name="connsiteY11" fmla="*/ 409575 h 742950"/>
              <a:gd name="connsiteX12" fmla="*/ 19797 w 448422"/>
              <a:gd name="connsiteY12" fmla="*/ 438150 h 742950"/>
              <a:gd name="connsiteX13" fmla="*/ 10272 w 448422"/>
              <a:gd name="connsiteY13" fmla="*/ 466725 h 742950"/>
              <a:gd name="connsiteX14" fmla="*/ 10272 w 448422"/>
              <a:gd name="connsiteY14" fmla="*/ 628650 h 742950"/>
              <a:gd name="connsiteX15" fmla="*/ 29322 w 448422"/>
              <a:gd name="connsiteY15" fmla="*/ 685800 h 742950"/>
              <a:gd name="connsiteX16" fmla="*/ 57897 w 448422"/>
              <a:gd name="connsiteY16" fmla="*/ 704850 h 742950"/>
              <a:gd name="connsiteX17" fmla="*/ 86472 w 448422"/>
              <a:gd name="connsiteY17" fmla="*/ 733425 h 742950"/>
              <a:gd name="connsiteX18" fmla="*/ 153147 w 448422"/>
              <a:gd name="connsiteY18" fmla="*/ 742950 h 742950"/>
              <a:gd name="connsiteX19" fmla="*/ 324597 w 448422"/>
              <a:gd name="connsiteY19" fmla="*/ 733425 h 742950"/>
              <a:gd name="connsiteX20" fmla="*/ 372222 w 448422"/>
              <a:gd name="connsiteY20" fmla="*/ 723900 h 742950"/>
              <a:gd name="connsiteX21" fmla="*/ 400797 w 448422"/>
              <a:gd name="connsiteY21" fmla="*/ 704850 h 742950"/>
              <a:gd name="connsiteX22" fmla="*/ 448422 w 448422"/>
              <a:gd name="connsiteY22" fmla="*/ 561975 h 742950"/>
              <a:gd name="connsiteX23" fmla="*/ 410322 w 448422"/>
              <a:gd name="connsiteY23" fmla="*/ 419100 h 742950"/>
              <a:gd name="connsiteX24" fmla="*/ 381747 w 448422"/>
              <a:gd name="connsiteY24" fmla="*/ 400050 h 742950"/>
              <a:gd name="connsiteX25" fmla="*/ 343647 w 448422"/>
              <a:gd name="connsiteY25" fmla="*/ 285750 h 742950"/>
              <a:gd name="connsiteX26" fmla="*/ 334122 w 448422"/>
              <a:gd name="connsiteY26" fmla="*/ 257175 h 742950"/>
              <a:gd name="connsiteX27" fmla="*/ 324597 w 448422"/>
              <a:gd name="connsiteY27" fmla="*/ 228600 h 742950"/>
              <a:gd name="connsiteX28" fmla="*/ 353172 w 448422"/>
              <a:gd name="connsiteY28" fmla="*/ 133350 h 742950"/>
              <a:gd name="connsiteX29" fmla="*/ 362697 w 448422"/>
              <a:gd name="connsiteY29" fmla="*/ 104775 h 742950"/>
              <a:gd name="connsiteX30" fmla="*/ 324597 w 448422"/>
              <a:gd name="connsiteY30" fmla="*/ 38100 h 742950"/>
              <a:gd name="connsiteX31" fmla="*/ 267447 w 448422"/>
              <a:gd name="connsiteY31" fmla="*/ 19050 h 742950"/>
              <a:gd name="connsiteX32" fmla="*/ 162672 w 448422"/>
              <a:gd name="connsiteY32" fmla="*/ 0 h 742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448422" h="742950">
                <a:moveTo>
                  <a:pt x="162672" y="0"/>
                </a:moveTo>
                <a:lnTo>
                  <a:pt x="162672" y="0"/>
                </a:lnTo>
                <a:cubicBezTo>
                  <a:pt x="137272" y="9525"/>
                  <a:pt x="106635" y="10428"/>
                  <a:pt x="86472" y="28575"/>
                </a:cubicBezTo>
                <a:cubicBezTo>
                  <a:pt x="71546" y="42008"/>
                  <a:pt x="73772" y="66675"/>
                  <a:pt x="67422" y="85725"/>
                </a:cubicBezTo>
                <a:lnTo>
                  <a:pt x="57897" y="114300"/>
                </a:lnTo>
                <a:cubicBezTo>
                  <a:pt x="61072" y="139700"/>
                  <a:pt x="62843" y="165315"/>
                  <a:pt x="67422" y="190500"/>
                </a:cubicBezTo>
                <a:cubicBezTo>
                  <a:pt x="69218" y="200378"/>
                  <a:pt x="70675" y="211235"/>
                  <a:pt x="76947" y="219075"/>
                </a:cubicBezTo>
                <a:cubicBezTo>
                  <a:pt x="84098" y="228014"/>
                  <a:pt x="95997" y="231775"/>
                  <a:pt x="105522" y="238125"/>
                </a:cubicBezTo>
                <a:cubicBezTo>
                  <a:pt x="111872" y="247650"/>
                  <a:pt x="119452" y="256461"/>
                  <a:pt x="124572" y="266700"/>
                </a:cubicBezTo>
                <a:cubicBezTo>
                  <a:pt x="142071" y="301697"/>
                  <a:pt x="135651" y="330851"/>
                  <a:pt x="124572" y="371475"/>
                </a:cubicBezTo>
                <a:cubicBezTo>
                  <a:pt x="121560" y="382519"/>
                  <a:pt x="114461" y="392899"/>
                  <a:pt x="105522" y="400050"/>
                </a:cubicBezTo>
                <a:cubicBezTo>
                  <a:pt x="97682" y="406322"/>
                  <a:pt x="85927" y="405085"/>
                  <a:pt x="76947" y="409575"/>
                </a:cubicBezTo>
                <a:cubicBezTo>
                  <a:pt x="3089" y="446504"/>
                  <a:pt x="91621" y="414209"/>
                  <a:pt x="19797" y="438150"/>
                </a:cubicBezTo>
                <a:cubicBezTo>
                  <a:pt x="16622" y="447675"/>
                  <a:pt x="12450" y="456924"/>
                  <a:pt x="10272" y="466725"/>
                </a:cubicBezTo>
                <a:cubicBezTo>
                  <a:pt x="-4017" y="531027"/>
                  <a:pt x="-2819" y="554468"/>
                  <a:pt x="10272" y="628650"/>
                </a:cubicBezTo>
                <a:cubicBezTo>
                  <a:pt x="13762" y="648425"/>
                  <a:pt x="12614" y="674661"/>
                  <a:pt x="29322" y="685800"/>
                </a:cubicBezTo>
                <a:cubicBezTo>
                  <a:pt x="38847" y="692150"/>
                  <a:pt x="49103" y="697521"/>
                  <a:pt x="57897" y="704850"/>
                </a:cubicBezTo>
                <a:cubicBezTo>
                  <a:pt x="68245" y="713474"/>
                  <a:pt x="73965" y="728422"/>
                  <a:pt x="86472" y="733425"/>
                </a:cubicBezTo>
                <a:cubicBezTo>
                  <a:pt x="107317" y="741763"/>
                  <a:pt x="130922" y="739775"/>
                  <a:pt x="153147" y="742950"/>
                </a:cubicBezTo>
                <a:cubicBezTo>
                  <a:pt x="210297" y="739775"/>
                  <a:pt x="267574" y="738384"/>
                  <a:pt x="324597" y="733425"/>
                </a:cubicBezTo>
                <a:cubicBezTo>
                  <a:pt x="340726" y="732023"/>
                  <a:pt x="357063" y="729584"/>
                  <a:pt x="372222" y="723900"/>
                </a:cubicBezTo>
                <a:cubicBezTo>
                  <a:pt x="382941" y="719880"/>
                  <a:pt x="391272" y="711200"/>
                  <a:pt x="400797" y="704850"/>
                </a:cubicBezTo>
                <a:cubicBezTo>
                  <a:pt x="454845" y="623778"/>
                  <a:pt x="436369" y="670455"/>
                  <a:pt x="448422" y="561975"/>
                </a:cubicBezTo>
                <a:cubicBezTo>
                  <a:pt x="440134" y="462519"/>
                  <a:pt x="465101" y="464749"/>
                  <a:pt x="410322" y="419100"/>
                </a:cubicBezTo>
                <a:cubicBezTo>
                  <a:pt x="401528" y="411771"/>
                  <a:pt x="391272" y="406400"/>
                  <a:pt x="381747" y="400050"/>
                </a:cubicBezTo>
                <a:lnTo>
                  <a:pt x="343647" y="285750"/>
                </a:lnTo>
                <a:lnTo>
                  <a:pt x="334122" y="257175"/>
                </a:lnTo>
                <a:lnTo>
                  <a:pt x="324597" y="228600"/>
                </a:lnTo>
                <a:cubicBezTo>
                  <a:pt x="338992" y="171019"/>
                  <a:pt x="329982" y="202919"/>
                  <a:pt x="353172" y="133350"/>
                </a:cubicBezTo>
                <a:lnTo>
                  <a:pt x="362697" y="104775"/>
                </a:lnTo>
                <a:cubicBezTo>
                  <a:pt x="353827" y="60427"/>
                  <a:pt x="364591" y="55875"/>
                  <a:pt x="324597" y="38100"/>
                </a:cubicBezTo>
                <a:cubicBezTo>
                  <a:pt x="306247" y="29945"/>
                  <a:pt x="267447" y="19050"/>
                  <a:pt x="267447" y="19050"/>
                </a:cubicBezTo>
                <a:cubicBezTo>
                  <a:pt x="169038" y="28891"/>
                  <a:pt x="180135" y="3175"/>
                  <a:pt x="162672" y="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tint val="66000"/>
                  <a:satMod val="160000"/>
                </a:schemeClr>
              </a:gs>
              <a:gs pos="50000">
                <a:schemeClr val="accent2">
                  <a:tint val="44500"/>
                  <a:satMod val="160000"/>
                </a:schemeClr>
              </a:gs>
              <a:gs pos="100000">
                <a:schemeClr val="accent2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Forme libre 41"/>
          <p:cNvSpPr/>
          <p:nvPr/>
        </p:nvSpPr>
        <p:spPr>
          <a:xfrm rot="16762615">
            <a:off x="1176897" y="4987292"/>
            <a:ext cx="400050" cy="228599"/>
          </a:xfrm>
          <a:custGeom>
            <a:avLst/>
            <a:gdLst>
              <a:gd name="connsiteX0" fmla="*/ 0 w 800100"/>
              <a:gd name="connsiteY0" fmla="*/ 180975 h 457200"/>
              <a:gd name="connsiteX1" fmla="*/ 0 w 800100"/>
              <a:gd name="connsiteY1" fmla="*/ 180975 h 457200"/>
              <a:gd name="connsiteX2" fmla="*/ 19050 w 800100"/>
              <a:gd name="connsiteY2" fmla="*/ 95250 h 457200"/>
              <a:gd name="connsiteX3" fmla="*/ 76200 w 800100"/>
              <a:gd name="connsiteY3" fmla="*/ 57150 h 457200"/>
              <a:gd name="connsiteX4" fmla="*/ 161925 w 800100"/>
              <a:gd name="connsiteY4" fmla="*/ 28575 h 457200"/>
              <a:gd name="connsiteX5" fmla="*/ 238125 w 800100"/>
              <a:gd name="connsiteY5" fmla="*/ 9525 h 457200"/>
              <a:gd name="connsiteX6" fmla="*/ 381000 w 800100"/>
              <a:gd name="connsiteY6" fmla="*/ 0 h 457200"/>
              <a:gd name="connsiteX7" fmla="*/ 600075 w 800100"/>
              <a:gd name="connsiteY7" fmla="*/ 9525 h 457200"/>
              <a:gd name="connsiteX8" fmla="*/ 628650 w 800100"/>
              <a:gd name="connsiteY8" fmla="*/ 19050 h 457200"/>
              <a:gd name="connsiteX9" fmla="*/ 733425 w 800100"/>
              <a:gd name="connsiteY9" fmla="*/ 28575 h 457200"/>
              <a:gd name="connsiteX10" fmla="*/ 800100 w 800100"/>
              <a:gd name="connsiteY10" fmla="*/ 76200 h 457200"/>
              <a:gd name="connsiteX11" fmla="*/ 790575 w 800100"/>
              <a:gd name="connsiteY11" fmla="*/ 152400 h 457200"/>
              <a:gd name="connsiteX12" fmla="*/ 704850 w 800100"/>
              <a:gd name="connsiteY12" fmla="*/ 190500 h 457200"/>
              <a:gd name="connsiteX13" fmla="*/ 647700 w 800100"/>
              <a:gd name="connsiteY13" fmla="*/ 209550 h 457200"/>
              <a:gd name="connsiteX14" fmla="*/ 619125 w 800100"/>
              <a:gd name="connsiteY14" fmla="*/ 219075 h 457200"/>
              <a:gd name="connsiteX15" fmla="*/ 504825 w 800100"/>
              <a:gd name="connsiteY15" fmla="*/ 228600 h 457200"/>
              <a:gd name="connsiteX16" fmla="*/ 466725 w 800100"/>
              <a:gd name="connsiteY16" fmla="*/ 285750 h 457200"/>
              <a:gd name="connsiteX17" fmla="*/ 447675 w 800100"/>
              <a:gd name="connsiteY17" fmla="*/ 314325 h 457200"/>
              <a:gd name="connsiteX18" fmla="*/ 438150 w 800100"/>
              <a:gd name="connsiteY18" fmla="*/ 400050 h 457200"/>
              <a:gd name="connsiteX19" fmla="*/ 409575 w 800100"/>
              <a:gd name="connsiteY19" fmla="*/ 409575 h 457200"/>
              <a:gd name="connsiteX20" fmla="*/ 219075 w 800100"/>
              <a:gd name="connsiteY20" fmla="*/ 419100 h 457200"/>
              <a:gd name="connsiteX21" fmla="*/ 161925 w 800100"/>
              <a:gd name="connsiteY21" fmla="*/ 447675 h 457200"/>
              <a:gd name="connsiteX22" fmla="*/ 133350 w 800100"/>
              <a:gd name="connsiteY22" fmla="*/ 457200 h 457200"/>
              <a:gd name="connsiteX23" fmla="*/ 66675 w 800100"/>
              <a:gd name="connsiteY23" fmla="*/ 447675 h 457200"/>
              <a:gd name="connsiteX24" fmla="*/ 38100 w 800100"/>
              <a:gd name="connsiteY24" fmla="*/ 438150 h 457200"/>
              <a:gd name="connsiteX25" fmla="*/ 28575 w 800100"/>
              <a:gd name="connsiteY25" fmla="*/ 381000 h 457200"/>
              <a:gd name="connsiteX26" fmla="*/ 19050 w 800100"/>
              <a:gd name="connsiteY26" fmla="*/ 352425 h 457200"/>
              <a:gd name="connsiteX27" fmla="*/ 0 w 800100"/>
              <a:gd name="connsiteY27" fmla="*/ 180975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800100" h="457200">
                <a:moveTo>
                  <a:pt x="0" y="180975"/>
                </a:moveTo>
                <a:lnTo>
                  <a:pt x="0" y="180975"/>
                </a:lnTo>
                <a:cubicBezTo>
                  <a:pt x="6350" y="152400"/>
                  <a:pt x="3709" y="120180"/>
                  <a:pt x="19050" y="95250"/>
                </a:cubicBezTo>
                <a:cubicBezTo>
                  <a:pt x="31049" y="75751"/>
                  <a:pt x="54480" y="64390"/>
                  <a:pt x="76200" y="57150"/>
                </a:cubicBezTo>
                <a:lnTo>
                  <a:pt x="161925" y="28575"/>
                </a:lnTo>
                <a:cubicBezTo>
                  <a:pt x="190584" y="19022"/>
                  <a:pt x="205285" y="12809"/>
                  <a:pt x="238125" y="9525"/>
                </a:cubicBezTo>
                <a:cubicBezTo>
                  <a:pt x="285619" y="4776"/>
                  <a:pt x="333375" y="3175"/>
                  <a:pt x="381000" y="0"/>
                </a:cubicBezTo>
                <a:cubicBezTo>
                  <a:pt x="454025" y="3175"/>
                  <a:pt x="527196" y="3919"/>
                  <a:pt x="600075" y="9525"/>
                </a:cubicBezTo>
                <a:cubicBezTo>
                  <a:pt x="610086" y="10295"/>
                  <a:pt x="618711" y="17630"/>
                  <a:pt x="628650" y="19050"/>
                </a:cubicBezTo>
                <a:cubicBezTo>
                  <a:pt x="663367" y="24010"/>
                  <a:pt x="698500" y="25400"/>
                  <a:pt x="733425" y="28575"/>
                </a:cubicBezTo>
                <a:cubicBezTo>
                  <a:pt x="800100" y="50800"/>
                  <a:pt x="784225" y="28575"/>
                  <a:pt x="800100" y="76200"/>
                </a:cubicBezTo>
                <a:cubicBezTo>
                  <a:pt x="796925" y="101600"/>
                  <a:pt x="800082" y="128633"/>
                  <a:pt x="790575" y="152400"/>
                </a:cubicBezTo>
                <a:cubicBezTo>
                  <a:pt x="783608" y="169817"/>
                  <a:pt x="705649" y="190234"/>
                  <a:pt x="704850" y="190500"/>
                </a:cubicBezTo>
                <a:lnTo>
                  <a:pt x="647700" y="209550"/>
                </a:lnTo>
                <a:cubicBezTo>
                  <a:pt x="638175" y="212725"/>
                  <a:pt x="629131" y="218241"/>
                  <a:pt x="619125" y="219075"/>
                </a:cubicBezTo>
                <a:lnTo>
                  <a:pt x="504825" y="228600"/>
                </a:lnTo>
                <a:lnTo>
                  <a:pt x="466725" y="285750"/>
                </a:lnTo>
                <a:lnTo>
                  <a:pt x="447675" y="314325"/>
                </a:lnTo>
                <a:cubicBezTo>
                  <a:pt x="444500" y="342900"/>
                  <a:pt x="448828" y="373356"/>
                  <a:pt x="438150" y="400050"/>
                </a:cubicBezTo>
                <a:cubicBezTo>
                  <a:pt x="434421" y="409372"/>
                  <a:pt x="419577" y="408705"/>
                  <a:pt x="409575" y="409575"/>
                </a:cubicBezTo>
                <a:cubicBezTo>
                  <a:pt x="346235" y="415083"/>
                  <a:pt x="282575" y="415925"/>
                  <a:pt x="219075" y="419100"/>
                </a:cubicBezTo>
                <a:cubicBezTo>
                  <a:pt x="147251" y="443041"/>
                  <a:pt x="235783" y="410746"/>
                  <a:pt x="161925" y="447675"/>
                </a:cubicBezTo>
                <a:cubicBezTo>
                  <a:pt x="152945" y="452165"/>
                  <a:pt x="142875" y="454025"/>
                  <a:pt x="133350" y="457200"/>
                </a:cubicBezTo>
                <a:cubicBezTo>
                  <a:pt x="111125" y="454025"/>
                  <a:pt x="88690" y="452078"/>
                  <a:pt x="66675" y="447675"/>
                </a:cubicBezTo>
                <a:cubicBezTo>
                  <a:pt x="56830" y="445706"/>
                  <a:pt x="43081" y="446867"/>
                  <a:pt x="38100" y="438150"/>
                </a:cubicBezTo>
                <a:cubicBezTo>
                  <a:pt x="28518" y="421382"/>
                  <a:pt x="32765" y="399853"/>
                  <a:pt x="28575" y="381000"/>
                </a:cubicBezTo>
                <a:cubicBezTo>
                  <a:pt x="26397" y="371199"/>
                  <a:pt x="22225" y="361950"/>
                  <a:pt x="19050" y="352425"/>
                </a:cubicBezTo>
                <a:cubicBezTo>
                  <a:pt x="7225" y="222354"/>
                  <a:pt x="3175" y="209550"/>
                  <a:pt x="0" y="180975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tint val="66000"/>
                  <a:satMod val="160000"/>
                </a:schemeClr>
              </a:gs>
              <a:gs pos="50000">
                <a:schemeClr val="accent2">
                  <a:tint val="44500"/>
                  <a:satMod val="160000"/>
                </a:schemeClr>
              </a:gs>
              <a:gs pos="100000">
                <a:schemeClr val="accent2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Ellipse 42"/>
          <p:cNvSpPr/>
          <p:nvPr/>
        </p:nvSpPr>
        <p:spPr>
          <a:xfrm>
            <a:off x="739341" y="4805899"/>
            <a:ext cx="225934" cy="198022"/>
          </a:xfrm>
          <a:prstGeom prst="ellipse">
            <a:avLst/>
          </a:prstGeom>
          <a:gradFill flip="none" rotWithShape="1">
            <a:gsLst>
              <a:gs pos="0">
                <a:schemeClr val="accent2">
                  <a:tint val="66000"/>
                  <a:satMod val="160000"/>
                </a:schemeClr>
              </a:gs>
              <a:gs pos="50000">
                <a:schemeClr val="accent2">
                  <a:tint val="44500"/>
                  <a:satMod val="160000"/>
                </a:schemeClr>
              </a:gs>
              <a:gs pos="100000">
                <a:schemeClr val="accent2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Ellipse 43"/>
          <p:cNvSpPr/>
          <p:nvPr/>
        </p:nvSpPr>
        <p:spPr>
          <a:xfrm>
            <a:off x="629040" y="4447149"/>
            <a:ext cx="225934" cy="198022"/>
          </a:xfrm>
          <a:prstGeom prst="ellipse">
            <a:avLst/>
          </a:prstGeom>
          <a:gradFill flip="none" rotWithShape="1">
            <a:gsLst>
              <a:gs pos="0">
                <a:schemeClr val="accent2">
                  <a:tint val="66000"/>
                  <a:satMod val="160000"/>
                </a:schemeClr>
              </a:gs>
              <a:gs pos="50000">
                <a:schemeClr val="accent2">
                  <a:tint val="44500"/>
                  <a:satMod val="160000"/>
                </a:schemeClr>
              </a:gs>
              <a:gs pos="100000">
                <a:schemeClr val="accent2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Ellipse 44"/>
          <p:cNvSpPr/>
          <p:nvPr/>
        </p:nvSpPr>
        <p:spPr>
          <a:xfrm>
            <a:off x="1118594" y="4450551"/>
            <a:ext cx="225934" cy="198022"/>
          </a:xfrm>
          <a:prstGeom prst="ellipse">
            <a:avLst/>
          </a:prstGeom>
          <a:gradFill flip="none" rotWithShape="1">
            <a:gsLst>
              <a:gs pos="0">
                <a:schemeClr val="accent2">
                  <a:tint val="66000"/>
                  <a:satMod val="160000"/>
                </a:schemeClr>
              </a:gs>
              <a:gs pos="50000">
                <a:schemeClr val="accent2">
                  <a:tint val="44500"/>
                  <a:satMod val="160000"/>
                </a:schemeClr>
              </a:gs>
              <a:gs pos="100000">
                <a:schemeClr val="accent2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ZoneTexte 45"/>
          <p:cNvSpPr txBox="1"/>
          <p:nvPr/>
        </p:nvSpPr>
        <p:spPr>
          <a:xfrm>
            <a:off x="2850440" y="1196752"/>
            <a:ext cx="337774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itchFamily="34" charset="0"/>
              </a:rPr>
              <a:t>Echantillon de lésions mesurées</a:t>
            </a:r>
          </a:p>
          <a:p>
            <a:pPr algn="ctr"/>
            <a:r>
              <a:rPr lang="fr-FR" sz="1600" b="1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Gill Sans MT" pitchFamily="34" charset="0"/>
              </a:rPr>
              <a:t>LESIONS CIBLES</a:t>
            </a:r>
            <a:endParaRPr lang="fr-FR" sz="1600" b="1" dirty="0">
              <a:solidFill>
                <a:schemeClr val="tx2">
                  <a:lumMod val="40000"/>
                  <a:lumOff val="60000"/>
                </a:schemeClr>
              </a:solidFill>
              <a:latin typeface="Gill Sans MT" pitchFamily="34" charset="0"/>
            </a:endParaRPr>
          </a:p>
          <a:p>
            <a:pPr algn="ctr"/>
            <a:endParaRPr lang="fr-FR" sz="1600" dirty="0" smtClean="0">
              <a:latin typeface="Gill Sans MT" pitchFamily="34" charset="0"/>
            </a:endParaRPr>
          </a:p>
          <a:p>
            <a:pPr algn="ctr"/>
            <a:endParaRPr lang="fr-FR" sz="1600" dirty="0" smtClean="0">
              <a:solidFill>
                <a:schemeClr val="tx1">
                  <a:lumMod val="65000"/>
                  <a:lumOff val="35000"/>
                </a:schemeClr>
              </a:solidFill>
              <a:latin typeface="Gill Sans MT" pitchFamily="34" charset="0"/>
            </a:endParaRPr>
          </a:p>
          <a:p>
            <a:pPr algn="ctr"/>
            <a:endParaRPr lang="fr-FR" sz="1600" dirty="0">
              <a:solidFill>
                <a:schemeClr val="tx1">
                  <a:lumMod val="65000"/>
                  <a:lumOff val="35000"/>
                </a:schemeClr>
              </a:solidFill>
              <a:latin typeface="Gill Sans MT" pitchFamily="34" charset="0"/>
            </a:endParaRPr>
          </a:p>
          <a:p>
            <a:pPr algn="ctr"/>
            <a:endParaRPr lang="fr-FR" sz="1600" dirty="0" smtClean="0">
              <a:solidFill>
                <a:schemeClr val="tx1">
                  <a:lumMod val="65000"/>
                  <a:lumOff val="35000"/>
                </a:schemeClr>
              </a:solidFill>
              <a:latin typeface="Gill Sans MT" pitchFamily="34" charset="0"/>
            </a:endParaRPr>
          </a:p>
          <a:p>
            <a:pPr algn="ctr"/>
            <a:endParaRPr lang="fr-FR" sz="1600" dirty="0">
              <a:solidFill>
                <a:schemeClr val="tx1">
                  <a:lumMod val="65000"/>
                  <a:lumOff val="35000"/>
                </a:schemeClr>
              </a:solidFill>
              <a:latin typeface="Gill Sans MT" pitchFamily="34" charset="0"/>
            </a:endParaRPr>
          </a:p>
          <a:p>
            <a:pPr algn="ctr"/>
            <a:endParaRPr lang="fr-FR" sz="1600" dirty="0" smtClean="0">
              <a:solidFill>
                <a:schemeClr val="tx1">
                  <a:lumMod val="65000"/>
                  <a:lumOff val="35000"/>
                </a:schemeClr>
              </a:solidFill>
              <a:latin typeface="Gill Sans MT" pitchFamily="34" charset="0"/>
            </a:endParaRPr>
          </a:p>
          <a:p>
            <a:pPr algn="ctr"/>
            <a:r>
              <a:rPr lang="fr-FR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itchFamily="34" charset="0"/>
              </a:rPr>
              <a:t>Mention des autres lésions</a:t>
            </a:r>
          </a:p>
          <a:p>
            <a:pPr algn="ctr"/>
            <a:r>
              <a:rPr lang="fr-FR" sz="16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Gill Sans MT" pitchFamily="34" charset="0"/>
              </a:rPr>
              <a:t>LESIONS NON CIBLES</a:t>
            </a:r>
          </a:p>
          <a:p>
            <a:pPr algn="ctr"/>
            <a:endParaRPr lang="fr-FR" sz="1600" dirty="0" smtClean="0">
              <a:latin typeface="Gill Sans MT" pitchFamily="34" charset="0"/>
            </a:endParaRPr>
          </a:p>
          <a:p>
            <a:pPr algn="ctr"/>
            <a:r>
              <a:rPr lang="fr-FR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itchFamily="34" charset="0"/>
              </a:rPr>
              <a:t>Recherche des nouvelles </a:t>
            </a:r>
            <a:r>
              <a:rPr lang="fr-FR" sz="16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itchFamily="34" charset="0"/>
              </a:rPr>
              <a:t>lesions</a:t>
            </a:r>
            <a:endParaRPr lang="fr-FR" sz="1600" dirty="0" smtClean="0">
              <a:solidFill>
                <a:schemeClr val="tx1">
                  <a:lumMod val="65000"/>
                  <a:lumOff val="35000"/>
                </a:schemeClr>
              </a:solidFill>
              <a:latin typeface="Gill Sans MT" pitchFamily="34" charset="0"/>
            </a:endParaRPr>
          </a:p>
          <a:p>
            <a:pPr algn="ctr"/>
            <a:r>
              <a:rPr lang="fr-FR" sz="16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Gill Sans MT" pitchFamily="34" charset="0"/>
              </a:rPr>
              <a:t>NOUVELLES LESIONS</a:t>
            </a:r>
          </a:p>
          <a:p>
            <a:pPr algn="ctr"/>
            <a:endParaRPr lang="fr-FR" sz="1600" dirty="0" smtClean="0">
              <a:solidFill>
                <a:schemeClr val="bg1">
                  <a:lumMod val="50000"/>
                </a:schemeClr>
              </a:solidFill>
              <a:latin typeface="Gill Sans MT" pitchFamily="34" charset="0"/>
            </a:endParaRPr>
          </a:p>
          <a:p>
            <a:pPr algn="ctr"/>
            <a:endParaRPr lang="fr-FR" sz="1600" dirty="0" smtClean="0">
              <a:solidFill>
                <a:schemeClr val="bg1">
                  <a:lumMod val="50000"/>
                </a:schemeClr>
              </a:solidFill>
              <a:latin typeface="Gill Sans MT" pitchFamily="34" charset="0"/>
            </a:endParaRPr>
          </a:p>
          <a:p>
            <a:pPr algn="ctr"/>
            <a:endParaRPr lang="fr-FR" sz="1600" dirty="0" smtClean="0">
              <a:solidFill>
                <a:schemeClr val="bg1">
                  <a:lumMod val="50000"/>
                </a:schemeClr>
              </a:solidFill>
              <a:latin typeface="Gill Sans MT" pitchFamily="34" charset="0"/>
            </a:endParaRPr>
          </a:p>
          <a:p>
            <a:r>
              <a:rPr lang="fr-FR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itchFamily="34" charset="0"/>
              </a:rPr>
              <a:t>   Réponse globale</a:t>
            </a:r>
          </a:p>
          <a:p>
            <a:pPr algn="ctr"/>
            <a:endParaRPr lang="en-US" sz="1600" dirty="0">
              <a:solidFill>
                <a:schemeClr val="bg1">
                  <a:lumMod val="50000"/>
                </a:schemeClr>
              </a:solidFill>
              <a:latin typeface="Gill Sans MT" pitchFamily="34" charset="0"/>
            </a:endParaRPr>
          </a:p>
        </p:txBody>
      </p:sp>
      <p:sp>
        <p:nvSpPr>
          <p:cNvPr id="5" name="Ellipse 4"/>
          <p:cNvSpPr/>
          <p:nvPr/>
        </p:nvSpPr>
        <p:spPr>
          <a:xfrm>
            <a:off x="1376922" y="1804319"/>
            <a:ext cx="744409" cy="645696"/>
          </a:xfrm>
          <a:prstGeom prst="ellipse">
            <a:avLst/>
          </a:prstGeom>
          <a:noFill/>
          <a:ln w="28575">
            <a:solidFill>
              <a:schemeClr val="tx2">
                <a:lumMod val="40000"/>
                <a:lumOff val="6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Ellipse 58"/>
          <p:cNvSpPr/>
          <p:nvPr/>
        </p:nvSpPr>
        <p:spPr>
          <a:xfrm>
            <a:off x="4931312" y="2081806"/>
            <a:ext cx="384528" cy="198022"/>
          </a:xfrm>
          <a:prstGeom prst="ellipse">
            <a:avLst/>
          </a:prstGeom>
          <a:gradFill flip="none" rotWithShape="1">
            <a:gsLst>
              <a:gs pos="0">
                <a:schemeClr val="accent2">
                  <a:tint val="66000"/>
                  <a:satMod val="160000"/>
                </a:schemeClr>
              </a:gs>
              <a:gs pos="50000">
                <a:schemeClr val="accent2">
                  <a:tint val="44500"/>
                  <a:satMod val="160000"/>
                </a:schemeClr>
              </a:gs>
              <a:gs pos="100000">
                <a:schemeClr val="accent2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Forme libre 59"/>
          <p:cNvSpPr/>
          <p:nvPr/>
        </p:nvSpPr>
        <p:spPr>
          <a:xfrm rot="3193928">
            <a:off x="4090401" y="1986862"/>
            <a:ext cx="250863" cy="342221"/>
          </a:xfrm>
          <a:custGeom>
            <a:avLst/>
            <a:gdLst>
              <a:gd name="connsiteX0" fmla="*/ 162672 w 448422"/>
              <a:gd name="connsiteY0" fmla="*/ 0 h 742950"/>
              <a:gd name="connsiteX1" fmla="*/ 162672 w 448422"/>
              <a:gd name="connsiteY1" fmla="*/ 0 h 742950"/>
              <a:gd name="connsiteX2" fmla="*/ 86472 w 448422"/>
              <a:gd name="connsiteY2" fmla="*/ 28575 h 742950"/>
              <a:gd name="connsiteX3" fmla="*/ 67422 w 448422"/>
              <a:gd name="connsiteY3" fmla="*/ 85725 h 742950"/>
              <a:gd name="connsiteX4" fmla="*/ 57897 w 448422"/>
              <a:gd name="connsiteY4" fmla="*/ 114300 h 742950"/>
              <a:gd name="connsiteX5" fmla="*/ 67422 w 448422"/>
              <a:gd name="connsiteY5" fmla="*/ 190500 h 742950"/>
              <a:gd name="connsiteX6" fmla="*/ 76947 w 448422"/>
              <a:gd name="connsiteY6" fmla="*/ 219075 h 742950"/>
              <a:gd name="connsiteX7" fmla="*/ 105522 w 448422"/>
              <a:gd name="connsiteY7" fmla="*/ 238125 h 742950"/>
              <a:gd name="connsiteX8" fmla="*/ 124572 w 448422"/>
              <a:gd name="connsiteY8" fmla="*/ 266700 h 742950"/>
              <a:gd name="connsiteX9" fmla="*/ 124572 w 448422"/>
              <a:gd name="connsiteY9" fmla="*/ 371475 h 742950"/>
              <a:gd name="connsiteX10" fmla="*/ 105522 w 448422"/>
              <a:gd name="connsiteY10" fmla="*/ 400050 h 742950"/>
              <a:gd name="connsiteX11" fmla="*/ 76947 w 448422"/>
              <a:gd name="connsiteY11" fmla="*/ 409575 h 742950"/>
              <a:gd name="connsiteX12" fmla="*/ 19797 w 448422"/>
              <a:gd name="connsiteY12" fmla="*/ 438150 h 742950"/>
              <a:gd name="connsiteX13" fmla="*/ 10272 w 448422"/>
              <a:gd name="connsiteY13" fmla="*/ 466725 h 742950"/>
              <a:gd name="connsiteX14" fmla="*/ 10272 w 448422"/>
              <a:gd name="connsiteY14" fmla="*/ 628650 h 742950"/>
              <a:gd name="connsiteX15" fmla="*/ 29322 w 448422"/>
              <a:gd name="connsiteY15" fmla="*/ 685800 h 742950"/>
              <a:gd name="connsiteX16" fmla="*/ 57897 w 448422"/>
              <a:gd name="connsiteY16" fmla="*/ 704850 h 742950"/>
              <a:gd name="connsiteX17" fmla="*/ 86472 w 448422"/>
              <a:gd name="connsiteY17" fmla="*/ 733425 h 742950"/>
              <a:gd name="connsiteX18" fmla="*/ 153147 w 448422"/>
              <a:gd name="connsiteY18" fmla="*/ 742950 h 742950"/>
              <a:gd name="connsiteX19" fmla="*/ 324597 w 448422"/>
              <a:gd name="connsiteY19" fmla="*/ 733425 h 742950"/>
              <a:gd name="connsiteX20" fmla="*/ 372222 w 448422"/>
              <a:gd name="connsiteY20" fmla="*/ 723900 h 742950"/>
              <a:gd name="connsiteX21" fmla="*/ 400797 w 448422"/>
              <a:gd name="connsiteY21" fmla="*/ 704850 h 742950"/>
              <a:gd name="connsiteX22" fmla="*/ 448422 w 448422"/>
              <a:gd name="connsiteY22" fmla="*/ 561975 h 742950"/>
              <a:gd name="connsiteX23" fmla="*/ 410322 w 448422"/>
              <a:gd name="connsiteY23" fmla="*/ 419100 h 742950"/>
              <a:gd name="connsiteX24" fmla="*/ 381747 w 448422"/>
              <a:gd name="connsiteY24" fmla="*/ 400050 h 742950"/>
              <a:gd name="connsiteX25" fmla="*/ 343647 w 448422"/>
              <a:gd name="connsiteY25" fmla="*/ 285750 h 742950"/>
              <a:gd name="connsiteX26" fmla="*/ 334122 w 448422"/>
              <a:gd name="connsiteY26" fmla="*/ 257175 h 742950"/>
              <a:gd name="connsiteX27" fmla="*/ 324597 w 448422"/>
              <a:gd name="connsiteY27" fmla="*/ 228600 h 742950"/>
              <a:gd name="connsiteX28" fmla="*/ 353172 w 448422"/>
              <a:gd name="connsiteY28" fmla="*/ 133350 h 742950"/>
              <a:gd name="connsiteX29" fmla="*/ 362697 w 448422"/>
              <a:gd name="connsiteY29" fmla="*/ 104775 h 742950"/>
              <a:gd name="connsiteX30" fmla="*/ 324597 w 448422"/>
              <a:gd name="connsiteY30" fmla="*/ 38100 h 742950"/>
              <a:gd name="connsiteX31" fmla="*/ 267447 w 448422"/>
              <a:gd name="connsiteY31" fmla="*/ 19050 h 742950"/>
              <a:gd name="connsiteX32" fmla="*/ 162672 w 448422"/>
              <a:gd name="connsiteY32" fmla="*/ 0 h 742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448422" h="742950">
                <a:moveTo>
                  <a:pt x="162672" y="0"/>
                </a:moveTo>
                <a:lnTo>
                  <a:pt x="162672" y="0"/>
                </a:lnTo>
                <a:cubicBezTo>
                  <a:pt x="137272" y="9525"/>
                  <a:pt x="106635" y="10428"/>
                  <a:pt x="86472" y="28575"/>
                </a:cubicBezTo>
                <a:cubicBezTo>
                  <a:pt x="71546" y="42008"/>
                  <a:pt x="73772" y="66675"/>
                  <a:pt x="67422" y="85725"/>
                </a:cubicBezTo>
                <a:lnTo>
                  <a:pt x="57897" y="114300"/>
                </a:lnTo>
                <a:cubicBezTo>
                  <a:pt x="61072" y="139700"/>
                  <a:pt x="62843" y="165315"/>
                  <a:pt x="67422" y="190500"/>
                </a:cubicBezTo>
                <a:cubicBezTo>
                  <a:pt x="69218" y="200378"/>
                  <a:pt x="70675" y="211235"/>
                  <a:pt x="76947" y="219075"/>
                </a:cubicBezTo>
                <a:cubicBezTo>
                  <a:pt x="84098" y="228014"/>
                  <a:pt x="95997" y="231775"/>
                  <a:pt x="105522" y="238125"/>
                </a:cubicBezTo>
                <a:cubicBezTo>
                  <a:pt x="111872" y="247650"/>
                  <a:pt x="119452" y="256461"/>
                  <a:pt x="124572" y="266700"/>
                </a:cubicBezTo>
                <a:cubicBezTo>
                  <a:pt x="142071" y="301697"/>
                  <a:pt x="135651" y="330851"/>
                  <a:pt x="124572" y="371475"/>
                </a:cubicBezTo>
                <a:cubicBezTo>
                  <a:pt x="121560" y="382519"/>
                  <a:pt x="114461" y="392899"/>
                  <a:pt x="105522" y="400050"/>
                </a:cubicBezTo>
                <a:cubicBezTo>
                  <a:pt x="97682" y="406322"/>
                  <a:pt x="85927" y="405085"/>
                  <a:pt x="76947" y="409575"/>
                </a:cubicBezTo>
                <a:cubicBezTo>
                  <a:pt x="3089" y="446504"/>
                  <a:pt x="91621" y="414209"/>
                  <a:pt x="19797" y="438150"/>
                </a:cubicBezTo>
                <a:cubicBezTo>
                  <a:pt x="16622" y="447675"/>
                  <a:pt x="12450" y="456924"/>
                  <a:pt x="10272" y="466725"/>
                </a:cubicBezTo>
                <a:cubicBezTo>
                  <a:pt x="-4017" y="531027"/>
                  <a:pt x="-2819" y="554468"/>
                  <a:pt x="10272" y="628650"/>
                </a:cubicBezTo>
                <a:cubicBezTo>
                  <a:pt x="13762" y="648425"/>
                  <a:pt x="12614" y="674661"/>
                  <a:pt x="29322" y="685800"/>
                </a:cubicBezTo>
                <a:cubicBezTo>
                  <a:pt x="38847" y="692150"/>
                  <a:pt x="49103" y="697521"/>
                  <a:pt x="57897" y="704850"/>
                </a:cubicBezTo>
                <a:cubicBezTo>
                  <a:pt x="68245" y="713474"/>
                  <a:pt x="73965" y="728422"/>
                  <a:pt x="86472" y="733425"/>
                </a:cubicBezTo>
                <a:cubicBezTo>
                  <a:pt x="107317" y="741763"/>
                  <a:pt x="130922" y="739775"/>
                  <a:pt x="153147" y="742950"/>
                </a:cubicBezTo>
                <a:cubicBezTo>
                  <a:pt x="210297" y="739775"/>
                  <a:pt x="267574" y="738384"/>
                  <a:pt x="324597" y="733425"/>
                </a:cubicBezTo>
                <a:cubicBezTo>
                  <a:pt x="340726" y="732023"/>
                  <a:pt x="357063" y="729584"/>
                  <a:pt x="372222" y="723900"/>
                </a:cubicBezTo>
                <a:cubicBezTo>
                  <a:pt x="382941" y="719880"/>
                  <a:pt x="391272" y="711200"/>
                  <a:pt x="400797" y="704850"/>
                </a:cubicBezTo>
                <a:cubicBezTo>
                  <a:pt x="454845" y="623778"/>
                  <a:pt x="436369" y="670455"/>
                  <a:pt x="448422" y="561975"/>
                </a:cubicBezTo>
                <a:cubicBezTo>
                  <a:pt x="440134" y="462519"/>
                  <a:pt x="465101" y="464749"/>
                  <a:pt x="410322" y="419100"/>
                </a:cubicBezTo>
                <a:cubicBezTo>
                  <a:pt x="401528" y="411771"/>
                  <a:pt x="391272" y="406400"/>
                  <a:pt x="381747" y="400050"/>
                </a:cubicBezTo>
                <a:lnTo>
                  <a:pt x="343647" y="285750"/>
                </a:lnTo>
                <a:lnTo>
                  <a:pt x="334122" y="257175"/>
                </a:lnTo>
                <a:lnTo>
                  <a:pt x="324597" y="228600"/>
                </a:lnTo>
                <a:cubicBezTo>
                  <a:pt x="338992" y="171019"/>
                  <a:pt x="329982" y="202919"/>
                  <a:pt x="353172" y="133350"/>
                </a:cubicBezTo>
                <a:lnTo>
                  <a:pt x="362697" y="104775"/>
                </a:lnTo>
                <a:cubicBezTo>
                  <a:pt x="353827" y="60427"/>
                  <a:pt x="364591" y="55875"/>
                  <a:pt x="324597" y="38100"/>
                </a:cubicBezTo>
                <a:cubicBezTo>
                  <a:pt x="306247" y="29945"/>
                  <a:pt x="267447" y="19050"/>
                  <a:pt x="267447" y="19050"/>
                </a:cubicBezTo>
                <a:cubicBezTo>
                  <a:pt x="169038" y="28891"/>
                  <a:pt x="180135" y="3175"/>
                  <a:pt x="162672" y="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tint val="66000"/>
                  <a:satMod val="160000"/>
                </a:schemeClr>
              </a:gs>
              <a:gs pos="50000">
                <a:schemeClr val="accent2">
                  <a:tint val="44500"/>
                  <a:satMod val="160000"/>
                </a:schemeClr>
              </a:gs>
              <a:gs pos="100000">
                <a:schemeClr val="accent2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Ellipse 60"/>
          <p:cNvSpPr/>
          <p:nvPr/>
        </p:nvSpPr>
        <p:spPr>
          <a:xfrm>
            <a:off x="5429076" y="2081806"/>
            <a:ext cx="295052" cy="198022"/>
          </a:xfrm>
          <a:prstGeom prst="ellipse">
            <a:avLst/>
          </a:prstGeom>
          <a:gradFill flip="none" rotWithShape="1">
            <a:gsLst>
              <a:gs pos="0">
                <a:schemeClr val="accent2">
                  <a:tint val="66000"/>
                  <a:satMod val="160000"/>
                </a:schemeClr>
              </a:gs>
              <a:gs pos="50000">
                <a:schemeClr val="accent2">
                  <a:tint val="44500"/>
                  <a:satMod val="160000"/>
                </a:schemeClr>
              </a:gs>
              <a:gs pos="100000">
                <a:schemeClr val="accent2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Ellipse 61"/>
          <p:cNvSpPr/>
          <p:nvPr/>
        </p:nvSpPr>
        <p:spPr>
          <a:xfrm>
            <a:off x="4513864" y="2081806"/>
            <a:ext cx="274160" cy="198022"/>
          </a:xfrm>
          <a:prstGeom prst="ellipse">
            <a:avLst/>
          </a:prstGeom>
          <a:gradFill flip="none" rotWithShape="1">
            <a:gsLst>
              <a:gs pos="0">
                <a:schemeClr val="accent2">
                  <a:tint val="66000"/>
                  <a:satMod val="160000"/>
                </a:schemeClr>
              </a:gs>
              <a:gs pos="50000">
                <a:schemeClr val="accent2">
                  <a:tint val="44500"/>
                  <a:satMod val="160000"/>
                </a:schemeClr>
              </a:gs>
              <a:gs pos="100000">
                <a:schemeClr val="accent2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Connecteur droit avec flèche 6"/>
          <p:cNvCxnSpPr>
            <a:stCxn id="5" idx="6"/>
          </p:cNvCxnSpPr>
          <p:nvPr/>
        </p:nvCxnSpPr>
        <p:spPr>
          <a:xfrm>
            <a:off x="2121331" y="2127167"/>
            <a:ext cx="1226533" cy="152661"/>
          </a:xfrm>
          <a:prstGeom prst="straightConnector1">
            <a:avLst/>
          </a:prstGeom>
          <a:ln w="28575">
            <a:solidFill>
              <a:schemeClr val="tx2">
                <a:lumMod val="40000"/>
                <a:lumOff val="60000"/>
              </a:schemeClr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Ellipse 67"/>
          <p:cNvSpPr/>
          <p:nvPr/>
        </p:nvSpPr>
        <p:spPr>
          <a:xfrm>
            <a:off x="3347864" y="1844824"/>
            <a:ext cx="2520279" cy="946141"/>
          </a:xfrm>
          <a:prstGeom prst="ellipse">
            <a:avLst/>
          </a:prstGeom>
          <a:noFill/>
          <a:ln w="28575">
            <a:solidFill>
              <a:schemeClr val="tx2">
                <a:lumMod val="40000"/>
                <a:lumOff val="6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Forme libre 47"/>
          <p:cNvSpPr/>
          <p:nvPr/>
        </p:nvSpPr>
        <p:spPr>
          <a:xfrm rot="19438294">
            <a:off x="3552425" y="2045453"/>
            <a:ext cx="400049" cy="228600"/>
          </a:xfrm>
          <a:custGeom>
            <a:avLst/>
            <a:gdLst>
              <a:gd name="connsiteX0" fmla="*/ 0 w 800100"/>
              <a:gd name="connsiteY0" fmla="*/ 180975 h 457200"/>
              <a:gd name="connsiteX1" fmla="*/ 0 w 800100"/>
              <a:gd name="connsiteY1" fmla="*/ 180975 h 457200"/>
              <a:gd name="connsiteX2" fmla="*/ 19050 w 800100"/>
              <a:gd name="connsiteY2" fmla="*/ 95250 h 457200"/>
              <a:gd name="connsiteX3" fmla="*/ 76200 w 800100"/>
              <a:gd name="connsiteY3" fmla="*/ 57150 h 457200"/>
              <a:gd name="connsiteX4" fmla="*/ 161925 w 800100"/>
              <a:gd name="connsiteY4" fmla="*/ 28575 h 457200"/>
              <a:gd name="connsiteX5" fmla="*/ 238125 w 800100"/>
              <a:gd name="connsiteY5" fmla="*/ 9525 h 457200"/>
              <a:gd name="connsiteX6" fmla="*/ 381000 w 800100"/>
              <a:gd name="connsiteY6" fmla="*/ 0 h 457200"/>
              <a:gd name="connsiteX7" fmla="*/ 600075 w 800100"/>
              <a:gd name="connsiteY7" fmla="*/ 9525 h 457200"/>
              <a:gd name="connsiteX8" fmla="*/ 628650 w 800100"/>
              <a:gd name="connsiteY8" fmla="*/ 19050 h 457200"/>
              <a:gd name="connsiteX9" fmla="*/ 733425 w 800100"/>
              <a:gd name="connsiteY9" fmla="*/ 28575 h 457200"/>
              <a:gd name="connsiteX10" fmla="*/ 800100 w 800100"/>
              <a:gd name="connsiteY10" fmla="*/ 76200 h 457200"/>
              <a:gd name="connsiteX11" fmla="*/ 790575 w 800100"/>
              <a:gd name="connsiteY11" fmla="*/ 152400 h 457200"/>
              <a:gd name="connsiteX12" fmla="*/ 704850 w 800100"/>
              <a:gd name="connsiteY12" fmla="*/ 190500 h 457200"/>
              <a:gd name="connsiteX13" fmla="*/ 647700 w 800100"/>
              <a:gd name="connsiteY13" fmla="*/ 209550 h 457200"/>
              <a:gd name="connsiteX14" fmla="*/ 619125 w 800100"/>
              <a:gd name="connsiteY14" fmla="*/ 219075 h 457200"/>
              <a:gd name="connsiteX15" fmla="*/ 504825 w 800100"/>
              <a:gd name="connsiteY15" fmla="*/ 228600 h 457200"/>
              <a:gd name="connsiteX16" fmla="*/ 466725 w 800100"/>
              <a:gd name="connsiteY16" fmla="*/ 285750 h 457200"/>
              <a:gd name="connsiteX17" fmla="*/ 447675 w 800100"/>
              <a:gd name="connsiteY17" fmla="*/ 314325 h 457200"/>
              <a:gd name="connsiteX18" fmla="*/ 438150 w 800100"/>
              <a:gd name="connsiteY18" fmla="*/ 400050 h 457200"/>
              <a:gd name="connsiteX19" fmla="*/ 409575 w 800100"/>
              <a:gd name="connsiteY19" fmla="*/ 409575 h 457200"/>
              <a:gd name="connsiteX20" fmla="*/ 219075 w 800100"/>
              <a:gd name="connsiteY20" fmla="*/ 419100 h 457200"/>
              <a:gd name="connsiteX21" fmla="*/ 161925 w 800100"/>
              <a:gd name="connsiteY21" fmla="*/ 447675 h 457200"/>
              <a:gd name="connsiteX22" fmla="*/ 133350 w 800100"/>
              <a:gd name="connsiteY22" fmla="*/ 457200 h 457200"/>
              <a:gd name="connsiteX23" fmla="*/ 66675 w 800100"/>
              <a:gd name="connsiteY23" fmla="*/ 447675 h 457200"/>
              <a:gd name="connsiteX24" fmla="*/ 38100 w 800100"/>
              <a:gd name="connsiteY24" fmla="*/ 438150 h 457200"/>
              <a:gd name="connsiteX25" fmla="*/ 28575 w 800100"/>
              <a:gd name="connsiteY25" fmla="*/ 381000 h 457200"/>
              <a:gd name="connsiteX26" fmla="*/ 19050 w 800100"/>
              <a:gd name="connsiteY26" fmla="*/ 352425 h 457200"/>
              <a:gd name="connsiteX27" fmla="*/ 0 w 800100"/>
              <a:gd name="connsiteY27" fmla="*/ 180975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800100" h="457200">
                <a:moveTo>
                  <a:pt x="0" y="180975"/>
                </a:moveTo>
                <a:lnTo>
                  <a:pt x="0" y="180975"/>
                </a:lnTo>
                <a:cubicBezTo>
                  <a:pt x="6350" y="152400"/>
                  <a:pt x="3709" y="120180"/>
                  <a:pt x="19050" y="95250"/>
                </a:cubicBezTo>
                <a:cubicBezTo>
                  <a:pt x="31049" y="75751"/>
                  <a:pt x="54480" y="64390"/>
                  <a:pt x="76200" y="57150"/>
                </a:cubicBezTo>
                <a:lnTo>
                  <a:pt x="161925" y="28575"/>
                </a:lnTo>
                <a:cubicBezTo>
                  <a:pt x="190584" y="19022"/>
                  <a:pt x="205285" y="12809"/>
                  <a:pt x="238125" y="9525"/>
                </a:cubicBezTo>
                <a:cubicBezTo>
                  <a:pt x="285619" y="4776"/>
                  <a:pt x="333375" y="3175"/>
                  <a:pt x="381000" y="0"/>
                </a:cubicBezTo>
                <a:cubicBezTo>
                  <a:pt x="454025" y="3175"/>
                  <a:pt x="527196" y="3919"/>
                  <a:pt x="600075" y="9525"/>
                </a:cubicBezTo>
                <a:cubicBezTo>
                  <a:pt x="610086" y="10295"/>
                  <a:pt x="618711" y="17630"/>
                  <a:pt x="628650" y="19050"/>
                </a:cubicBezTo>
                <a:cubicBezTo>
                  <a:pt x="663367" y="24010"/>
                  <a:pt x="698500" y="25400"/>
                  <a:pt x="733425" y="28575"/>
                </a:cubicBezTo>
                <a:cubicBezTo>
                  <a:pt x="800100" y="50800"/>
                  <a:pt x="784225" y="28575"/>
                  <a:pt x="800100" y="76200"/>
                </a:cubicBezTo>
                <a:cubicBezTo>
                  <a:pt x="796925" y="101600"/>
                  <a:pt x="800082" y="128633"/>
                  <a:pt x="790575" y="152400"/>
                </a:cubicBezTo>
                <a:cubicBezTo>
                  <a:pt x="783608" y="169817"/>
                  <a:pt x="705649" y="190234"/>
                  <a:pt x="704850" y="190500"/>
                </a:cubicBezTo>
                <a:lnTo>
                  <a:pt x="647700" y="209550"/>
                </a:lnTo>
                <a:cubicBezTo>
                  <a:pt x="638175" y="212725"/>
                  <a:pt x="629131" y="218241"/>
                  <a:pt x="619125" y="219075"/>
                </a:cubicBezTo>
                <a:lnTo>
                  <a:pt x="504825" y="228600"/>
                </a:lnTo>
                <a:lnTo>
                  <a:pt x="466725" y="285750"/>
                </a:lnTo>
                <a:lnTo>
                  <a:pt x="447675" y="314325"/>
                </a:lnTo>
                <a:cubicBezTo>
                  <a:pt x="444500" y="342900"/>
                  <a:pt x="448828" y="373356"/>
                  <a:pt x="438150" y="400050"/>
                </a:cubicBezTo>
                <a:cubicBezTo>
                  <a:pt x="434421" y="409372"/>
                  <a:pt x="419577" y="408705"/>
                  <a:pt x="409575" y="409575"/>
                </a:cubicBezTo>
                <a:cubicBezTo>
                  <a:pt x="346235" y="415083"/>
                  <a:pt x="282575" y="415925"/>
                  <a:pt x="219075" y="419100"/>
                </a:cubicBezTo>
                <a:cubicBezTo>
                  <a:pt x="147251" y="443041"/>
                  <a:pt x="235783" y="410746"/>
                  <a:pt x="161925" y="447675"/>
                </a:cubicBezTo>
                <a:cubicBezTo>
                  <a:pt x="152945" y="452165"/>
                  <a:pt x="142875" y="454025"/>
                  <a:pt x="133350" y="457200"/>
                </a:cubicBezTo>
                <a:cubicBezTo>
                  <a:pt x="111125" y="454025"/>
                  <a:pt x="88690" y="452078"/>
                  <a:pt x="66675" y="447675"/>
                </a:cubicBezTo>
                <a:cubicBezTo>
                  <a:pt x="56830" y="445706"/>
                  <a:pt x="43081" y="446867"/>
                  <a:pt x="38100" y="438150"/>
                </a:cubicBezTo>
                <a:cubicBezTo>
                  <a:pt x="28518" y="421382"/>
                  <a:pt x="32765" y="399853"/>
                  <a:pt x="28575" y="381000"/>
                </a:cubicBezTo>
                <a:cubicBezTo>
                  <a:pt x="26397" y="371199"/>
                  <a:pt x="22225" y="361950"/>
                  <a:pt x="19050" y="352425"/>
                </a:cubicBezTo>
                <a:cubicBezTo>
                  <a:pt x="7225" y="222354"/>
                  <a:pt x="3175" y="209550"/>
                  <a:pt x="0" y="180975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tint val="66000"/>
                  <a:satMod val="160000"/>
                </a:schemeClr>
              </a:gs>
              <a:gs pos="50000">
                <a:schemeClr val="accent2">
                  <a:tint val="44500"/>
                  <a:satMod val="160000"/>
                </a:schemeClr>
              </a:gs>
              <a:gs pos="100000">
                <a:schemeClr val="accent2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Ellipse 48"/>
          <p:cNvSpPr/>
          <p:nvPr/>
        </p:nvSpPr>
        <p:spPr>
          <a:xfrm>
            <a:off x="256835" y="3527300"/>
            <a:ext cx="744409" cy="645696"/>
          </a:xfrm>
          <a:prstGeom prst="ellipse">
            <a:avLst/>
          </a:prstGeom>
          <a:noFill/>
          <a:ln w="28575">
            <a:solidFill>
              <a:schemeClr val="tx2">
                <a:lumMod val="40000"/>
                <a:lumOff val="6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0" name="Connecteur droit avec flèche 49"/>
          <p:cNvCxnSpPr>
            <a:stCxn id="49" idx="6"/>
            <a:endCxn id="68" idx="2"/>
          </p:cNvCxnSpPr>
          <p:nvPr/>
        </p:nvCxnSpPr>
        <p:spPr>
          <a:xfrm flipV="1">
            <a:off x="1001244" y="2317895"/>
            <a:ext cx="2346620" cy="1532253"/>
          </a:xfrm>
          <a:prstGeom prst="straightConnector1">
            <a:avLst/>
          </a:prstGeom>
          <a:ln w="28575">
            <a:solidFill>
              <a:schemeClr val="tx2">
                <a:lumMod val="40000"/>
                <a:lumOff val="60000"/>
              </a:schemeClr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Ellipse 51"/>
          <p:cNvSpPr/>
          <p:nvPr/>
        </p:nvSpPr>
        <p:spPr>
          <a:xfrm>
            <a:off x="1784831" y="3730176"/>
            <a:ext cx="568187" cy="645696"/>
          </a:xfrm>
          <a:prstGeom prst="ellipse">
            <a:avLst/>
          </a:prstGeom>
          <a:noFill/>
          <a:ln w="28575">
            <a:solidFill>
              <a:schemeClr val="tx2">
                <a:lumMod val="40000"/>
                <a:lumOff val="6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8" name="Connecteur droit avec flèche 57"/>
          <p:cNvCxnSpPr>
            <a:stCxn id="52" idx="6"/>
          </p:cNvCxnSpPr>
          <p:nvPr/>
        </p:nvCxnSpPr>
        <p:spPr>
          <a:xfrm flipV="1">
            <a:off x="2353018" y="2376509"/>
            <a:ext cx="994846" cy="1676515"/>
          </a:xfrm>
          <a:prstGeom prst="straightConnector1">
            <a:avLst/>
          </a:prstGeom>
          <a:ln w="28575">
            <a:solidFill>
              <a:schemeClr val="tx2">
                <a:lumMod val="40000"/>
                <a:lumOff val="60000"/>
              </a:schemeClr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e 10"/>
          <p:cNvGrpSpPr/>
          <p:nvPr/>
        </p:nvGrpSpPr>
        <p:grpSpPr>
          <a:xfrm>
            <a:off x="250834" y="1721877"/>
            <a:ext cx="2745557" cy="3819716"/>
            <a:chOff x="345281" y="1721877"/>
            <a:chExt cx="2745557" cy="381971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8" name="Forme libre 7"/>
            <p:cNvSpPr/>
            <p:nvPr/>
          </p:nvSpPr>
          <p:spPr>
            <a:xfrm>
              <a:off x="345281" y="1721877"/>
              <a:ext cx="1478611" cy="3819716"/>
            </a:xfrm>
            <a:custGeom>
              <a:avLst/>
              <a:gdLst>
                <a:gd name="connsiteX0" fmla="*/ 26194 w 1478611"/>
                <a:gd name="connsiteY0" fmla="*/ 3145398 h 3819716"/>
                <a:gd name="connsiteX1" fmla="*/ 121444 w 1478611"/>
                <a:gd name="connsiteY1" fmla="*/ 2831073 h 3819716"/>
                <a:gd name="connsiteX2" fmla="*/ 435769 w 1478611"/>
                <a:gd name="connsiteY2" fmla="*/ 2583423 h 3819716"/>
                <a:gd name="connsiteX3" fmla="*/ 1007269 w 1478611"/>
                <a:gd name="connsiteY3" fmla="*/ 2469123 h 3819716"/>
                <a:gd name="connsiteX4" fmla="*/ 1054894 w 1478611"/>
                <a:gd name="connsiteY4" fmla="*/ 1745223 h 3819716"/>
                <a:gd name="connsiteX5" fmla="*/ 635794 w 1478611"/>
                <a:gd name="connsiteY5" fmla="*/ 687948 h 3819716"/>
                <a:gd name="connsiteX6" fmla="*/ 578644 w 1478611"/>
                <a:gd name="connsiteY6" fmla="*/ 116448 h 3819716"/>
                <a:gd name="connsiteX7" fmla="*/ 1026319 w 1478611"/>
                <a:gd name="connsiteY7" fmla="*/ 40248 h 3819716"/>
                <a:gd name="connsiteX8" fmla="*/ 1121569 w 1478611"/>
                <a:gd name="connsiteY8" fmla="*/ 602223 h 3819716"/>
                <a:gd name="connsiteX9" fmla="*/ 1312069 w 1478611"/>
                <a:gd name="connsiteY9" fmla="*/ 1849998 h 3819716"/>
                <a:gd name="connsiteX10" fmla="*/ 1473994 w 1478611"/>
                <a:gd name="connsiteY10" fmla="*/ 2535798 h 3819716"/>
                <a:gd name="connsiteX11" fmla="*/ 1350169 w 1478611"/>
                <a:gd name="connsiteY11" fmla="*/ 3631173 h 3819716"/>
                <a:gd name="connsiteX12" fmla="*/ 569119 w 1478611"/>
                <a:gd name="connsiteY12" fmla="*/ 3774048 h 3819716"/>
                <a:gd name="connsiteX13" fmla="*/ 26194 w 1478611"/>
                <a:gd name="connsiteY13" fmla="*/ 3145398 h 3819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78611" h="3819716">
                  <a:moveTo>
                    <a:pt x="26194" y="3145398"/>
                  </a:moveTo>
                  <a:cubicBezTo>
                    <a:pt x="-48419" y="2988235"/>
                    <a:pt x="53182" y="2924735"/>
                    <a:pt x="121444" y="2831073"/>
                  </a:cubicBezTo>
                  <a:cubicBezTo>
                    <a:pt x="189707" y="2737410"/>
                    <a:pt x="288132" y="2643748"/>
                    <a:pt x="435769" y="2583423"/>
                  </a:cubicBezTo>
                  <a:cubicBezTo>
                    <a:pt x="583406" y="2523098"/>
                    <a:pt x="904082" y="2608823"/>
                    <a:pt x="1007269" y="2469123"/>
                  </a:cubicBezTo>
                  <a:cubicBezTo>
                    <a:pt x="1110456" y="2329423"/>
                    <a:pt x="1116807" y="2042085"/>
                    <a:pt x="1054894" y="1745223"/>
                  </a:cubicBezTo>
                  <a:cubicBezTo>
                    <a:pt x="992982" y="1448360"/>
                    <a:pt x="715169" y="959410"/>
                    <a:pt x="635794" y="687948"/>
                  </a:cubicBezTo>
                  <a:cubicBezTo>
                    <a:pt x="556419" y="416486"/>
                    <a:pt x="513557" y="224398"/>
                    <a:pt x="578644" y="116448"/>
                  </a:cubicBezTo>
                  <a:cubicBezTo>
                    <a:pt x="643731" y="8498"/>
                    <a:pt x="935832" y="-40715"/>
                    <a:pt x="1026319" y="40248"/>
                  </a:cubicBezTo>
                  <a:cubicBezTo>
                    <a:pt x="1116807" y="121210"/>
                    <a:pt x="1073944" y="300598"/>
                    <a:pt x="1121569" y="602223"/>
                  </a:cubicBezTo>
                  <a:cubicBezTo>
                    <a:pt x="1169194" y="903848"/>
                    <a:pt x="1253331" y="1527735"/>
                    <a:pt x="1312069" y="1849998"/>
                  </a:cubicBezTo>
                  <a:cubicBezTo>
                    <a:pt x="1370807" y="2172261"/>
                    <a:pt x="1467644" y="2238936"/>
                    <a:pt x="1473994" y="2535798"/>
                  </a:cubicBezTo>
                  <a:cubicBezTo>
                    <a:pt x="1480344" y="2832660"/>
                    <a:pt x="1500981" y="3424798"/>
                    <a:pt x="1350169" y="3631173"/>
                  </a:cubicBezTo>
                  <a:cubicBezTo>
                    <a:pt x="1199357" y="3837548"/>
                    <a:pt x="786607" y="3856598"/>
                    <a:pt x="569119" y="3774048"/>
                  </a:cubicBezTo>
                  <a:cubicBezTo>
                    <a:pt x="351632" y="3691498"/>
                    <a:pt x="100807" y="3302561"/>
                    <a:pt x="26194" y="3145398"/>
                  </a:cubicBezTo>
                  <a:close/>
                </a:path>
              </a:pathLst>
            </a:custGeom>
            <a:noFill/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51" name="Connecteur droit avec flèche 50"/>
            <p:cNvCxnSpPr/>
            <p:nvPr/>
          </p:nvCxnSpPr>
          <p:spPr>
            <a:xfrm flipV="1">
              <a:off x="1823892" y="3879738"/>
              <a:ext cx="1266946" cy="926163"/>
            </a:xfrm>
            <a:prstGeom prst="straightConnector1">
              <a:avLst/>
            </a:prstGeom>
            <a:ln w="28575">
              <a:solidFill>
                <a:schemeClr val="accent3">
                  <a:lumMod val="60000"/>
                  <a:lumOff val="4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Flèche vers le bas 11"/>
          <p:cNvSpPr/>
          <p:nvPr/>
        </p:nvSpPr>
        <p:spPr>
          <a:xfrm>
            <a:off x="4427984" y="4492799"/>
            <a:ext cx="287470" cy="427454"/>
          </a:xfrm>
          <a:prstGeom prst="downArrow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3" name="Connecteur droit avec flèche 22"/>
          <p:cNvCxnSpPr>
            <a:stCxn id="48" idx="10"/>
            <a:endCxn id="48" idx="26"/>
          </p:cNvCxnSpPr>
          <p:nvPr/>
        </p:nvCxnSpPr>
        <p:spPr>
          <a:xfrm flipH="1">
            <a:off x="3634804" y="1980476"/>
            <a:ext cx="234591" cy="341397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avec flèche 24"/>
          <p:cNvCxnSpPr>
            <a:stCxn id="60" idx="2"/>
            <a:endCxn id="60" idx="19"/>
          </p:cNvCxnSpPr>
          <p:nvPr/>
        </p:nvCxnSpPr>
        <p:spPr>
          <a:xfrm flipH="1">
            <a:off x="4115891" y="2001701"/>
            <a:ext cx="180345" cy="301055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avec flèche 27"/>
          <p:cNvCxnSpPr>
            <a:stCxn id="62" idx="2"/>
          </p:cNvCxnSpPr>
          <p:nvPr/>
        </p:nvCxnSpPr>
        <p:spPr>
          <a:xfrm>
            <a:off x="4513864" y="2180817"/>
            <a:ext cx="274160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avec flèche 29"/>
          <p:cNvCxnSpPr>
            <a:stCxn id="59" idx="0"/>
            <a:endCxn id="59" idx="4"/>
          </p:cNvCxnSpPr>
          <p:nvPr/>
        </p:nvCxnSpPr>
        <p:spPr>
          <a:xfrm>
            <a:off x="5123576" y="2081806"/>
            <a:ext cx="0" cy="198022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avec flèche 31"/>
          <p:cNvCxnSpPr>
            <a:stCxn id="61" idx="4"/>
            <a:endCxn id="61" idx="0"/>
          </p:cNvCxnSpPr>
          <p:nvPr/>
        </p:nvCxnSpPr>
        <p:spPr>
          <a:xfrm flipV="1">
            <a:off x="5576602" y="2081806"/>
            <a:ext cx="0" cy="198022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ZoneTexte 72"/>
          <p:cNvSpPr txBox="1"/>
          <p:nvPr/>
        </p:nvSpPr>
        <p:spPr>
          <a:xfrm>
            <a:off x="3779912" y="1985353"/>
            <a:ext cx="319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+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0" name="ZoneTexte 79"/>
          <p:cNvSpPr txBox="1"/>
          <p:nvPr/>
        </p:nvSpPr>
        <p:spPr>
          <a:xfrm>
            <a:off x="4268325" y="1991574"/>
            <a:ext cx="319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+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1" name="ZoneTexte 80"/>
          <p:cNvSpPr txBox="1"/>
          <p:nvPr/>
        </p:nvSpPr>
        <p:spPr>
          <a:xfrm>
            <a:off x="4711468" y="2000506"/>
            <a:ext cx="319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+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2" name="ZoneTexte 81"/>
          <p:cNvSpPr txBox="1"/>
          <p:nvPr/>
        </p:nvSpPr>
        <p:spPr>
          <a:xfrm>
            <a:off x="4096023" y="2339588"/>
            <a:ext cx="10294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= ∑ </a:t>
            </a:r>
            <a:r>
              <a:rPr lang="fr-FR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(mm)</a:t>
            </a: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3" name="ZoneTexte 82"/>
          <p:cNvSpPr txBox="1"/>
          <p:nvPr/>
        </p:nvSpPr>
        <p:spPr>
          <a:xfrm>
            <a:off x="5220072" y="2005243"/>
            <a:ext cx="319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+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5" name="ZoneTexte 64"/>
          <p:cNvSpPr txBox="1"/>
          <p:nvPr/>
        </p:nvSpPr>
        <p:spPr>
          <a:xfrm>
            <a:off x="1231531" y="116632"/>
            <a:ext cx="676101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ll Sans MT" pitchFamily="34" charset="0"/>
              </a:rPr>
              <a:t>Principe d’un critère d’évaluation en imagerie</a:t>
            </a:r>
          </a:p>
          <a:p>
            <a:pPr algn="ctr"/>
            <a:r>
              <a:rPr lang="fr-FR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ll Sans MT" pitchFamily="34" charset="0"/>
              </a:rPr>
              <a:t>Hypothèse fondatrice : relation taille/réponse</a:t>
            </a:r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  <a:latin typeface="Gill Sans MT" pitchFamily="34" charset="0"/>
            </a:endParaRPr>
          </a:p>
        </p:txBody>
      </p:sp>
      <p:sp>
        <p:nvSpPr>
          <p:cNvPr id="69" name="Ellipse 68"/>
          <p:cNvSpPr/>
          <p:nvPr/>
        </p:nvSpPr>
        <p:spPr>
          <a:xfrm>
            <a:off x="4495456" y="5769597"/>
            <a:ext cx="144016" cy="14401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Ellipse 69"/>
          <p:cNvSpPr/>
          <p:nvPr/>
        </p:nvSpPr>
        <p:spPr>
          <a:xfrm>
            <a:off x="4495456" y="5512011"/>
            <a:ext cx="144016" cy="144016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Ellipse 70"/>
          <p:cNvSpPr/>
          <p:nvPr/>
        </p:nvSpPr>
        <p:spPr>
          <a:xfrm>
            <a:off x="4495456" y="5003766"/>
            <a:ext cx="144016" cy="14401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Ellipse 71"/>
          <p:cNvSpPr/>
          <p:nvPr/>
        </p:nvSpPr>
        <p:spPr>
          <a:xfrm>
            <a:off x="4495456" y="5254425"/>
            <a:ext cx="144016" cy="144016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Ellipse 73"/>
          <p:cNvSpPr/>
          <p:nvPr/>
        </p:nvSpPr>
        <p:spPr>
          <a:xfrm>
            <a:off x="4490568" y="6021288"/>
            <a:ext cx="144016" cy="144016"/>
          </a:xfrm>
          <a:prstGeom prst="ellipse">
            <a:avLst/>
          </a:prstGeom>
          <a:solidFill>
            <a:schemeClr val="bg1"/>
          </a:solidFill>
          <a:ln w="952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ZoneTexte 5"/>
          <p:cNvSpPr txBox="1"/>
          <p:nvPr/>
        </p:nvSpPr>
        <p:spPr>
          <a:xfrm>
            <a:off x="4730552" y="4920253"/>
            <a:ext cx="47961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/>
              <a:t>PD</a:t>
            </a:r>
          </a:p>
          <a:p>
            <a:r>
              <a:rPr lang="fr-FR" sz="1600" dirty="0" smtClean="0"/>
              <a:t>SD</a:t>
            </a:r>
          </a:p>
          <a:p>
            <a:r>
              <a:rPr lang="fr-FR" sz="1600" dirty="0" smtClean="0"/>
              <a:t>PR</a:t>
            </a:r>
          </a:p>
          <a:p>
            <a:r>
              <a:rPr lang="fr-FR" sz="1600" dirty="0" smtClean="0"/>
              <a:t>CR</a:t>
            </a:r>
          </a:p>
          <a:p>
            <a:r>
              <a:rPr lang="fr-FR" sz="1600" dirty="0" smtClean="0"/>
              <a:t>NE</a:t>
            </a:r>
            <a:endParaRPr lang="en-US" sz="1600" dirty="0"/>
          </a:p>
        </p:txBody>
      </p:sp>
      <p:sp>
        <p:nvSpPr>
          <p:cNvPr id="9" name="Ellipse 8"/>
          <p:cNvSpPr/>
          <p:nvPr/>
        </p:nvSpPr>
        <p:spPr>
          <a:xfrm>
            <a:off x="870944" y="517485"/>
            <a:ext cx="7341838" cy="661035"/>
          </a:xfrm>
          <a:prstGeom prst="ellipse">
            <a:avLst/>
          </a:prstGeom>
          <a:noFill/>
          <a:ln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637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>
            <a:off x="0" y="19050"/>
            <a:ext cx="9144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 descr="D:\20140401_personel\travail\travaux\enseignement\2018_19_enseignements\20181109_SeminaireechangesORL\Anonymat\200813828ph_DECEMBRE.Seq5.Ser2.Img17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48" t="8963" r="34353" b="9732"/>
          <a:stretch/>
        </p:blipFill>
        <p:spPr bwMode="auto">
          <a:xfrm>
            <a:off x="4629350" y="728801"/>
            <a:ext cx="2083379" cy="2725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20140401_personel\travail\travaux\enseignement\2018_19_enseignements\20181109_SeminaireechangesORL\Anonymat\200813828ph_oct.Seq3.Ser8.Img10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81" t="8538" r="37116" b="11486"/>
          <a:stretch/>
        </p:blipFill>
        <p:spPr bwMode="auto">
          <a:xfrm>
            <a:off x="7077623" y="728801"/>
            <a:ext cx="1872208" cy="2844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ZoneTexte 34"/>
          <p:cNvSpPr txBox="1">
            <a:spLocks noChangeArrowheads="1"/>
          </p:cNvSpPr>
          <p:nvPr/>
        </p:nvSpPr>
        <p:spPr bwMode="auto">
          <a:xfrm>
            <a:off x="827584" y="404664"/>
            <a:ext cx="49244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FR" b="1" dirty="0" smtClean="0">
                <a:solidFill>
                  <a:schemeClr val="bg1"/>
                </a:solidFill>
              </a:rPr>
              <a:t>BL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6" name="ZoneTexte 19"/>
          <p:cNvSpPr txBox="1">
            <a:spLocks noChangeArrowheads="1"/>
          </p:cNvSpPr>
          <p:nvPr/>
        </p:nvSpPr>
        <p:spPr bwMode="auto">
          <a:xfrm>
            <a:off x="3255071" y="426889"/>
            <a:ext cx="7747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b="1">
                <a:solidFill>
                  <a:schemeClr val="bg1"/>
                </a:solidFill>
              </a:rPr>
              <a:t>C2D1</a:t>
            </a:r>
          </a:p>
        </p:txBody>
      </p:sp>
      <p:sp>
        <p:nvSpPr>
          <p:cNvPr id="38" name="ZoneTexte 29"/>
          <p:cNvSpPr txBox="1">
            <a:spLocks noChangeArrowheads="1"/>
          </p:cNvSpPr>
          <p:nvPr/>
        </p:nvSpPr>
        <p:spPr bwMode="auto">
          <a:xfrm>
            <a:off x="5217949" y="436414"/>
            <a:ext cx="7747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b="1">
                <a:solidFill>
                  <a:schemeClr val="bg1"/>
                </a:solidFill>
              </a:rPr>
              <a:t>C6D1</a:t>
            </a:r>
          </a:p>
        </p:txBody>
      </p:sp>
      <p:sp>
        <p:nvSpPr>
          <p:cNvPr id="44" name="ZoneTexte 41"/>
          <p:cNvSpPr txBox="1">
            <a:spLocks noChangeArrowheads="1"/>
          </p:cNvSpPr>
          <p:nvPr/>
        </p:nvSpPr>
        <p:spPr bwMode="auto">
          <a:xfrm>
            <a:off x="7581678" y="442764"/>
            <a:ext cx="90328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b="1">
                <a:solidFill>
                  <a:schemeClr val="bg1"/>
                </a:solidFill>
              </a:rPr>
              <a:t>C14D1</a:t>
            </a:r>
          </a:p>
        </p:txBody>
      </p:sp>
      <p:pic>
        <p:nvPicPr>
          <p:cNvPr id="1026" name="Picture 2" descr="D:\20140401_personel\travail\travaux\enseignement\2018_19_enseignements\20181109_SeminaireechangesORL\Anonymat\0813828PH_BL_mars.Seq2.Ser2.Img14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31" t="12393" r="36497" b="12690"/>
          <a:stretch/>
        </p:blipFill>
        <p:spPr bwMode="auto">
          <a:xfrm>
            <a:off x="-51170" y="694850"/>
            <a:ext cx="2448272" cy="2767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2" name="Connecteur droit avec flèche 31"/>
          <p:cNvCxnSpPr/>
          <p:nvPr/>
        </p:nvCxnSpPr>
        <p:spPr>
          <a:xfrm>
            <a:off x="1230316" y="2657227"/>
            <a:ext cx="360040" cy="0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necteur droit avec flèche 47"/>
          <p:cNvCxnSpPr/>
          <p:nvPr/>
        </p:nvCxnSpPr>
        <p:spPr>
          <a:xfrm>
            <a:off x="1965054" y="1937147"/>
            <a:ext cx="0" cy="364232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necteur droit avec flèche 49"/>
          <p:cNvCxnSpPr/>
          <p:nvPr/>
        </p:nvCxnSpPr>
        <p:spPr>
          <a:xfrm flipV="1">
            <a:off x="1965054" y="3021459"/>
            <a:ext cx="0" cy="319232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9" name="Groupe 48"/>
          <p:cNvGrpSpPr/>
          <p:nvPr/>
        </p:nvGrpSpPr>
        <p:grpSpPr>
          <a:xfrm>
            <a:off x="2397102" y="694851"/>
            <a:ext cx="2223202" cy="2645840"/>
            <a:chOff x="2507472" y="1822472"/>
            <a:chExt cx="2223202" cy="2645840"/>
          </a:xfrm>
        </p:grpSpPr>
        <p:pic>
          <p:nvPicPr>
            <p:cNvPr id="1027" name="Picture 3" descr="D:\20140401_personel\travail\travaux\enseignement\2018_19_enseignements\20181109_SeminaireechangesORL\Anonymat\0813828ph_mai.Seq9.Ser2.Img177.jp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341" t="8375" r="36846" b="17936"/>
            <a:stretch/>
          </p:blipFill>
          <p:spPr bwMode="auto">
            <a:xfrm>
              <a:off x="2507472" y="1822472"/>
              <a:ext cx="2208544" cy="26458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55" name="Connecteur droit avec flèche 54"/>
            <p:cNvCxnSpPr/>
            <p:nvPr/>
          </p:nvCxnSpPr>
          <p:spPr>
            <a:xfrm>
              <a:off x="3419872" y="3717032"/>
              <a:ext cx="360040" cy="0"/>
            </a:xfrm>
            <a:prstGeom prst="straightConnector1">
              <a:avLst/>
            </a:prstGeom>
            <a:ln w="28575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Connecteur droit avec flèche 55"/>
            <p:cNvCxnSpPr/>
            <p:nvPr/>
          </p:nvCxnSpPr>
          <p:spPr>
            <a:xfrm>
              <a:off x="4154610" y="2996952"/>
              <a:ext cx="0" cy="364232"/>
            </a:xfrm>
            <a:prstGeom prst="straightConnector1">
              <a:avLst/>
            </a:prstGeom>
            <a:ln w="28575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Connecteur droit avec flèche 56"/>
            <p:cNvCxnSpPr/>
            <p:nvPr/>
          </p:nvCxnSpPr>
          <p:spPr>
            <a:xfrm flipV="1">
              <a:off x="4154610" y="4081264"/>
              <a:ext cx="0" cy="319232"/>
            </a:xfrm>
            <a:prstGeom prst="straightConnector1">
              <a:avLst/>
            </a:prstGeom>
            <a:ln w="28575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Connecteur droit avec flèche 57"/>
            <p:cNvCxnSpPr/>
            <p:nvPr/>
          </p:nvCxnSpPr>
          <p:spPr>
            <a:xfrm flipH="1">
              <a:off x="4442642" y="3717032"/>
              <a:ext cx="288032" cy="4192"/>
            </a:xfrm>
            <a:prstGeom prst="straightConnector1">
              <a:avLst/>
            </a:prstGeom>
            <a:ln w="28575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2" name="Connecteur droit avec flèche 51"/>
          <p:cNvCxnSpPr/>
          <p:nvPr/>
        </p:nvCxnSpPr>
        <p:spPr>
          <a:xfrm flipH="1">
            <a:off x="2253086" y="2657227"/>
            <a:ext cx="288032" cy="4192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necteur droit avec flèche 59"/>
          <p:cNvCxnSpPr/>
          <p:nvPr/>
        </p:nvCxnSpPr>
        <p:spPr>
          <a:xfrm>
            <a:off x="5812629" y="2445395"/>
            <a:ext cx="360040" cy="0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Connecteur droit avec flèche 60"/>
          <p:cNvCxnSpPr/>
          <p:nvPr/>
        </p:nvCxnSpPr>
        <p:spPr>
          <a:xfrm>
            <a:off x="6291729" y="1865903"/>
            <a:ext cx="0" cy="364232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Connecteur droit avec flèche 61"/>
          <p:cNvCxnSpPr/>
          <p:nvPr/>
        </p:nvCxnSpPr>
        <p:spPr>
          <a:xfrm flipV="1">
            <a:off x="6315705" y="2794027"/>
            <a:ext cx="0" cy="319232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Connecteur droit avec flèche 62"/>
          <p:cNvCxnSpPr/>
          <p:nvPr/>
        </p:nvCxnSpPr>
        <p:spPr>
          <a:xfrm flipH="1">
            <a:off x="6496706" y="2441203"/>
            <a:ext cx="288032" cy="4192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Connecteur droit avec flèche 63"/>
          <p:cNvCxnSpPr/>
          <p:nvPr/>
        </p:nvCxnSpPr>
        <p:spPr>
          <a:xfrm>
            <a:off x="8049730" y="2517403"/>
            <a:ext cx="360040" cy="0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Connecteur droit avec flèche 64"/>
          <p:cNvCxnSpPr/>
          <p:nvPr/>
        </p:nvCxnSpPr>
        <p:spPr>
          <a:xfrm>
            <a:off x="8604448" y="1869331"/>
            <a:ext cx="0" cy="364232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Connecteur droit avec flèche 65"/>
          <p:cNvCxnSpPr/>
          <p:nvPr/>
        </p:nvCxnSpPr>
        <p:spPr>
          <a:xfrm flipV="1">
            <a:off x="8604448" y="2869871"/>
            <a:ext cx="0" cy="319232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Connecteur droit avec flèche 66"/>
          <p:cNvCxnSpPr/>
          <p:nvPr/>
        </p:nvCxnSpPr>
        <p:spPr>
          <a:xfrm flipH="1">
            <a:off x="8748464" y="2443299"/>
            <a:ext cx="288032" cy="4192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179512" y="3573016"/>
            <a:ext cx="8770319" cy="316835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9" name="Groupe 28"/>
          <p:cNvGrpSpPr/>
          <p:nvPr/>
        </p:nvGrpSpPr>
        <p:grpSpPr>
          <a:xfrm>
            <a:off x="620306" y="3786752"/>
            <a:ext cx="8128158" cy="2040602"/>
            <a:chOff x="1570454" y="1308947"/>
            <a:chExt cx="3313393" cy="2040602"/>
          </a:xfrm>
        </p:grpSpPr>
        <p:sp>
          <p:nvSpPr>
            <p:cNvPr id="31" name="Rectangle 30"/>
            <p:cNvSpPr/>
            <p:nvPr/>
          </p:nvSpPr>
          <p:spPr>
            <a:xfrm>
              <a:off x="1570454" y="1649934"/>
              <a:ext cx="3312368" cy="17429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1570454" y="1825125"/>
              <a:ext cx="3312368" cy="17429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1570454" y="1998759"/>
              <a:ext cx="3312368" cy="17429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7" name="Rectangle 36"/>
            <p:cNvSpPr/>
            <p:nvPr/>
          </p:nvSpPr>
          <p:spPr>
            <a:xfrm>
              <a:off x="1571479" y="2517190"/>
              <a:ext cx="3312368" cy="17429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1571479" y="2689206"/>
              <a:ext cx="3312368" cy="17429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0" name="Rectangle 39"/>
            <p:cNvSpPr/>
            <p:nvPr/>
          </p:nvSpPr>
          <p:spPr>
            <a:xfrm>
              <a:off x="1571479" y="2862840"/>
              <a:ext cx="3312368" cy="31241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1" name="Rectangle 40"/>
            <p:cNvSpPr/>
            <p:nvPr/>
          </p:nvSpPr>
          <p:spPr>
            <a:xfrm>
              <a:off x="1571479" y="3175250"/>
              <a:ext cx="3312368" cy="17429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2" name="Rectangle 41"/>
            <p:cNvSpPr/>
            <p:nvPr/>
          </p:nvSpPr>
          <p:spPr>
            <a:xfrm>
              <a:off x="1570454" y="2171798"/>
              <a:ext cx="3312368" cy="345391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3" name="Rectangle 42"/>
            <p:cNvSpPr/>
            <p:nvPr/>
          </p:nvSpPr>
          <p:spPr>
            <a:xfrm>
              <a:off x="1571479" y="1308947"/>
              <a:ext cx="3312368" cy="340628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5" name="Accolade ouvrante 44"/>
          <p:cNvSpPr/>
          <p:nvPr/>
        </p:nvSpPr>
        <p:spPr>
          <a:xfrm>
            <a:off x="547274" y="3772463"/>
            <a:ext cx="72008" cy="864111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Accolade ouvrante 45"/>
          <p:cNvSpPr/>
          <p:nvPr/>
        </p:nvSpPr>
        <p:spPr>
          <a:xfrm>
            <a:off x="547273" y="4665687"/>
            <a:ext cx="73033" cy="651810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Accolade ouvrante 46"/>
          <p:cNvSpPr/>
          <p:nvPr/>
        </p:nvSpPr>
        <p:spPr>
          <a:xfrm>
            <a:off x="547275" y="5351873"/>
            <a:ext cx="72008" cy="451667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ZoneTexte 50"/>
          <p:cNvSpPr txBox="1"/>
          <p:nvPr/>
        </p:nvSpPr>
        <p:spPr>
          <a:xfrm>
            <a:off x="136423" y="4015933"/>
            <a:ext cx="3930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dirty="0" smtClean="0"/>
              <a:t>TL</a:t>
            </a:r>
            <a:endParaRPr lang="en-US" sz="1400" dirty="0"/>
          </a:p>
        </p:txBody>
      </p:sp>
      <p:sp>
        <p:nvSpPr>
          <p:cNvPr id="53" name="ZoneTexte 52"/>
          <p:cNvSpPr txBox="1"/>
          <p:nvPr/>
        </p:nvSpPr>
        <p:spPr>
          <a:xfrm>
            <a:off x="107504" y="4806926"/>
            <a:ext cx="5229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dirty="0" smtClean="0"/>
              <a:t>NTL</a:t>
            </a:r>
            <a:endParaRPr lang="en-US" sz="1400" dirty="0"/>
          </a:p>
        </p:txBody>
      </p:sp>
      <p:sp>
        <p:nvSpPr>
          <p:cNvPr id="54" name="ZoneTexte 53"/>
          <p:cNvSpPr txBox="1"/>
          <p:nvPr/>
        </p:nvSpPr>
        <p:spPr>
          <a:xfrm>
            <a:off x="160749" y="5393040"/>
            <a:ext cx="4138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dirty="0" smtClean="0"/>
              <a:t>NL</a:t>
            </a:r>
            <a:endParaRPr lang="en-US" sz="1400" dirty="0"/>
          </a:p>
        </p:txBody>
      </p:sp>
      <p:sp>
        <p:nvSpPr>
          <p:cNvPr id="59" name="ZoneTexte 58"/>
          <p:cNvSpPr txBox="1"/>
          <p:nvPr/>
        </p:nvSpPr>
        <p:spPr>
          <a:xfrm>
            <a:off x="1187624" y="5944107"/>
            <a:ext cx="92845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OR</a:t>
            </a:r>
            <a:r>
              <a:rPr lang="fr-FR" sz="1100" baseline="-25000" dirty="0" smtClean="0"/>
              <a:t>RECIST1.1</a:t>
            </a:r>
          </a:p>
          <a:p>
            <a:endParaRPr lang="fr-FR" sz="1400" dirty="0" smtClean="0"/>
          </a:p>
          <a:p>
            <a:r>
              <a:rPr lang="fr-FR" sz="1400" dirty="0" err="1" smtClean="0"/>
              <a:t>OR</a:t>
            </a:r>
            <a:r>
              <a:rPr lang="fr-FR" sz="1100" baseline="-25000" dirty="0" err="1" smtClean="0"/>
              <a:t>iRECIST</a:t>
            </a:r>
            <a:endParaRPr lang="en-US" sz="1100" baseline="-25000" dirty="0"/>
          </a:p>
        </p:txBody>
      </p:sp>
      <p:sp>
        <p:nvSpPr>
          <p:cNvPr id="68" name="ZoneTexte 67"/>
          <p:cNvSpPr txBox="1"/>
          <p:nvPr/>
        </p:nvSpPr>
        <p:spPr>
          <a:xfrm>
            <a:off x="5691472" y="4266968"/>
            <a:ext cx="26962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b="1" dirty="0" smtClean="0"/>
              <a:t>X</a:t>
            </a:r>
            <a:endParaRPr lang="en-US" sz="1000" b="1" dirty="0"/>
          </a:p>
        </p:txBody>
      </p:sp>
      <p:sp>
        <p:nvSpPr>
          <p:cNvPr id="69" name="ZoneTexte 68"/>
          <p:cNvSpPr txBox="1"/>
          <p:nvPr/>
        </p:nvSpPr>
        <p:spPr>
          <a:xfrm>
            <a:off x="5691634" y="4946048"/>
            <a:ext cx="26962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b="1" dirty="0" smtClean="0"/>
              <a:t>X</a:t>
            </a:r>
            <a:endParaRPr lang="en-US" sz="1000" b="1" dirty="0"/>
          </a:p>
        </p:txBody>
      </p:sp>
      <p:sp>
        <p:nvSpPr>
          <p:cNvPr id="70" name="ZoneTexte 69"/>
          <p:cNvSpPr txBox="1"/>
          <p:nvPr/>
        </p:nvSpPr>
        <p:spPr>
          <a:xfrm>
            <a:off x="5692278" y="5610407"/>
            <a:ext cx="26962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b="1" dirty="0" smtClean="0"/>
              <a:t>X</a:t>
            </a:r>
            <a:endParaRPr lang="en-US" sz="1000" b="1" dirty="0"/>
          </a:p>
        </p:txBody>
      </p:sp>
      <p:sp>
        <p:nvSpPr>
          <p:cNvPr id="77" name="ZoneTexte 76"/>
          <p:cNvSpPr txBox="1"/>
          <p:nvPr/>
        </p:nvSpPr>
        <p:spPr>
          <a:xfrm>
            <a:off x="5563857" y="5944107"/>
            <a:ext cx="4347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PR</a:t>
            </a:r>
            <a:endParaRPr lang="en-US" sz="1100" baseline="-25000" dirty="0"/>
          </a:p>
        </p:txBody>
      </p:sp>
      <p:sp>
        <p:nvSpPr>
          <p:cNvPr id="79" name="ZoneTexte 78"/>
          <p:cNvSpPr txBox="1"/>
          <p:nvPr/>
        </p:nvSpPr>
        <p:spPr>
          <a:xfrm>
            <a:off x="5537350" y="6373813"/>
            <a:ext cx="4748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 smtClean="0"/>
              <a:t>iPR</a:t>
            </a:r>
            <a:endParaRPr lang="en-US" sz="1100" baseline="-25000" dirty="0"/>
          </a:p>
        </p:txBody>
      </p:sp>
      <p:cxnSp>
        <p:nvCxnSpPr>
          <p:cNvPr id="84" name="Connecteur droit 83"/>
          <p:cNvCxnSpPr/>
          <p:nvPr/>
        </p:nvCxnSpPr>
        <p:spPr>
          <a:xfrm flipH="1">
            <a:off x="640726" y="5837538"/>
            <a:ext cx="106369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ZoneTexte 84"/>
          <p:cNvSpPr txBox="1"/>
          <p:nvPr/>
        </p:nvSpPr>
        <p:spPr>
          <a:xfrm>
            <a:off x="888331" y="3761998"/>
            <a:ext cx="1096775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fr-FR" sz="1100" dirty="0" smtClean="0"/>
          </a:p>
          <a:p>
            <a:pPr algn="ctr"/>
            <a:r>
              <a:rPr lang="fr-FR" sz="1100" dirty="0" smtClean="0"/>
              <a:t>PD</a:t>
            </a:r>
          </a:p>
          <a:p>
            <a:pPr algn="ctr"/>
            <a:r>
              <a:rPr lang="fr-FR" sz="1100" dirty="0" smtClean="0"/>
              <a:t>SD</a:t>
            </a:r>
          </a:p>
          <a:p>
            <a:pPr algn="ctr"/>
            <a:r>
              <a:rPr lang="fr-FR" sz="1100" dirty="0" smtClean="0"/>
              <a:t>PR</a:t>
            </a:r>
          </a:p>
          <a:p>
            <a:pPr algn="ctr"/>
            <a:r>
              <a:rPr lang="fr-FR" sz="1100" dirty="0" smtClean="0"/>
              <a:t>CR</a:t>
            </a:r>
          </a:p>
          <a:p>
            <a:pPr algn="ctr"/>
            <a:endParaRPr lang="fr-FR" sz="1100" dirty="0"/>
          </a:p>
          <a:p>
            <a:pPr algn="ctr"/>
            <a:r>
              <a:rPr lang="fr-FR" sz="1100" dirty="0" smtClean="0"/>
              <a:t>PD</a:t>
            </a:r>
          </a:p>
          <a:p>
            <a:pPr algn="ctr"/>
            <a:r>
              <a:rPr lang="fr-FR" sz="1100" dirty="0" err="1" smtClean="0"/>
              <a:t>nonCR,nonPD</a:t>
            </a:r>
            <a:endParaRPr lang="fr-FR" sz="1100" dirty="0" smtClean="0"/>
          </a:p>
          <a:p>
            <a:pPr algn="ctr"/>
            <a:r>
              <a:rPr lang="fr-FR" sz="1100" dirty="0" smtClean="0"/>
              <a:t>CR</a:t>
            </a:r>
          </a:p>
          <a:p>
            <a:pPr algn="ctr"/>
            <a:endParaRPr lang="fr-FR" sz="1100" dirty="0" smtClean="0"/>
          </a:p>
          <a:p>
            <a:pPr algn="ctr"/>
            <a:r>
              <a:rPr lang="fr-FR" sz="1100" dirty="0" err="1" smtClean="0"/>
              <a:t>Yes</a:t>
            </a:r>
            <a:endParaRPr lang="fr-FR" sz="1100" dirty="0" smtClean="0"/>
          </a:p>
          <a:p>
            <a:pPr algn="ctr"/>
            <a:r>
              <a:rPr lang="fr-FR" sz="1100" dirty="0" smtClean="0"/>
              <a:t>No</a:t>
            </a:r>
          </a:p>
        </p:txBody>
      </p:sp>
      <p:sp>
        <p:nvSpPr>
          <p:cNvPr id="86" name="Rectangle 85"/>
          <p:cNvSpPr/>
          <p:nvPr/>
        </p:nvSpPr>
        <p:spPr>
          <a:xfrm>
            <a:off x="640434" y="3795339"/>
            <a:ext cx="1800200" cy="184603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Rectangle 86"/>
          <p:cNvSpPr/>
          <p:nvPr/>
        </p:nvSpPr>
        <p:spPr>
          <a:xfrm>
            <a:off x="640434" y="4657515"/>
            <a:ext cx="1800200" cy="184603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Rectangle 87"/>
          <p:cNvSpPr/>
          <p:nvPr/>
        </p:nvSpPr>
        <p:spPr>
          <a:xfrm>
            <a:off x="640434" y="5349887"/>
            <a:ext cx="1800200" cy="184603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ZoneTexte 88"/>
          <p:cNvSpPr txBox="1"/>
          <p:nvPr/>
        </p:nvSpPr>
        <p:spPr>
          <a:xfrm>
            <a:off x="568127" y="3757516"/>
            <a:ext cx="196079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 err="1" smtClean="0">
                <a:solidFill>
                  <a:schemeClr val="bg1"/>
                </a:solidFill>
              </a:rPr>
              <a:t>Further</a:t>
            </a:r>
            <a:r>
              <a:rPr lang="fr-FR" sz="1000" dirty="0" smtClean="0">
                <a:solidFill>
                  <a:schemeClr val="bg1"/>
                </a:solidFill>
              </a:rPr>
              <a:t> </a:t>
            </a:r>
            <a:r>
              <a:rPr lang="fr-FR" sz="1000" dirty="0" err="1" smtClean="0">
                <a:solidFill>
                  <a:schemeClr val="bg1"/>
                </a:solidFill>
              </a:rPr>
              <a:t>increase</a:t>
            </a:r>
            <a:r>
              <a:rPr lang="fr-FR" sz="1000" dirty="0" smtClean="0">
                <a:solidFill>
                  <a:schemeClr val="bg1"/>
                </a:solidFill>
              </a:rPr>
              <a:t> (∑</a:t>
            </a:r>
            <a:r>
              <a:rPr lang="fr-FR" sz="1000" baseline="-25000" dirty="0" err="1" smtClean="0">
                <a:solidFill>
                  <a:schemeClr val="bg1"/>
                </a:solidFill>
              </a:rPr>
              <a:t>iUPD</a:t>
            </a:r>
            <a:r>
              <a:rPr lang="fr-FR" sz="1000" dirty="0" smtClean="0">
                <a:solidFill>
                  <a:schemeClr val="bg1"/>
                </a:solidFill>
              </a:rPr>
              <a:t> + 5mm)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90" name="ZoneTexte 89"/>
          <p:cNvSpPr txBox="1"/>
          <p:nvPr/>
        </p:nvSpPr>
        <p:spPr>
          <a:xfrm>
            <a:off x="568426" y="4617881"/>
            <a:ext cx="173957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 err="1" smtClean="0">
                <a:solidFill>
                  <a:schemeClr val="bg1"/>
                </a:solidFill>
              </a:rPr>
              <a:t>Further</a:t>
            </a:r>
            <a:r>
              <a:rPr lang="fr-FR" sz="1000" dirty="0" smtClean="0">
                <a:solidFill>
                  <a:schemeClr val="bg1"/>
                </a:solidFill>
              </a:rPr>
              <a:t> </a:t>
            </a:r>
            <a:r>
              <a:rPr lang="fr-FR" sz="1000" dirty="0" err="1" smtClean="0">
                <a:solidFill>
                  <a:schemeClr val="bg1"/>
                </a:solidFill>
              </a:rPr>
              <a:t>increase</a:t>
            </a:r>
            <a:r>
              <a:rPr lang="fr-FR" sz="1000" dirty="0" smtClean="0">
                <a:solidFill>
                  <a:schemeClr val="bg1"/>
                </a:solidFill>
              </a:rPr>
              <a:t> </a:t>
            </a:r>
            <a:r>
              <a:rPr lang="fr-FR" sz="1000" dirty="0" err="1" smtClean="0">
                <a:solidFill>
                  <a:schemeClr val="bg1"/>
                </a:solidFill>
              </a:rPr>
              <a:t>after</a:t>
            </a:r>
            <a:r>
              <a:rPr lang="fr-FR" sz="1000" dirty="0" smtClean="0">
                <a:solidFill>
                  <a:schemeClr val="bg1"/>
                </a:solidFill>
              </a:rPr>
              <a:t> </a:t>
            </a:r>
            <a:r>
              <a:rPr lang="fr-FR" sz="1000" dirty="0" err="1" smtClean="0">
                <a:solidFill>
                  <a:schemeClr val="bg1"/>
                </a:solidFill>
              </a:rPr>
              <a:t>iUPD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91" name="ZoneTexte 90"/>
          <p:cNvSpPr txBox="1"/>
          <p:nvPr/>
        </p:nvSpPr>
        <p:spPr>
          <a:xfrm>
            <a:off x="7923720" y="4273788"/>
            <a:ext cx="26962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b="1" dirty="0" smtClean="0"/>
              <a:t>X</a:t>
            </a:r>
            <a:endParaRPr lang="en-US" sz="1000" b="1" dirty="0"/>
          </a:p>
        </p:txBody>
      </p:sp>
      <p:sp>
        <p:nvSpPr>
          <p:cNvPr id="92" name="ZoneTexte 91"/>
          <p:cNvSpPr txBox="1"/>
          <p:nvPr/>
        </p:nvSpPr>
        <p:spPr>
          <a:xfrm>
            <a:off x="7923882" y="4952868"/>
            <a:ext cx="26962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b="1" dirty="0" smtClean="0"/>
              <a:t>X</a:t>
            </a:r>
            <a:endParaRPr lang="en-US" sz="1000" b="1" dirty="0"/>
          </a:p>
        </p:txBody>
      </p:sp>
      <p:sp>
        <p:nvSpPr>
          <p:cNvPr id="93" name="ZoneTexte 92"/>
          <p:cNvSpPr txBox="1"/>
          <p:nvPr/>
        </p:nvSpPr>
        <p:spPr>
          <a:xfrm>
            <a:off x="7924526" y="5617227"/>
            <a:ext cx="26962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b="1" dirty="0" smtClean="0"/>
              <a:t>X</a:t>
            </a:r>
            <a:endParaRPr lang="en-US" sz="1000" b="1" dirty="0"/>
          </a:p>
        </p:txBody>
      </p:sp>
      <p:sp>
        <p:nvSpPr>
          <p:cNvPr id="94" name="ZoneTexte 93"/>
          <p:cNvSpPr txBox="1"/>
          <p:nvPr/>
        </p:nvSpPr>
        <p:spPr>
          <a:xfrm>
            <a:off x="7796105" y="5950927"/>
            <a:ext cx="4347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PR</a:t>
            </a:r>
            <a:endParaRPr lang="en-US" sz="1100" baseline="-25000" dirty="0"/>
          </a:p>
        </p:txBody>
      </p:sp>
      <p:sp>
        <p:nvSpPr>
          <p:cNvPr id="95" name="ZoneTexte 94"/>
          <p:cNvSpPr txBox="1"/>
          <p:nvPr/>
        </p:nvSpPr>
        <p:spPr>
          <a:xfrm>
            <a:off x="7769598" y="6380633"/>
            <a:ext cx="4748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 smtClean="0"/>
              <a:t>iPR</a:t>
            </a:r>
            <a:endParaRPr lang="en-US" sz="1100" baseline="-25000" dirty="0"/>
          </a:p>
        </p:txBody>
      </p:sp>
      <p:sp>
        <p:nvSpPr>
          <p:cNvPr id="96" name="ZoneTexte 95"/>
          <p:cNvSpPr txBox="1"/>
          <p:nvPr/>
        </p:nvSpPr>
        <p:spPr>
          <a:xfrm>
            <a:off x="3459224" y="4105647"/>
            <a:ext cx="26962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b="1" dirty="0" smtClean="0"/>
              <a:t>X</a:t>
            </a:r>
            <a:endParaRPr lang="en-US" sz="1000" b="1" dirty="0"/>
          </a:p>
        </p:txBody>
      </p:sp>
      <p:sp>
        <p:nvSpPr>
          <p:cNvPr id="97" name="ZoneTexte 96"/>
          <p:cNvSpPr txBox="1"/>
          <p:nvPr/>
        </p:nvSpPr>
        <p:spPr>
          <a:xfrm>
            <a:off x="3459386" y="4952868"/>
            <a:ext cx="26962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b="1" dirty="0" smtClean="0"/>
              <a:t>X</a:t>
            </a:r>
            <a:endParaRPr lang="en-US" sz="1000" b="1" dirty="0"/>
          </a:p>
        </p:txBody>
      </p:sp>
      <p:sp>
        <p:nvSpPr>
          <p:cNvPr id="98" name="ZoneTexte 97"/>
          <p:cNvSpPr txBox="1"/>
          <p:nvPr/>
        </p:nvSpPr>
        <p:spPr>
          <a:xfrm>
            <a:off x="3460030" y="5617227"/>
            <a:ext cx="26962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b="1" dirty="0" smtClean="0"/>
              <a:t>X</a:t>
            </a:r>
            <a:endParaRPr lang="en-US" sz="1000" b="1" dirty="0"/>
          </a:p>
        </p:txBody>
      </p:sp>
      <p:sp>
        <p:nvSpPr>
          <p:cNvPr id="99" name="ZoneTexte 98"/>
          <p:cNvSpPr txBox="1"/>
          <p:nvPr/>
        </p:nvSpPr>
        <p:spPr>
          <a:xfrm>
            <a:off x="3331609" y="5950927"/>
            <a:ext cx="4347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SD</a:t>
            </a:r>
            <a:endParaRPr lang="en-US" sz="1100" baseline="-25000" dirty="0"/>
          </a:p>
        </p:txBody>
      </p:sp>
      <p:sp>
        <p:nvSpPr>
          <p:cNvPr id="100" name="ZoneTexte 99"/>
          <p:cNvSpPr txBox="1"/>
          <p:nvPr/>
        </p:nvSpPr>
        <p:spPr>
          <a:xfrm>
            <a:off x="3305102" y="6380633"/>
            <a:ext cx="4748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 smtClean="0"/>
              <a:t>iSD</a:t>
            </a:r>
            <a:endParaRPr lang="en-US" sz="1100" baseline="-25000" dirty="0"/>
          </a:p>
        </p:txBody>
      </p:sp>
      <p:sp>
        <p:nvSpPr>
          <p:cNvPr id="101" name="ZoneTexte 100"/>
          <p:cNvSpPr txBox="1"/>
          <p:nvPr/>
        </p:nvSpPr>
        <p:spPr>
          <a:xfrm>
            <a:off x="179512" y="119534"/>
            <a:ext cx="88569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>
                <a:solidFill>
                  <a:schemeClr val="bg1"/>
                </a:solidFill>
              </a:rPr>
              <a:t>Homme 64 ans, récidive régionale de carcinome épidermoïde ORL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02" name="ZoneTexte 101"/>
          <p:cNvSpPr txBox="1"/>
          <p:nvPr/>
        </p:nvSpPr>
        <p:spPr>
          <a:xfrm>
            <a:off x="568127" y="5309111"/>
            <a:ext cx="266429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 err="1" smtClean="0">
                <a:solidFill>
                  <a:schemeClr val="bg1"/>
                </a:solidFill>
              </a:rPr>
              <a:t>Further</a:t>
            </a:r>
            <a:r>
              <a:rPr lang="fr-FR" sz="1000" dirty="0" smtClean="0">
                <a:solidFill>
                  <a:schemeClr val="bg1"/>
                </a:solidFill>
              </a:rPr>
              <a:t> </a:t>
            </a:r>
            <a:r>
              <a:rPr lang="fr-FR" sz="1000" dirty="0" err="1" smtClean="0">
                <a:solidFill>
                  <a:schemeClr val="bg1"/>
                </a:solidFill>
              </a:rPr>
              <a:t>increase</a:t>
            </a:r>
            <a:r>
              <a:rPr lang="fr-FR" sz="1000" dirty="0" smtClean="0">
                <a:solidFill>
                  <a:schemeClr val="bg1"/>
                </a:solidFill>
              </a:rPr>
              <a:t> in nb or size</a:t>
            </a:r>
            <a:endParaRPr 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2817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D:\20140401_personel\travail\bibliotheque_iconographique\iconographie_medicale\new_icono_med_bibliotheque\ORL\immunotherapie\1704396pm_abdo_BL_W16iupd_W22iUPD_W28iPR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5" t="8628" r="72641" b="69210"/>
          <a:stretch/>
        </p:blipFill>
        <p:spPr bwMode="auto">
          <a:xfrm>
            <a:off x="6921" y="2325637"/>
            <a:ext cx="2214070" cy="1171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D:\20140401_personel\travail\bibliotheque_iconographique\iconographie_medicale\new_icono_med_bibliotheque\ORL\immunotherapie\1704396pm_orl_BL_W16iupd_W22iUPD_W28iPR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1" r="65113" b="52529"/>
          <a:stretch/>
        </p:blipFill>
        <p:spPr bwMode="auto">
          <a:xfrm>
            <a:off x="150937" y="685994"/>
            <a:ext cx="2158057" cy="1565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D:\20140401_personel\travail\bibliotheque_iconographique\iconographie_medicale\new_icono_med_bibliotheque\ORL\immunotherapie\1704396pm_abdo_BL_W16iupd_W22iUPD_W28iPR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70" t="7655" r="9836" b="70184"/>
          <a:stretch/>
        </p:blipFill>
        <p:spPr bwMode="auto">
          <a:xfrm>
            <a:off x="2329355" y="2325637"/>
            <a:ext cx="2214070" cy="1171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D:\20140401_personel\travail\bibliotheque_iconographique\iconographie_medicale\new_icono_med_bibliotheque\ORL\immunotherapie\1704396pm_orl_BL_W16iupd_W22iUPD_W28iPR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18" t="840" r="595" b="53170"/>
          <a:stretch/>
        </p:blipFill>
        <p:spPr bwMode="auto">
          <a:xfrm>
            <a:off x="2383185" y="685996"/>
            <a:ext cx="2158057" cy="1565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D:\20140401_personel\travail\bibliotheque_iconographique\iconographie_medicale\new_icono_med_bibliotheque\ORL\immunotherapie\1704396pm_abdo_BL_W16iupd_W22iUPD_W28iPR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0" t="58913" r="73666" b="18925"/>
          <a:stretch/>
        </p:blipFill>
        <p:spPr bwMode="auto">
          <a:xfrm>
            <a:off x="4615433" y="2325638"/>
            <a:ext cx="2214070" cy="1171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D:\20140401_personel\travail\bibliotheque_iconographique\iconographie_medicale\new_icono_med_bibliotheque\ORL\immunotherapie\1704396pm_orl_BL_W16iupd_W22iUPD_W28iPR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" t="53802" r="65044" b="-596"/>
          <a:stretch/>
        </p:blipFill>
        <p:spPr bwMode="auto">
          <a:xfrm>
            <a:off x="4615433" y="685994"/>
            <a:ext cx="2158057" cy="1593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D:\20140401_personel\travail\bibliotheque_iconographique\iconographie_medicale\new_icono_med_bibliotheque\ORL\immunotherapie\1704396pm_abdo_BL_W16iupd_W22iUPD_W28iPR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29" t="60468" r="10323" b="19573"/>
          <a:stretch/>
        </p:blipFill>
        <p:spPr bwMode="auto">
          <a:xfrm>
            <a:off x="6926553" y="2325638"/>
            <a:ext cx="2225384" cy="1171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D:\20140401_personel\travail\bibliotheque_iconographique\iconographie_medicale\new_icono_med_bibliotheque\ORL\immunotherapie\1704396pm_orl_BL_W16iupd_W22iUPD_W28iPR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79" t="53194" r="434" b="2257"/>
          <a:stretch/>
        </p:blipFill>
        <p:spPr bwMode="auto">
          <a:xfrm>
            <a:off x="6900864" y="735044"/>
            <a:ext cx="2158057" cy="1516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ZoneTexte 10"/>
          <p:cNvSpPr txBox="1"/>
          <p:nvPr/>
        </p:nvSpPr>
        <p:spPr>
          <a:xfrm>
            <a:off x="755576" y="342523"/>
            <a:ext cx="3834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>
                <a:solidFill>
                  <a:schemeClr val="bg1"/>
                </a:solidFill>
              </a:rPr>
              <a:t>BL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2933464" y="337989"/>
            <a:ext cx="9904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600" dirty="0" err="1" smtClean="0">
                <a:solidFill>
                  <a:schemeClr val="bg1"/>
                </a:solidFill>
              </a:rPr>
              <a:t>Week</a:t>
            </a:r>
            <a:r>
              <a:rPr lang="fr-FR" sz="1600" dirty="0">
                <a:solidFill>
                  <a:schemeClr val="bg1"/>
                </a:solidFill>
              </a:rPr>
              <a:t> </a:t>
            </a:r>
            <a:r>
              <a:rPr lang="fr-FR" sz="1600" dirty="0" smtClean="0">
                <a:solidFill>
                  <a:schemeClr val="bg1"/>
                </a:solidFill>
              </a:rPr>
              <a:t>16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5218670" y="337989"/>
            <a:ext cx="9904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600" dirty="0" err="1" smtClean="0">
                <a:solidFill>
                  <a:schemeClr val="bg1"/>
                </a:solidFill>
              </a:rPr>
              <a:t>Week</a:t>
            </a:r>
            <a:r>
              <a:rPr lang="fr-FR" sz="1600" dirty="0">
                <a:solidFill>
                  <a:schemeClr val="bg1"/>
                </a:solidFill>
              </a:rPr>
              <a:t> </a:t>
            </a:r>
            <a:r>
              <a:rPr lang="fr-FR" sz="1600" dirty="0" smtClean="0">
                <a:solidFill>
                  <a:schemeClr val="bg1"/>
                </a:solidFill>
              </a:rPr>
              <a:t>22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7469968" y="342523"/>
            <a:ext cx="9904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600" dirty="0" err="1" smtClean="0">
                <a:solidFill>
                  <a:schemeClr val="bg1"/>
                </a:solidFill>
              </a:rPr>
              <a:t>Week</a:t>
            </a:r>
            <a:r>
              <a:rPr lang="fr-FR" sz="1600" dirty="0">
                <a:solidFill>
                  <a:schemeClr val="bg1"/>
                </a:solidFill>
              </a:rPr>
              <a:t> </a:t>
            </a:r>
            <a:r>
              <a:rPr lang="fr-FR" sz="1600" dirty="0" smtClean="0">
                <a:solidFill>
                  <a:schemeClr val="bg1"/>
                </a:solidFill>
              </a:rPr>
              <a:t>28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816352" y="1186902"/>
            <a:ext cx="43954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dirty="0" smtClean="0">
                <a:solidFill>
                  <a:srgbClr val="FFFF00"/>
                </a:solidFill>
              </a:rPr>
              <a:t>*</a:t>
            </a:r>
            <a:endParaRPr lang="en-US" sz="4000" dirty="0">
              <a:solidFill>
                <a:srgbClr val="FFFF00"/>
              </a:solidFill>
            </a:endParaRPr>
          </a:p>
        </p:txBody>
      </p:sp>
      <p:cxnSp>
        <p:nvCxnSpPr>
          <p:cNvPr id="16" name="Connecteur droit avec flèche 15"/>
          <p:cNvCxnSpPr/>
          <p:nvPr/>
        </p:nvCxnSpPr>
        <p:spPr>
          <a:xfrm>
            <a:off x="3393741" y="2616210"/>
            <a:ext cx="0" cy="323214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/>
          <p:cNvCxnSpPr/>
          <p:nvPr/>
        </p:nvCxnSpPr>
        <p:spPr>
          <a:xfrm>
            <a:off x="2897286" y="3018789"/>
            <a:ext cx="299298" cy="0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avec flèche 17"/>
          <p:cNvCxnSpPr/>
          <p:nvPr/>
        </p:nvCxnSpPr>
        <p:spPr>
          <a:xfrm flipH="1">
            <a:off x="3557138" y="3034065"/>
            <a:ext cx="391933" cy="0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/>
          <p:cNvCxnSpPr/>
          <p:nvPr/>
        </p:nvCxnSpPr>
        <p:spPr>
          <a:xfrm flipV="1">
            <a:off x="3393741" y="3126860"/>
            <a:ext cx="0" cy="307102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ZoneTexte 21"/>
          <p:cNvSpPr txBox="1"/>
          <p:nvPr/>
        </p:nvSpPr>
        <p:spPr>
          <a:xfrm>
            <a:off x="312060" y="1568592"/>
            <a:ext cx="623638" cy="6989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*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4" name="ZoneTexte 23"/>
          <p:cNvSpPr txBox="1"/>
          <p:nvPr/>
        </p:nvSpPr>
        <p:spPr>
          <a:xfrm>
            <a:off x="3030322" y="1216392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smtClean="0">
                <a:solidFill>
                  <a:srgbClr val="FFFF00"/>
                </a:solidFill>
              </a:rPr>
              <a:t>*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25" name="ZoneTexte 24"/>
          <p:cNvSpPr txBox="1"/>
          <p:nvPr/>
        </p:nvSpPr>
        <p:spPr>
          <a:xfrm>
            <a:off x="5319421" y="1124902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smtClean="0">
                <a:solidFill>
                  <a:srgbClr val="FFFF00"/>
                </a:solidFill>
              </a:rPr>
              <a:t>*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26" name="ZoneTexte 25"/>
          <p:cNvSpPr txBox="1"/>
          <p:nvPr/>
        </p:nvSpPr>
        <p:spPr>
          <a:xfrm>
            <a:off x="7626198" y="1184454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smtClean="0">
                <a:solidFill>
                  <a:srgbClr val="FFFF00"/>
                </a:solidFill>
              </a:rPr>
              <a:t>*</a:t>
            </a:r>
            <a:endParaRPr lang="en-US" sz="2800" dirty="0">
              <a:solidFill>
                <a:srgbClr val="FFFF00"/>
              </a:solidFill>
            </a:endParaRPr>
          </a:p>
        </p:txBody>
      </p:sp>
      <p:cxnSp>
        <p:nvCxnSpPr>
          <p:cNvPr id="27" name="Connecteur droit avec flèche 26"/>
          <p:cNvCxnSpPr/>
          <p:nvPr/>
        </p:nvCxnSpPr>
        <p:spPr>
          <a:xfrm>
            <a:off x="564292" y="2975766"/>
            <a:ext cx="299298" cy="0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avec flèche 27"/>
          <p:cNvCxnSpPr/>
          <p:nvPr/>
        </p:nvCxnSpPr>
        <p:spPr>
          <a:xfrm>
            <a:off x="5064829" y="3068212"/>
            <a:ext cx="299298" cy="0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avec flèche 28"/>
          <p:cNvCxnSpPr/>
          <p:nvPr/>
        </p:nvCxnSpPr>
        <p:spPr>
          <a:xfrm>
            <a:off x="7629305" y="3103980"/>
            <a:ext cx="299298" cy="0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ZoneTexte 29"/>
          <p:cNvSpPr txBox="1"/>
          <p:nvPr/>
        </p:nvSpPr>
        <p:spPr>
          <a:xfrm>
            <a:off x="179512" y="119534"/>
            <a:ext cx="88569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>
                <a:solidFill>
                  <a:schemeClr val="bg1"/>
                </a:solidFill>
              </a:rPr>
              <a:t>Homme 58 ans, carcinome épidermoïde de base de langue métastatique (foie, os)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79512" y="3573016"/>
            <a:ext cx="8770319" cy="316835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2" name="Groupe 31"/>
          <p:cNvGrpSpPr/>
          <p:nvPr/>
        </p:nvGrpSpPr>
        <p:grpSpPr>
          <a:xfrm>
            <a:off x="620306" y="3786752"/>
            <a:ext cx="8128158" cy="2040602"/>
            <a:chOff x="1570454" y="1308947"/>
            <a:chExt cx="3313393" cy="2040602"/>
          </a:xfrm>
        </p:grpSpPr>
        <p:sp>
          <p:nvSpPr>
            <p:cNvPr id="33" name="Rectangle 32"/>
            <p:cNvSpPr/>
            <p:nvPr/>
          </p:nvSpPr>
          <p:spPr>
            <a:xfrm>
              <a:off x="1570454" y="1649934"/>
              <a:ext cx="3312368" cy="17429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1570454" y="1825125"/>
              <a:ext cx="3312368" cy="17429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1570454" y="1998759"/>
              <a:ext cx="3312368" cy="17429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1571479" y="2517190"/>
              <a:ext cx="3312368" cy="17429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7" name="Rectangle 36"/>
            <p:cNvSpPr/>
            <p:nvPr/>
          </p:nvSpPr>
          <p:spPr>
            <a:xfrm>
              <a:off x="1571479" y="2689206"/>
              <a:ext cx="3312368" cy="17429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1571479" y="2862840"/>
              <a:ext cx="3312368" cy="31241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1571479" y="3175250"/>
              <a:ext cx="3312368" cy="17429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0" name="Rectangle 39"/>
            <p:cNvSpPr/>
            <p:nvPr/>
          </p:nvSpPr>
          <p:spPr>
            <a:xfrm>
              <a:off x="1570454" y="2171798"/>
              <a:ext cx="3312368" cy="345391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1" name="Rectangle 40"/>
            <p:cNvSpPr/>
            <p:nvPr/>
          </p:nvSpPr>
          <p:spPr>
            <a:xfrm>
              <a:off x="1571479" y="1308947"/>
              <a:ext cx="3312368" cy="340628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2" name="Accolade ouvrante 41"/>
          <p:cNvSpPr/>
          <p:nvPr/>
        </p:nvSpPr>
        <p:spPr>
          <a:xfrm>
            <a:off x="547274" y="3772463"/>
            <a:ext cx="72008" cy="864111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Accolade ouvrante 42"/>
          <p:cNvSpPr/>
          <p:nvPr/>
        </p:nvSpPr>
        <p:spPr>
          <a:xfrm>
            <a:off x="547273" y="4665687"/>
            <a:ext cx="73033" cy="651810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Accolade ouvrante 43"/>
          <p:cNvSpPr/>
          <p:nvPr/>
        </p:nvSpPr>
        <p:spPr>
          <a:xfrm>
            <a:off x="547275" y="5351873"/>
            <a:ext cx="72008" cy="451667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ZoneTexte 44"/>
          <p:cNvSpPr txBox="1"/>
          <p:nvPr/>
        </p:nvSpPr>
        <p:spPr>
          <a:xfrm>
            <a:off x="136423" y="4015933"/>
            <a:ext cx="3930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dirty="0" smtClean="0"/>
              <a:t>TL</a:t>
            </a:r>
            <a:endParaRPr lang="en-US" sz="1400" dirty="0"/>
          </a:p>
        </p:txBody>
      </p:sp>
      <p:sp>
        <p:nvSpPr>
          <p:cNvPr id="46" name="ZoneTexte 45"/>
          <p:cNvSpPr txBox="1"/>
          <p:nvPr/>
        </p:nvSpPr>
        <p:spPr>
          <a:xfrm>
            <a:off x="107504" y="4806926"/>
            <a:ext cx="5229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dirty="0" smtClean="0"/>
              <a:t>NTL</a:t>
            </a:r>
            <a:endParaRPr lang="en-US" sz="1400" dirty="0"/>
          </a:p>
        </p:txBody>
      </p:sp>
      <p:sp>
        <p:nvSpPr>
          <p:cNvPr id="47" name="ZoneTexte 46"/>
          <p:cNvSpPr txBox="1"/>
          <p:nvPr/>
        </p:nvSpPr>
        <p:spPr>
          <a:xfrm>
            <a:off x="160749" y="5393040"/>
            <a:ext cx="4138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dirty="0" smtClean="0"/>
              <a:t>NL</a:t>
            </a:r>
            <a:endParaRPr lang="en-US" sz="1400" dirty="0"/>
          </a:p>
        </p:txBody>
      </p:sp>
      <p:sp>
        <p:nvSpPr>
          <p:cNvPr id="48" name="ZoneTexte 47"/>
          <p:cNvSpPr txBox="1"/>
          <p:nvPr/>
        </p:nvSpPr>
        <p:spPr>
          <a:xfrm>
            <a:off x="1187624" y="5944107"/>
            <a:ext cx="92845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OR</a:t>
            </a:r>
            <a:r>
              <a:rPr lang="fr-FR" sz="1100" baseline="-25000" dirty="0" smtClean="0"/>
              <a:t>RECIST1.1</a:t>
            </a:r>
          </a:p>
          <a:p>
            <a:endParaRPr lang="fr-FR" sz="1400" dirty="0" smtClean="0"/>
          </a:p>
          <a:p>
            <a:r>
              <a:rPr lang="fr-FR" sz="1400" dirty="0" err="1" smtClean="0"/>
              <a:t>OR</a:t>
            </a:r>
            <a:r>
              <a:rPr lang="fr-FR" sz="1100" baseline="-25000" dirty="0" err="1" smtClean="0"/>
              <a:t>iRECIST</a:t>
            </a:r>
            <a:endParaRPr lang="en-US" sz="1100" baseline="-25000" dirty="0"/>
          </a:p>
        </p:txBody>
      </p:sp>
      <p:sp>
        <p:nvSpPr>
          <p:cNvPr id="49" name="ZoneTexte 48"/>
          <p:cNvSpPr txBox="1"/>
          <p:nvPr/>
        </p:nvSpPr>
        <p:spPr>
          <a:xfrm>
            <a:off x="5691472" y="4266968"/>
            <a:ext cx="26962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b="1" dirty="0" smtClean="0"/>
              <a:t>X</a:t>
            </a:r>
            <a:endParaRPr lang="en-US" sz="1000" b="1" dirty="0"/>
          </a:p>
        </p:txBody>
      </p:sp>
      <p:sp>
        <p:nvSpPr>
          <p:cNvPr id="50" name="ZoneTexte 49"/>
          <p:cNvSpPr txBox="1"/>
          <p:nvPr/>
        </p:nvSpPr>
        <p:spPr>
          <a:xfrm>
            <a:off x="5691634" y="4965098"/>
            <a:ext cx="26962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b="1" dirty="0" smtClean="0"/>
              <a:t>X</a:t>
            </a:r>
            <a:endParaRPr lang="en-US" sz="1000" b="1" dirty="0"/>
          </a:p>
        </p:txBody>
      </p:sp>
      <p:sp>
        <p:nvSpPr>
          <p:cNvPr id="51" name="ZoneTexte 50"/>
          <p:cNvSpPr txBox="1"/>
          <p:nvPr/>
        </p:nvSpPr>
        <p:spPr>
          <a:xfrm>
            <a:off x="5692278" y="5468466"/>
            <a:ext cx="26962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b="1" dirty="0" smtClean="0"/>
              <a:t>X</a:t>
            </a:r>
            <a:endParaRPr lang="en-US" sz="1000" b="1" dirty="0"/>
          </a:p>
        </p:txBody>
      </p:sp>
      <p:sp>
        <p:nvSpPr>
          <p:cNvPr id="52" name="ZoneTexte 51"/>
          <p:cNvSpPr txBox="1"/>
          <p:nvPr/>
        </p:nvSpPr>
        <p:spPr>
          <a:xfrm>
            <a:off x="5708872" y="5944107"/>
            <a:ext cx="2439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-</a:t>
            </a:r>
            <a:endParaRPr lang="en-US" sz="1100" baseline="-25000" dirty="0"/>
          </a:p>
        </p:txBody>
      </p:sp>
      <p:sp>
        <p:nvSpPr>
          <p:cNvPr id="53" name="ZoneTexte 52"/>
          <p:cNvSpPr txBox="1"/>
          <p:nvPr/>
        </p:nvSpPr>
        <p:spPr>
          <a:xfrm>
            <a:off x="5537350" y="6373813"/>
            <a:ext cx="6046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 smtClean="0"/>
              <a:t>iUPD</a:t>
            </a:r>
            <a:endParaRPr lang="en-US" sz="1100" baseline="-25000" dirty="0"/>
          </a:p>
        </p:txBody>
      </p:sp>
      <p:cxnSp>
        <p:nvCxnSpPr>
          <p:cNvPr id="54" name="Connecteur droit 53"/>
          <p:cNvCxnSpPr/>
          <p:nvPr/>
        </p:nvCxnSpPr>
        <p:spPr>
          <a:xfrm flipH="1">
            <a:off x="640726" y="5837538"/>
            <a:ext cx="106369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ZoneTexte 54"/>
          <p:cNvSpPr txBox="1"/>
          <p:nvPr/>
        </p:nvSpPr>
        <p:spPr>
          <a:xfrm>
            <a:off x="888331" y="3761998"/>
            <a:ext cx="1096775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fr-FR" sz="1100" dirty="0" smtClean="0"/>
          </a:p>
          <a:p>
            <a:pPr algn="ctr"/>
            <a:r>
              <a:rPr lang="fr-FR" sz="1100" dirty="0" smtClean="0"/>
              <a:t>PD</a:t>
            </a:r>
          </a:p>
          <a:p>
            <a:pPr algn="ctr"/>
            <a:r>
              <a:rPr lang="fr-FR" sz="1100" dirty="0" smtClean="0"/>
              <a:t>SD</a:t>
            </a:r>
          </a:p>
          <a:p>
            <a:pPr algn="ctr"/>
            <a:r>
              <a:rPr lang="fr-FR" sz="1100" dirty="0" smtClean="0"/>
              <a:t>PR</a:t>
            </a:r>
          </a:p>
          <a:p>
            <a:pPr algn="ctr"/>
            <a:r>
              <a:rPr lang="fr-FR" sz="1100" dirty="0" smtClean="0"/>
              <a:t>CR</a:t>
            </a:r>
          </a:p>
          <a:p>
            <a:pPr algn="ctr"/>
            <a:endParaRPr lang="fr-FR" sz="1100" dirty="0"/>
          </a:p>
          <a:p>
            <a:pPr algn="ctr"/>
            <a:r>
              <a:rPr lang="fr-FR" sz="1100" dirty="0" smtClean="0"/>
              <a:t>PD</a:t>
            </a:r>
          </a:p>
          <a:p>
            <a:pPr algn="ctr"/>
            <a:r>
              <a:rPr lang="fr-FR" sz="1100" dirty="0" err="1" smtClean="0"/>
              <a:t>nonCR,nonPD</a:t>
            </a:r>
            <a:endParaRPr lang="fr-FR" sz="1100" dirty="0" smtClean="0"/>
          </a:p>
          <a:p>
            <a:pPr algn="ctr"/>
            <a:r>
              <a:rPr lang="fr-FR" sz="1100" dirty="0" smtClean="0"/>
              <a:t>CR</a:t>
            </a:r>
          </a:p>
          <a:p>
            <a:pPr algn="ctr"/>
            <a:endParaRPr lang="fr-FR" sz="1100" dirty="0" smtClean="0"/>
          </a:p>
          <a:p>
            <a:pPr algn="ctr"/>
            <a:r>
              <a:rPr lang="fr-FR" sz="1100" dirty="0" err="1" smtClean="0"/>
              <a:t>Yes</a:t>
            </a:r>
            <a:endParaRPr lang="fr-FR" sz="1100" dirty="0" smtClean="0"/>
          </a:p>
          <a:p>
            <a:pPr algn="ctr"/>
            <a:r>
              <a:rPr lang="fr-FR" sz="1100" dirty="0" smtClean="0"/>
              <a:t>No</a:t>
            </a:r>
          </a:p>
        </p:txBody>
      </p:sp>
      <p:sp>
        <p:nvSpPr>
          <p:cNvPr id="56" name="Rectangle 55"/>
          <p:cNvSpPr/>
          <p:nvPr/>
        </p:nvSpPr>
        <p:spPr>
          <a:xfrm>
            <a:off x="640434" y="3795339"/>
            <a:ext cx="1800200" cy="184603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640434" y="4657515"/>
            <a:ext cx="1800200" cy="184603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640434" y="5349887"/>
            <a:ext cx="1800200" cy="184603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ZoneTexte 58"/>
          <p:cNvSpPr txBox="1"/>
          <p:nvPr/>
        </p:nvSpPr>
        <p:spPr>
          <a:xfrm>
            <a:off x="568127" y="3757516"/>
            <a:ext cx="196079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 err="1" smtClean="0">
                <a:solidFill>
                  <a:schemeClr val="bg1"/>
                </a:solidFill>
              </a:rPr>
              <a:t>Further</a:t>
            </a:r>
            <a:r>
              <a:rPr lang="fr-FR" sz="1000" dirty="0" smtClean="0">
                <a:solidFill>
                  <a:schemeClr val="bg1"/>
                </a:solidFill>
              </a:rPr>
              <a:t> </a:t>
            </a:r>
            <a:r>
              <a:rPr lang="fr-FR" sz="1000" dirty="0" err="1" smtClean="0">
                <a:solidFill>
                  <a:schemeClr val="bg1"/>
                </a:solidFill>
              </a:rPr>
              <a:t>increase</a:t>
            </a:r>
            <a:r>
              <a:rPr lang="fr-FR" sz="1000" dirty="0" smtClean="0">
                <a:solidFill>
                  <a:schemeClr val="bg1"/>
                </a:solidFill>
              </a:rPr>
              <a:t> (∑</a:t>
            </a:r>
            <a:r>
              <a:rPr lang="fr-FR" sz="1000" baseline="-25000" dirty="0" err="1" smtClean="0">
                <a:solidFill>
                  <a:schemeClr val="bg1"/>
                </a:solidFill>
              </a:rPr>
              <a:t>iUPD</a:t>
            </a:r>
            <a:r>
              <a:rPr lang="fr-FR" sz="1000" dirty="0" smtClean="0">
                <a:solidFill>
                  <a:schemeClr val="bg1"/>
                </a:solidFill>
              </a:rPr>
              <a:t> + 5mm)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60" name="ZoneTexte 59"/>
          <p:cNvSpPr txBox="1"/>
          <p:nvPr/>
        </p:nvSpPr>
        <p:spPr>
          <a:xfrm>
            <a:off x="568426" y="4617881"/>
            <a:ext cx="173957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 err="1" smtClean="0">
                <a:solidFill>
                  <a:schemeClr val="bg1"/>
                </a:solidFill>
              </a:rPr>
              <a:t>Further</a:t>
            </a:r>
            <a:r>
              <a:rPr lang="fr-FR" sz="1000" dirty="0" smtClean="0">
                <a:solidFill>
                  <a:schemeClr val="bg1"/>
                </a:solidFill>
              </a:rPr>
              <a:t> </a:t>
            </a:r>
            <a:r>
              <a:rPr lang="fr-FR" sz="1000" dirty="0" err="1" smtClean="0">
                <a:solidFill>
                  <a:schemeClr val="bg1"/>
                </a:solidFill>
              </a:rPr>
              <a:t>increase</a:t>
            </a:r>
            <a:r>
              <a:rPr lang="fr-FR" sz="1000" dirty="0" smtClean="0">
                <a:solidFill>
                  <a:schemeClr val="bg1"/>
                </a:solidFill>
              </a:rPr>
              <a:t> </a:t>
            </a:r>
            <a:r>
              <a:rPr lang="fr-FR" sz="1000" dirty="0" err="1" smtClean="0">
                <a:solidFill>
                  <a:schemeClr val="bg1"/>
                </a:solidFill>
              </a:rPr>
              <a:t>after</a:t>
            </a:r>
            <a:r>
              <a:rPr lang="fr-FR" sz="1000" dirty="0" smtClean="0">
                <a:solidFill>
                  <a:schemeClr val="bg1"/>
                </a:solidFill>
              </a:rPr>
              <a:t> </a:t>
            </a:r>
            <a:r>
              <a:rPr lang="fr-FR" sz="1000" dirty="0" err="1" smtClean="0">
                <a:solidFill>
                  <a:schemeClr val="bg1"/>
                </a:solidFill>
              </a:rPr>
              <a:t>iUPD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61" name="ZoneTexte 60"/>
          <p:cNvSpPr txBox="1"/>
          <p:nvPr/>
        </p:nvSpPr>
        <p:spPr>
          <a:xfrm>
            <a:off x="7923720" y="4273788"/>
            <a:ext cx="26962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b="1" dirty="0" smtClean="0"/>
              <a:t>X</a:t>
            </a:r>
            <a:endParaRPr lang="en-US" sz="1000" b="1" dirty="0"/>
          </a:p>
        </p:txBody>
      </p:sp>
      <p:sp>
        <p:nvSpPr>
          <p:cNvPr id="62" name="ZoneTexte 61"/>
          <p:cNvSpPr txBox="1"/>
          <p:nvPr/>
        </p:nvSpPr>
        <p:spPr>
          <a:xfrm>
            <a:off x="7923882" y="4971918"/>
            <a:ext cx="26962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b="1" dirty="0" smtClean="0"/>
              <a:t>X</a:t>
            </a:r>
            <a:endParaRPr lang="en-US" sz="1000" b="1" dirty="0"/>
          </a:p>
        </p:txBody>
      </p:sp>
      <p:sp>
        <p:nvSpPr>
          <p:cNvPr id="63" name="ZoneTexte 62"/>
          <p:cNvSpPr txBox="1"/>
          <p:nvPr/>
        </p:nvSpPr>
        <p:spPr>
          <a:xfrm>
            <a:off x="7924526" y="5617227"/>
            <a:ext cx="26962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b="1" dirty="0" smtClean="0"/>
              <a:t>X</a:t>
            </a:r>
            <a:endParaRPr lang="en-US" sz="1000" b="1" dirty="0"/>
          </a:p>
        </p:txBody>
      </p:sp>
      <p:sp>
        <p:nvSpPr>
          <p:cNvPr id="64" name="ZoneTexte 63"/>
          <p:cNvSpPr txBox="1"/>
          <p:nvPr/>
        </p:nvSpPr>
        <p:spPr>
          <a:xfrm>
            <a:off x="7796105" y="5950927"/>
            <a:ext cx="3433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  -</a:t>
            </a:r>
            <a:endParaRPr lang="en-US" sz="1100" baseline="-25000" dirty="0"/>
          </a:p>
        </p:txBody>
      </p:sp>
      <p:sp>
        <p:nvSpPr>
          <p:cNvPr id="65" name="ZoneTexte 64"/>
          <p:cNvSpPr txBox="1"/>
          <p:nvPr/>
        </p:nvSpPr>
        <p:spPr>
          <a:xfrm>
            <a:off x="7769598" y="6380633"/>
            <a:ext cx="4748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 smtClean="0"/>
              <a:t>iPR</a:t>
            </a:r>
            <a:endParaRPr lang="en-US" sz="1100" baseline="-25000" dirty="0"/>
          </a:p>
        </p:txBody>
      </p:sp>
      <p:sp>
        <p:nvSpPr>
          <p:cNvPr id="66" name="ZoneTexte 65"/>
          <p:cNvSpPr txBox="1"/>
          <p:nvPr/>
        </p:nvSpPr>
        <p:spPr>
          <a:xfrm>
            <a:off x="3459224" y="4281949"/>
            <a:ext cx="26962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b="1" dirty="0" smtClean="0"/>
              <a:t>X</a:t>
            </a:r>
            <a:endParaRPr lang="en-US" sz="1000" b="1" dirty="0"/>
          </a:p>
        </p:txBody>
      </p:sp>
      <p:sp>
        <p:nvSpPr>
          <p:cNvPr id="67" name="ZoneTexte 66"/>
          <p:cNvSpPr txBox="1"/>
          <p:nvPr/>
        </p:nvSpPr>
        <p:spPr>
          <a:xfrm>
            <a:off x="3459386" y="4943343"/>
            <a:ext cx="26962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b="1" dirty="0" smtClean="0"/>
              <a:t>X</a:t>
            </a:r>
            <a:endParaRPr lang="en-US" sz="1000" b="1" dirty="0"/>
          </a:p>
        </p:txBody>
      </p:sp>
      <p:sp>
        <p:nvSpPr>
          <p:cNvPr id="68" name="ZoneTexte 67"/>
          <p:cNvSpPr txBox="1"/>
          <p:nvPr/>
        </p:nvSpPr>
        <p:spPr>
          <a:xfrm>
            <a:off x="3460030" y="5455302"/>
            <a:ext cx="26962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b="1" dirty="0" smtClean="0"/>
              <a:t>X</a:t>
            </a:r>
            <a:endParaRPr lang="en-US" sz="1000" b="1" dirty="0"/>
          </a:p>
        </p:txBody>
      </p:sp>
      <p:sp>
        <p:nvSpPr>
          <p:cNvPr id="69" name="ZoneTexte 68"/>
          <p:cNvSpPr txBox="1"/>
          <p:nvPr/>
        </p:nvSpPr>
        <p:spPr>
          <a:xfrm>
            <a:off x="3417186" y="5950927"/>
            <a:ext cx="4347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P</a:t>
            </a:r>
            <a:r>
              <a:rPr lang="fr-FR" sz="1400" dirty="0" smtClean="0"/>
              <a:t>D</a:t>
            </a:r>
            <a:endParaRPr lang="en-US" sz="1100" baseline="-25000" dirty="0"/>
          </a:p>
        </p:txBody>
      </p:sp>
      <p:sp>
        <p:nvSpPr>
          <p:cNvPr id="70" name="ZoneTexte 69"/>
          <p:cNvSpPr txBox="1"/>
          <p:nvPr/>
        </p:nvSpPr>
        <p:spPr>
          <a:xfrm>
            <a:off x="3305102" y="6380633"/>
            <a:ext cx="6046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 smtClean="0"/>
              <a:t>iUPD</a:t>
            </a:r>
            <a:endParaRPr lang="en-US" sz="1100" baseline="-25000" dirty="0"/>
          </a:p>
        </p:txBody>
      </p:sp>
      <p:sp>
        <p:nvSpPr>
          <p:cNvPr id="71" name="ZoneTexte 70"/>
          <p:cNvSpPr txBox="1"/>
          <p:nvPr/>
        </p:nvSpPr>
        <p:spPr>
          <a:xfrm>
            <a:off x="568127" y="5309111"/>
            <a:ext cx="266429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 err="1" smtClean="0">
                <a:solidFill>
                  <a:schemeClr val="bg1"/>
                </a:solidFill>
              </a:rPr>
              <a:t>Further</a:t>
            </a:r>
            <a:r>
              <a:rPr lang="fr-FR" sz="1000" dirty="0" smtClean="0">
                <a:solidFill>
                  <a:schemeClr val="bg1"/>
                </a:solidFill>
              </a:rPr>
              <a:t> </a:t>
            </a:r>
            <a:r>
              <a:rPr lang="fr-FR" sz="1000" dirty="0" err="1" smtClean="0">
                <a:solidFill>
                  <a:schemeClr val="bg1"/>
                </a:solidFill>
              </a:rPr>
              <a:t>increase</a:t>
            </a:r>
            <a:r>
              <a:rPr lang="fr-FR" sz="1000" dirty="0" smtClean="0">
                <a:solidFill>
                  <a:schemeClr val="bg1"/>
                </a:solidFill>
              </a:rPr>
              <a:t> in nb or size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73" name="Rectangle 72"/>
          <p:cNvSpPr/>
          <p:nvPr/>
        </p:nvSpPr>
        <p:spPr>
          <a:xfrm>
            <a:off x="5408045" y="5350109"/>
            <a:ext cx="747700" cy="184603"/>
          </a:xfrm>
          <a:prstGeom prst="rect">
            <a:avLst/>
          </a:prstGeom>
          <a:solidFill>
            <a:srgbClr val="262626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ZoneTexte 73"/>
          <p:cNvSpPr txBox="1"/>
          <p:nvPr/>
        </p:nvSpPr>
        <p:spPr>
          <a:xfrm>
            <a:off x="5362241" y="5318636"/>
            <a:ext cx="86594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 smtClean="0">
                <a:solidFill>
                  <a:schemeClr val="bg1"/>
                </a:solidFill>
              </a:rPr>
              <a:t>No </a:t>
            </a:r>
            <a:r>
              <a:rPr lang="fr-FR" sz="1000" dirty="0" err="1" smtClean="0">
                <a:solidFill>
                  <a:schemeClr val="bg1"/>
                </a:solidFill>
              </a:rPr>
              <a:t>increase</a:t>
            </a:r>
            <a:endParaRPr 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7826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19284" y="2346790"/>
            <a:ext cx="3960440" cy="2952328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4932040" y="2348880"/>
            <a:ext cx="3960440" cy="2952328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e 2"/>
          <p:cNvGrpSpPr/>
          <p:nvPr/>
        </p:nvGrpSpPr>
        <p:grpSpPr>
          <a:xfrm>
            <a:off x="2051720" y="1381026"/>
            <a:ext cx="5472608" cy="1209664"/>
            <a:chOff x="2051720" y="1381026"/>
            <a:chExt cx="5472608" cy="1209664"/>
          </a:xfrm>
        </p:grpSpPr>
        <p:sp>
          <p:nvSpPr>
            <p:cNvPr id="33" name="ZoneTexte 26"/>
            <p:cNvSpPr txBox="1">
              <a:spLocks noChangeArrowheads="1"/>
            </p:cNvSpPr>
            <p:nvPr/>
          </p:nvSpPr>
          <p:spPr bwMode="auto">
            <a:xfrm>
              <a:off x="6660728" y="1482694"/>
              <a:ext cx="863600" cy="11079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CC66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ヒラギノ角ゴ Pro W3" pitchFamily="16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ヒラギノ角ゴ Pro W3" pitchFamily="16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ヒラギノ角ゴ Pro W3" pitchFamily="16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ヒラギノ角ゴ Pro W3" pitchFamily="16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ヒラギノ角ゴ Pro W3" pitchFamily="16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pitchFamily="16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pitchFamily="16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pitchFamily="16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pitchFamily="16" charset="-128"/>
                </a:defRPr>
              </a:lvl9pPr>
            </a:lstStyle>
            <a:p>
              <a:pPr eaLnBrk="1" hangingPunct="1">
                <a:buFont typeface="Wingdings" pitchFamily="2" charset="2"/>
                <a:buChar char="ü"/>
              </a:pPr>
              <a:r>
                <a:rPr lang="fr-FR" sz="6600" b="1" dirty="0">
                  <a:solidFill>
                    <a:srgbClr val="339966"/>
                  </a:solidFill>
                </a:rPr>
                <a:t> </a:t>
              </a:r>
            </a:p>
          </p:txBody>
        </p:sp>
        <p:sp>
          <p:nvSpPr>
            <p:cNvPr id="38" name="ZoneTexte 28"/>
            <p:cNvSpPr txBox="1">
              <a:spLocks noChangeArrowheads="1"/>
            </p:cNvSpPr>
            <p:nvPr/>
          </p:nvSpPr>
          <p:spPr bwMode="auto">
            <a:xfrm>
              <a:off x="2051720" y="1381026"/>
              <a:ext cx="431800" cy="11079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ヒラギノ角ゴ Pro W3" pitchFamily="16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ヒラギノ角ゴ Pro W3" pitchFamily="16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ヒラギノ角ゴ Pro W3" pitchFamily="16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ヒラギノ角ゴ Pro W3" pitchFamily="16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ヒラギノ角ゴ Pro W3" pitchFamily="16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pitchFamily="16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pitchFamily="16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pitchFamily="16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pitchFamily="16" charset="-128"/>
                </a:defRPr>
              </a:lvl9pPr>
            </a:lstStyle>
            <a:p>
              <a:pPr eaLnBrk="1" hangingPunct="1"/>
              <a:r>
                <a:rPr lang="fr-FR" sz="6600" dirty="0">
                  <a:solidFill>
                    <a:srgbClr val="FF0000"/>
                  </a:solidFill>
                </a:rPr>
                <a:t>x</a:t>
              </a:r>
            </a:p>
          </p:txBody>
        </p:sp>
      </p:grpSp>
      <p:sp>
        <p:nvSpPr>
          <p:cNvPr id="2" name="ZoneTexte 1"/>
          <p:cNvSpPr txBox="1"/>
          <p:nvPr/>
        </p:nvSpPr>
        <p:spPr>
          <a:xfrm>
            <a:off x="827584" y="2996952"/>
            <a:ext cx="90922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+ 30 %</a:t>
            </a:r>
          </a:p>
          <a:p>
            <a:endParaRPr lang="fr-FR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fr-FR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- 20 %</a:t>
            </a:r>
            <a:endParaRPr lang="fr-FR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12" name="ZoneTexte 11"/>
          <p:cNvSpPr txBox="1"/>
          <p:nvPr/>
        </p:nvSpPr>
        <p:spPr>
          <a:xfrm>
            <a:off x="5189780" y="3009726"/>
            <a:ext cx="90922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+ 20 %</a:t>
            </a:r>
            <a:endParaRPr lang="en-US" dirty="0" smtClean="0"/>
          </a:p>
          <a:p>
            <a:endParaRPr lang="fr-FR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fr-FR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- 30 %</a:t>
            </a: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>
          <a:xfrm>
            <a:off x="251520" y="188640"/>
            <a:ext cx="8496944" cy="36004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999"/>
              </a:buClr>
              <a:buSzPct val="80000"/>
              <a:buFont typeface="Wingdings" pitchFamily="2" charset="2"/>
              <a:buChar char="l"/>
              <a:defRPr sz="2400" b="1" kern="1200">
                <a:solidFill>
                  <a:srgbClr val="5C526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999"/>
              </a:buClr>
              <a:buFont typeface="Arial Black" pitchFamily="34" charset="0"/>
              <a:buChar char="&gt;"/>
              <a:defRPr sz="2200" kern="1200">
                <a:solidFill>
                  <a:srgbClr val="5C526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999"/>
              </a:buClr>
              <a:buFont typeface="Arial" charset="0"/>
              <a:buChar char="•"/>
              <a:defRPr sz="2000" kern="1200">
                <a:solidFill>
                  <a:srgbClr val="5C526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999"/>
              </a:buClr>
              <a:buFont typeface="Arial" charset="0"/>
              <a:buChar char="•"/>
              <a:defRPr kern="1200">
                <a:solidFill>
                  <a:srgbClr val="5C526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999"/>
              </a:buClr>
              <a:buFont typeface="Arial" charset="0"/>
              <a:buChar char="•"/>
              <a:defRPr kern="1200">
                <a:solidFill>
                  <a:srgbClr val="5C526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0" dirty="0" smtClean="0"/>
              <a:t>Comment </a:t>
            </a:r>
            <a:r>
              <a:rPr lang="en-US" sz="1400" b="0" dirty="0" err="1" smtClean="0"/>
              <a:t>évaluer</a:t>
            </a:r>
            <a:r>
              <a:rPr lang="en-US" sz="1400" b="0" dirty="0" smtClean="0"/>
              <a:t> pendant le </a:t>
            </a:r>
            <a:r>
              <a:rPr lang="en-US" sz="1400" b="0" dirty="0" err="1" smtClean="0"/>
              <a:t>suivi</a:t>
            </a:r>
            <a:endParaRPr lang="en-US" sz="1400" b="0" dirty="0"/>
          </a:p>
        </p:txBody>
      </p:sp>
    </p:spTree>
    <p:extLst>
      <p:ext uri="{BB962C8B-B14F-4D97-AF65-F5344CB8AC3E}">
        <p14:creationId xmlns:p14="http://schemas.microsoft.com/office/powerpoint/2010/main" val="2725757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-23309" y="-8546"/>
            <a:ext cx="9203821" cy="6866546"/>
          </a:xfrm>
          <a:prstGeom prst="rect">
            <a:avLst/>
          </a:prstGeom>
          <a:solidFill>
            <a:schemeClr val="tx1"/>
          </a:solidFill>
          <a:ln w="9525" algn="ctr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060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060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060868" name="Picture 4" descr="200905829pz_mor_rog_20090615_poumon_baseli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975" y="1628800"/>
            <a:ext cx="4968875" cy="3425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869" name="Picture 5" descr="200905829pz_mor_rog_20091026_poumon_eval3_P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1633562"/>
            <a:ext cx="4859337" cy="3438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1524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323528" y="1052736"/>
            <a:ext cx="7772400" cy="3370659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999"/>
              </a:buClr>
              <a:buSzPct val="80000"/>
              <a:buFont typeface="Wingdings" pitchFamily="2" charset="2"/>
              <a:buChar char="l"/>
              <a:defRPr sz="2400" b="1" kern="1200">
                <a:solidFill>
                  <a:srgbClr val="5C526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999"/>
              </a:buClr>
              <a:buFont typeface="Arial Black" pitchFamily="34" charset="0"/>
              <a:buChar char="&gt;"/>
              <a:defRPr sz="2200" kern="1200">
                <a:solidFill>
                  <a:srgbClr val="5C526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999"/>
              </a:buClr>
              <a:buFont typeface="Arial" charset="0"/>
              <a:buChar char="•"/>
              <a:defRPr sz="2000" kern="1200">
                <a:solidFill>
                  <a:srgbClr val="5C526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999"/>
              </a:buClr>
              <a:buFont typeface="Arial" charset="0"/>
              <a:buChar char="•"/>
              <a:defRPr kern="1200">
                <a:solidFill>
                  <a:srgbClr val="5C526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999"/>
              </a:buClr>
              <a:buFont typeface="Arial" charset="0"/>
              <a:buChar char="•"/>
              <a:defRPr kern="1200">
                <a:solidFill>
                  <a:srgbClr val="5C526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Pour les </a:t>
            </a:r>
            <a:r>
              <a:rPr lang="en-US" sz="1600" b="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essais</a:t>
            </a:r>
            <a:r>
              <a:rPr lang="en-US" sz="1600" b="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600" b="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cliniques</a:t>
            </a:r>
            <a:r>
              <a:rPr lang="en-US" sz="16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</a:t>
            </a:r>
            <a:r>
              <a:rPr lang="en-US" sz="1600" b="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pour </a:t>
            </a:r>
            <a:r>
              <a:rPr lang="en-US" sz="1600" b="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standardiser</a:t>
            </a:r>
            <a:r>
              <a:rPr lang="en-US" sz="1600" b="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600" b="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l’évaluation</a:t>
            </a:r>
            <a:r>
              <a:rPr lang="en-US" sz="1600" b="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pour </a:t>
            </a:r>
            <a:r>
              <a:rPr lang="en-US" sz="1600" b="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permettre</a:t>
            </a:r>
            <a:r>
              <a:rPr lang="en-US" sz="1600" b="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les </a:t>
            </a:r>
            <a:r>
              <a:rPr lang="en-US" sz="1600" b="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méta</a:t>
            </a:r>
            <a:r>
              <a:rPr lang="en-US" sz="1600" b="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-analyses. </a:t>
            </a:r>
          </a:p>
          <a:p>
            <a:r>
              <a:rPr lang="fr-FR" sz="1600" b="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Réponses globales possibles en RECIST 1.1</a:t>
            </a:r>
          </a:p>
          <a:p>
            <a:pPr marL="457182" lvl="1" indent="0">
              <a:buFont typeface="Arial Black" pitchFamily="34" charset="0"/>
              <a:buNone/>
            </a:pPr>
            <a:r>
              <a:rPr lang="fr-FR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	PD, progressive </a:t>
            </a:r>
            <a:r>
              <a:rPr lang="fr-FR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disease</a:t>
            </a:r>
            <a:r>
              <a:rPr lang="fr-FR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  <a:p>
            <a:pPr marL="457182" lvl="1" indent="0">
              <a:buFont typeface="Arial Black" pitchFamily="34" charset="0"/>
              <a:buNone/>
            </a:pPr>
            <a:r>
              <a:rPr lang="fr-FR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	</a:t>
            </a:r>
            <a:r>
              <a:rPr lang="fr-FR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SD,stable</a:t>
            </a:r>
            <a:r>
              <a:rPr lang="fr-FR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fr-FR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disease</a:t>
            </a:r>
            <a:r>
              <a:rPr lang="fr-FR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  <a:p>
            <a:pPr marL="457182" lvl="1" indent="0">
              <a:buFont typeface="Arial Black" pitchFamily="34" charset="0"/>
              <a:buNone/>
            </a:pPr>
            <a:r>
              <a:rPr lang="fr-FR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	</a:t>
            </a:r>
            <a:r>
              <a:rPr lang="fr-FR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PR,partial</a:t>
            </a:r>
            <a:r>
              <a:rPr lang="fr-FR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fr-FR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response</a:t>
            </a:r>
            <a:r>
              <a:rPr lang="fr-FR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  <a:p>
            <a:pPr marL="457182" lvl="1" indent="0">
              <a:buFont typeface="Arial Black" pitchFamily="34" charset="0"/>
              <a:buNone/>
            </a:pPr>
            <a:r>
              <a:rPr lang="fr-FR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	CR, </a:t>
            </a:r>
            <a:r>
              <a:rPr lang="fr-FR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complete</a:t>
            </a:r>
            <a:r>
              <a:rPr lang="fr-FR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fr-FR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response</a:t>
            </a:r>
            <a:r>
              <a:rPr lang="fr-FR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  <a:p>
            <a:pPr marL="457182" lvl="1" indent="0">
              <a:buFont typeface="Arial Black" pitchFamily="34" charset="0"/>
              <a:buNone/>
            </a:pPr>
            <a:r>
              <a:rPr lang="fr-FR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	NE, non </a:t>
            </a:r>
            <a:r>
              <a:rPr lang="fr-FR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evaluable</a:t>
            </a:r>
            <a:r>
              <a:rPr lang="fr-FR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(</a:t>
            </a:r>
            <a:r>
              <a:rPr lang="fr-FR" sz="16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eg</a:t>
            </a:r>
            <a:r>
              <a:rPr lang="fr-FR" sz="16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: artefacts</a:t>
            </a:r>
            <a:r>
              <a:rPr lang="fr-FR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  <a:endParaRPr lang="fr-FR" sz="1600" b="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fr-FR" sz="1600" b="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Utilisation de la réponse globale pour le calcul des critères de jugement d’un essai clinique</a:t>
            </a:r>
          </a:p>
          <a:p>
            <a:pPr lvl="1"/>
            <a:r>
              <a:rPr lang="fr-FR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	Taux de réponse       =             +         / </a:t>
            </a:r>
          </a:p>
          <a:p>
            <a:pPr lvl="1"/>
            <a:r>
              <a:rPr lang="fr-FR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	Bénéfice clinique       =             +        +         /</a:t>
            </a:r>
          </a:p>
          <a:p>
            <a:pPr lvl="1"/>
            <a:r>
              <a:rPr lang="fr-FR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	Survie sans progression :</a:t>
            </a:r>
            <a:endParaRPr lang="en-US" sz="1600" b="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Ellipse 5"/>
          <p:cNvSpPr/>
          <p:nvPr/>
        </p:nvSpPr>
        <p:spPr>
          <a:xfrm>
            <a:off x="1115616" y="2873209"/>
            <a:ext cx="144016" cy="14401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Ellipse 6"/>
          <p:cNvSpPr/>
          <p:nvPr/>
        </p:nvSpPr>
        <p:spPr>
          <a:xfrm>
            <a:off x="1115616" y="2564821"/>
            <a:ext cx="144016" cy="144016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Ellipse 7"/>
          <p:cNvSpPr/>
          <p:nvPr/>
        </p:nvSpPr>
        <p:spPr>
          <a:xfrm>
            <a:off x="1115616" y="1971906"/>
            <a:ext cx="144016" cy="14401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Ellipse 8"/>
          <p:cNvSpPr/>
          <p:nvPr/>
        </p:nvSpPr>
        <p:spPr>
          <a:xfrm>
            <a:off x="1115616" y="2273367"/>
            <a:ext cx="144016" cy="144016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Ellipse 9"/>
          <p:cNvSpPr/>
          <p:nvPr/>
        </p:nvSpPr>
        <p:spPr>
          <a:xfrm>
            <a:off x="1110728" y="3158768"/>
            <a:ext cx="144016" cy="144016"/>
          </a:xfrm>
          <a:prstGeom prst="ellipse">
            <a:avLst/>
          </a:prstGeom>
          <a:solidFill>
            <a:schemeClr val="bg1"/>
          </a:solidFill>
          <a:ln w="952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Ellipse 10"/>
          <p:cNvSpPr/>
          <p:nvPr/>
        </p:nvSpPr>
        <p:spPr>
          <a:xfrm>
            <a:off x="4389844" y="4009259"/>
            <a:ext cx="144016" cy="14401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Ellipse 11"/>
          <p:cNvSpPr/>
          <p:nvPr/>
        </p:nvSpPr>
        <p:spPr>
          <a:xfrm>
            <a:off x="3821912" y="4009259"/>
            <a:ext cx="144016" cy="144016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Ellipse 12"/>
          <p:cNvSpPr/>
          <p:nvPr/>
        </p:nvSpPr>
        <p:spPr>
          <a:xfrm>
            <a:off x="5575150" y="4009259"/>
            <a:ext cx="144016" cy="14401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Ellipse 13"/>
          <p:cNvSpPr/>
          <p:nvPr/>
        </p:nvSpPr>
        <p:spPr>
          <a:xfrm>
            <a:off x="5359126" y="4009259"/>
            <a:ext cx="144016" cy="144016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Ellipse 14"/>
          <p:cNvSpPr/>
          <p:nvPr/>
        </p:nvSpPr>
        <p:spPr>
          <a:xfrm>
            <a:off x="4893900" y="4009259"/>
            <a:ext cx="144016" cy="14401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Ellipse 15"/>
          <p:cNvSpPr/>
          <p:nvPr/>
        </p:nvSpPr>
        <p:spPr>
          <a:xfrm>
            <a:off x="5109924" y="4009259"/>
            <a:ext cx="144016" cy="144016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Ellipse 16"/>
          <p:cNvSpPr/>
          <p:nvPr/>
        </p:nvSpPr>
        <p:spPr>
          <a:xfrm>
            <a:off x="5783620" y="4009259"/>
            <a:ext cx="144016" cy="144016"/>
          </a:xfrm>
          <a:prstGeom prst="ellipse">
            <a:avLst/>
          </a:prstGeom>
          <a:solidFill>
            <a:schemeClr val="bg1"/>
          </a:solidFill>
          <a:ln w="952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Ellipse 17"/>
          <p:cNvSpPr/>
          <p:nvPr/>
        </p:nvSpPr>
        <p:spPr>
          <a:xfrm>
            <a:off x="4916229" y="4279159"/>
            <a:ext cx="144016" cy="14401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Ellipse 18"/>
          <p:cNvSpPr/>
          <p:nvPr/>
        </p:nvSpPr>
        <p:spPr>
          <a:xfrm>
            <a:off x="4387447" y="4279159"/>
            <a:ext cx="144016" cy="144016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Ellipse 19"/>
          <p:cNvSpPr/>
          <p:nvPr/>
        </p:nvSpPr>
        <p:spPr>
          <a:xfrm>
            <a:off x="6112851" y="4270692"/>
            <a:ext cx="144016" cy="14401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Ellipse 20"/>
          <p:cNvSpPr/>
          <p:nvPr/>
        </p:nvSpPr>
        <p:spPr>
          <a:xfrm>
            <a:off x="5896827" y="4270692"/>
            <a:ext cx="144016" cy="144016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Ellipse 21"/>
          <p:cNvSpPr/>
          <p:nvPr/>
        </p:nvSpPr>
        <p:spPr>
          <a:xfrm>
            <a:off x="5468974" y="4270692"/>
            <a:ext cx="144016" cy="14401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Ellipse 22"/>
          <p:cNvSpPr/>
          <p:nvPr/>
        </p:nvSpPr>
        <p:spPr>
          <a:xfrm>
            <a:off x="5684998" y="4270692"/>
            <a:ext cx="144016" cy="144016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Ellipse 23"/>
          <p:cNvSpPr/>
          <p:nvPr/>
        </p:nvSpPr>
        <p:spPr>
          <a:xfrm>
            <a:off x="6321321" y="4270692"/>
            <a:ext cx="144016" cy="144016"/>
          </a:xfrm>
          <a:prstGeom prst="ellipse">
            <a:avLst/>
          </a:prstGeom>
          <a:solidFill>
            <a:schemeClr val="bg1"/>
          </a:solidFill>
          <a:ln w="952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Ellipse 24"/>
          <p:cNvSpPr/>
          <p:nvPr/>
        </p:nvSpPr>
        <p:spPr>
          <a:xfrm>
            <a:off x="3822324" y="4279159"/>
            <a:ext cx="144016" cy="144016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e 27"/>
          <p:cNvGrpSpPr/>
          <p:nvPr/>
        </p:nvGrpSpPr>
        <p:grpSpPr>
          <a:xfrm>
            <a:off x="4319686" y="4797152"/>
            <a:ext cx="2988617" cy="1338069"/>
            <a:chOff x="3496362" y="5306725"/>
            <a:chExt cx="2304256" cy="936104"/>
          </a:xfrm>
        </p:grpSpPr>
        <p:cxnSp>
          <p:nvCxnSpPr>
            <p:cNvPr id="29" name="Connecteur droit avec flèche 28"/>
            <p:cNvCxnSpPr/>
            <p:nvPr/>
          </p:nvCxnSpPr>
          <p:spPr>
            <a:xfrm>
              <a:off x="3496362" y="6242829"/>
              <a:ext cx="2304256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necteur droit avec flèche 29"/>
            <p:cNvCxnSpPr/>
            <p:nvPr/>
          </p:nvCxnSpPr>
          <p:spPr>
            <a:xfrm flipV="1">
              <a:off x="3496362" y="5306725"/>
              <a:ext cx="0" cy="936104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necteur droit 30"/>
            <p:cNvCxnSpPr/>
            <p:nvPr/>
          </p:nvCxnSpPr>
          <p:spPr>
            <a:xfrm>
              <a:off x="3496362" y="5433762"/>
              <a:ext cx="144016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necteur droit 31"/>
            <p:cNvCxnSpPr/>
            <p:nvPr/>
          </p:nvCxnSpPr>
          <p:spPr>
            <a:xfrm>
              <a:off x="3640378" y="5433762"/>
              <a:ext cx="0" cy="88987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onnecteur droit 32"/>
            <p:cNvCxnSpPr/>
            <p:nvPr/>
          </p:nvCxnSpPr>
          <p:spPr>
            <a:xfrm>
              <a:off x="3640378" y="5522749"/>
              <a:ext cx="288032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necteur droit 33"/>
            <p:cNvCxnSpPr/>
            <p:nvPr/>
          </p:nvCxnSpPr>
          <p:spPr>
            <a:xfrm>
              <a:off x="3928410" y="5522749"/>
              <a:ext cx="0" cy="160995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onnecteur droit 34"/>
            <p:cNvCxnSpPr/>
            <p:nvPr/>
          </p:nvCxnSpPr>
          <p:spPr>
            <a:xfrm>
              <a:off x="3928410" y="5683744"/>
              <a:ext cx="144016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Connecteur droit 35"/>
            <p:cNvCxnSpPr/>
            <p:nvPr/>
          </p:nvCxnSpPr>
          <p:spPr>
            <a:xfrm>
              <a:off x="4072426" y="5683744"/>
              <a:ext cx="0" cy="199045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onnecteur droit 36"/>
            <p:cNvCxnSpPr/>
            <p:nvPr/>
          </p:nvCxnSpPr>
          <p:spPr>
            <a:xfrm>
              <a:off x="4072426" y="5882789"/>
              <a:ext cx="288032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necteur droit 37"/>
            <p:cNvCxnSpPr/>
            <p:nvPr/>
          </p:nvCxnSpPr>
          <p:spPr>
            <a:xfrm>
              <a:off x="4360458" y="5882789"/>
              <a:ext cx="0" cy="88987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Connecteur droit 38"/>
            <p:cNvCxnSpPr/>
            <p:nvPr/>
          </p:nvCxnSpPr>
          <p:spPr>
            <a:xfrm>
              <a:off x="4360458" y="5971776"/>
              <a:ext cx="601184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onnecteur droit 39"/>
            <p:cNvCxnSpPr/>
            <p:nvPr/>
          </p:nvCxnSpPr>
          <p:spPr>
            <a:xfrm>
              <a:off x="4961642" y="5971776"/>
              <a:ext cx="0" cy="88987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onnecteur droit 40"/>
            <p:cNvCxnSpPr/>
            <p:nvPr/>
          </p:nvCxnSpPr>
          <p:spPr>
            <a:xfrm>
              <a:off x="4964997" y="6060763"/>
              <a:ext cx="648072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Ellipse 41"/>
            <p:cNvSpPr/>
            <p:nvPr/>
          </p:nvSpPr>
          <p:spPr>
            <a:xfrm>
              <a:off x="3600597" y="5539100"/>
              <a:ext cx="79562" cy="7200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Ellipse 42"/>
            <p:cNvSpPr/>
            <p:nvPr/>
          </p:nvSpPr>
          <p:spPr>
            <a:xfrm>
              <a:off x="3888629" y="5711146"/>
              <a:ext cx="79562" cy="7200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Ellipse 43"/>
            <p:cNvSpPr/>
            <p:nvPr/>
          </p:nvSpPr>
          <p:spPr>
            <a:xfrm>
              <a:off x="3887968" y="5792730"/>
              <a:ext cx="79562" cy="7200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Ellipse 44"/>
            <p:cNvSpPr/>
            <p:nvPr/>
          </p:nvSpPr>
          <p:spPr>
            <a:xfrm>
              <a:off x="4032645" y="5909126"/>
              <a:ext cx="79562" cy="7200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Ellipse 45"/>
            <p:cNvSpPr/>
            <p:nvPr/>
          </p:nvSpPr>
          <p:spPr>
            <a:xfrm>
              <a:off x="4031984" y="5990710"/>
              <a:ext cx="79562" cy="7200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Ellipse 46"/>
            <p:cNvSpPr/>
            <p:nvPr/>
          </p:nvSpPr>
          <p:spPr>
            <a:xfrm>
              <a:off x="4320677" y="5993422"/>
              <a:ext cx="79562" cy="7200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Ellipse 47"/>
            <p:cNvSpPr/>
            <p:nvPr/>
          </p:nvSpPr>
          <p:spPr>
            <a:xfrm>
              <a:off x="4921861" y="6082115"/>
              <a:ext cx="79562" cy="7200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9" name="ZoneTexte 48"/>
          <p:cNvSpPr txBox="1"/>
          <p:nvPr/>
        </p:nvSpPr>
        <p:spPr>
          <a:xfrm>
            <a:off x="7247078" y="5996722"/>
            <a:ext cx="6372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/>
              <a:t>Temps</a:t>
            </a:r>
            <a:endParaRPr lang="en-US" sz="1200" dirty="0"/>
          </a:p>
        </p:txBody>
      </p:sp>
      <p:sp>
        <p:nvSpPr>
          <p:cNvPr id="50" name="ZoneTexte 49"/>
          <p:cNvSpPr txBox="1"/>
          <p:nvPr/>
        </p:nvSpPr>
        <p:spPr>
          <a:xfrm>
            <a:off x="1496718" y="4882560"/>
            <a:ext cx="27831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1200" dirty="0" smtClean="0"/>
              <a:t>Probabilité de survie sans progression</a:t>
            </a:r>
            <a:endParaRPr lang="en-US" sz="1200" dirty="0"/>
          </a:p>
          <a:p>
            <a:pPr algn="r"/>
            <a:r>
              <a:rPr lang="fr-FR" sz="1200" dirty="0" smtClean="0"/>
              <a:t>(≈ nb patients sans progression)</a:t>
            </a:r>
          </a:p>
        </p:txBody>
      </p:sp>
      <p:sp>
        <p:nvSpPr>
          <p:cNvPr id="51" name="ZoneTexte 50"/>
          <p:cNvSpPr txBox="1"/>
          <p:nvPr/>
        </p:nvSpPr>
        <p:spPr>
          <a:xfrm>
            <a:off x="323528" y="188640"/>
            <a:ext cx="33153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/>
              <a:t>RECIST1.1 Pour qui ? </a:t>
            </a:r>
          </a:p>
        </p:txBody>
      </p:sp>
    </p:spTree>
    <p:extLst>
      <p:ext uri="{BB962C8B-B14F-4D97-AF65-F5344CB8AC3E}">
        <p14:creationId xmlns:p14="http://schemas.microsoft.com/office/powerpoint/2010/main" val="1888570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-23309" y="-8546"/>
            <a:ext cx="9203821" cy="6866546"/>
          </a:xfrm>
          <a:prstGeom prst="rect">
            <a:avLst/>
          </a:prstGeom>
          <a:solidFill>
            <a:schemeClr val="tx1"/>
          </a:solidFill>
          <a:ln w="9525" algn="ctr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pic>
        <p:nvPicPr>
          <p:cNvPr id="1059842" name="Picture 2" descr="0809147nw_foie63m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773238"/>
            <a:ext cx="4321175" cy="3036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9843" name="Picture 3" descr="0809147nw_foie73mm_nvellelo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1752600"/>
            <a:ext cx="4392612" cy="304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2037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-23309" y="-8546"/>
            <a:ext cx="9203821" cy="6866546"/>
          </a:xfrm>
          <a:prstGeom prst="rect">
            <a:avLst/>
          </a:prstGeom>
          <a:solidFill>
            <a:schemeClr val="tx1"/>
          </a:solidFill>
          <a:ln w="9525" algn="ctr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pic>
        <p:nvPicPr>
          <p:cNvPr id="1061890" name="Picture 2" descr="0513837lz_ct_2006042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420888"/>
            <a:ext cx="2974975" cy="1998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1891" name="Picture 3" descr="0513837lz_ct_2006072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420888"/>
            <a:ext cx="2879725" cy="199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1892" name="Picture 4" descr="0513837lz_ct_2006103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9350" y="2420888"/>
            <a:ext cx="2735263" cy="2011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4592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20140401_personel\travail\travaux\enseignement\2015-16_enseignements\2015_sfc\irrc_doc_Caro\neweng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746" y="724172"/>
            <a:ext cx="7637662" cy="5441132"/>
          </a:xfrm>
          <a:prstGeom prst="rect">
            <a:avLst/>
          </a:prstGeom>
          <a:noFill/>
          <a:effectLst>
            <a:outerShdw blurRad="50800" dist="1905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323528" y="188640"/>
            <a:ext cx="14173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/>
              <a:t>Pour qui </a:t>
            </a:r>
          </a:p>
        </p:txBody>
      </p:sp>
    </p:spTree>
    <p:extLst>
      <p:ext uri="{BB962C8B-B14F-4D97-AF65-F5344CB8AC3E}">
        <p14:creationId xmlns:p14="http://schemas.microsoft.com/office/powerpoint/2010/main" val="3136859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:\20140401_personel\travail\travaux\enseignement\2015-16_enseignements\2015_sfc\irrc_doc_Caro\courbe_survi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982" y="692696"/>
            <a:ext cx="8479482" cy="5839881"/>
          </a:xfrm>
          <a:prstGeom prst="rect">
            <a:avLst/>
          </a:prstGeom>
          <a:noFill/>
          <a:effectLst>
            <a:outerShdw blurRad="50800" dist="1905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323528" y="188640"/>
            <a:ext cx="14173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/>
              <a:t>Pour qui </a:t>
            </a:r>
          </a:p>
        </p:txBody>
      </p:sp>
    </p:spTree>
    <p:extLst>
      <p:ext uri="{BB962C8B-B14F-4D97-AF65-F5344CB8AC3E}">
        <p14:creationId xmlns:p14="http://schemas.microsoft.com/office/powerpoint/2010/main" val="2011578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20140401_personel\travail\travaux\enseignement\2015-16_enseignements\2015_sfc\irrc_doc_Caro\resul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96752"/>
            <a:ext cx="8793163" cy="4160838"/>
          </a:xfrm>
          <a:prstGeom prst="rect">
            <a:avLst/>
          </a:prstGeom>
          <a:noFill/>
          <a:effectLst>
            <a:outerShdw blurRad="50800" dist="1905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1547664" y="1537742"/>
            <a:ext cx="1656184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83568" y="3016002"/>
            <a:ext cx="1512168" cy="288032"/>
          </a:xfrm>
          <a:prstGeom prst="rect">
            <a:avLst/>
          </a:prstGeom>
          <a:noFill/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99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547664" y="3337942"/>
            <a:ext cx="2592288" cy="288032"/>
          </a:xfrm>
          <a:prstGeom prst="rect">
            <a:avLst/>
          </a:prstGeom>
          <a:noFill/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9900"/>
              </a:solidFill>
            </a:endParaRPr>
          </a:p>
        </p:txBody>
      </p:sp>
      <p:cxnSp>
        <p:nvCxnSpPr>
          <p:cNvPr id="11" name="Connecteur droit avec flèche 10"/>
          <p:cNvCxnSpPr>
            <a:stCxn id="10" idx="2"/>
          </p:cNvCxnSpPr>
          <p:nvPr/>
        </p:nvCxnSpPr>
        <p:spPr>
          <a:xfrm>
            <a:off x="2843808" y="3625974"/>
            <a:ext cx="0" cy="2035274"/>
          </a:xfrm>
          <a:prstGeom prst="straightConnector1">
            <a:avLst/>
          </a:prstGeom>
          <a:ln w="28575">
            <a:solidFill>
              <a:srgbClr val="0099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2"/>
          <p:cNvCxnSpPr>
            <a:stCxn id="9" idx="2"/>
          </p:cNvCxnSpPr>
          <p:nvPr/>
        </p:nvCxnSpPr>
        <p:spPr>
          <a:xfrm>
            <a:off x="1439652" y="3304034"/>
            <a:ext cx="0" cy="2357214"/>
          </a:xfrm>
          <a:prstGeom prst="straightConnector1">
            <a:avLst/>
          </a:prstGeom>
          <a:ln w="28575">
            <a:solidFill>
              <a:srgbClr val="0099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ZoneTexte 13"/>
          <p:cNvSpPr txBox="1"/>
          <p:nvPr/>
        </p:nvSpPr>
        <p:spPr>
          <a:xfrm>
            <a:off x="1043608" y="5580529"/>
            <a:ext cx="23653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 smtClean="0">
                <a:solidFill>
                  <a:srgbClr val="009900"/>
                </a:solidFill>
              </a:rPr>
              <a:t>RECIST 1.1</a:t>
            </a:r>
            <a:endParaRPr lang="en-US" sz="3200" dirty="0">
              <a:solidFill>
                <a:srgbClr val="009900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323528" y="188640"/>
            <a:ext cx="14173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/>
              <a:t>Pour qui </a:t>
            </a:r>
          </a:p>
        </p:txBody>
      </p:sp>
    </p:spTree>
    <p:extLst>
      <p:ext uri="{BB962C8B-B14F-4D97-AF65-F5344CB8AC3E}">
        <p14:creationId xmlns:p14="http://schemas.microsoft.com/office/powerpoint/2010/main" val="1471114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7322" name="Picture 10" descr="IMG_280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98" y="1484784"/>
            <a:ext cx="2534611" cy="4824536"/>
          </a:xfrm>
          <a:prstGeom prst="rect">
            <a:avLst/>
          </a:prstGeom>
          <a:noFill/>
          <a:effectLst>
            <a:outerShdw blurRad="50800" dist="1143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llipse 1"/>
          <p:cNvSpPr/>
          <p:nvPr/>
        </p:nvSpPr>
        <p:spPr>
          <a:xfrm>
            <a:off x="2238292" y="3798041"/>
            <a:ext cx="317484" cy="198022"/>
          </a:xfrm>
          <a:prstGeom prst="ellipse">
            <a:avLst/>
          </a:prstGeom>
          <a:gradFill flip="none" rotWithShape="1">
            <a:gsLst>
              <a:gs pos="0">
                <a:schemeClr val="accent2">
                  <a:tint val="66000"/>
                  <a:satMod val="160000"/>
                </a:schemeClr>
              </a:gs>
              <a:gs pos="50000">
                <a:schemeClr val="accent2">
                  <a:tint val="44500"/>
                  <a:satMod val="160000"/>
                </a:schemeClr>
              </a:gs>
              <a:gs pos="100000">
                <a:schemeClr val="accent2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rme libre 2"/>
          <p:cNvSpPr/>
          <p:nvPr/>
        </p:nvSpPr>
        <p:spPr>
          <a:xfrm rot="19596527">
            <a:off x="629991" y="3720082"/>
            <a:ext cx="400049" cy="228600"/>
          </a:xfrm>
          <a:custGeom>
            <a:avLst/>
            <a:gdLst>
              <a:gd name="connsiteX0" fmla="*/ 0 w 800100"/>
              <a:gd name="connsiteY0" fmla="*/ 180975 h 457200"/>
              <a:gd name="connsiteX1" fmla="*/ 0 w 800100"/>
              <a:gd name="connsiteY1" fmla="*/ 180975 h 457200"/>
              <a:gd name="connsiteX2" fmla="*/ 19050 w 800100"/>
              <a:gd name="connsiteY2" fmla="*/ 95250 h 457200"/>
              <a:gd name="connsiteX3" fmla="*/ 76200 w 800100"/>
              <a:gd name="connsiteY3" fmla="*/ 57150 h 457200"/>
              <a:gd name="connsiteX4" fmla="*/ 161925 w 800100"/>
              <a:gd name="connsiteY4" fmla="*/ 28575 h 457200"/>
              <a:gd name="connsiteX5" fmla="*/ 238125 w 800100"/>
              <a:gd name="connsiteY5" fmla="*/ 9525 h 457200"/>
              <a:gd name="connsiteX6" fmla="*/ 381000 w 800100"/>
              <a:gd name="connsiteY6" fmla="*/ 0 h 457200"/>
              <a:gd name="connsiteX7" fmla="*/ 600075 w 800100"/>
              <a:gd name="connsiteY7" fmla="*/ 9525 h 457200"/>
              <a:gd name="connsiteX8" fmla="*/ 628650 w 800100"/>
              <a:gd name="connsiteY8" fmla="*/ 19050 h 457200"/>
              <a:gd name="connsiteX9" fmla="*/ 733425 w 800100"/>
              <a:gd name="connsiteY9" fmla="*/ 28575 h 457200"/>
              <a:gd name="connsiteX10" fmla="*/ 800100 w 800100"/>
              <a:gd name="connsiteY10" fmla="*/ 76200 h 457200"/>
              <a:gd name="connsiteX11" fmla="*/ 790575 w 800100"/>
              <a:gd name="connsiteY11" fmla="*/ 152400 h 457200"/>
              <a:gd name="connsiteX12" fmla="*/ 704850 w 800100"/>
              <a:gd name="connsiteY12" fmla="*/ 190500 h 457200"/>
              <a:gd name="connsiteX13" fmla="*/ 647700 w 800100"/>
              <a:gd name="connsiteY13" fmla="*/ 209550 h 457200"/>
              <a:gd name="connsiteX14" fmla="*/ 619125 w 800100"/>
              <a:gd name="connsiteY14" fmla="*/ 219075 h 457200"/>
              <a:gd name="connsiteX15" fmla="*/ 504825 w 800100"/>
              <a:gd name="connsiteY15" fmla="*/ 228600 h 457200"/>
              <a:gd name="connsiteX16" fmla="*/ 466725 w 800100"/>
              <a:gd name="connsiteY16" fmla="*/ 285750 h 457200"/>
              <a:gd name="connsiteX17" fmla="*/ 447675 w 800100"/>
              <a:gd name="connsiteY17" fmla="*/ 314325 h 457200"/>
              <a:gd name="connsiteX18" fmla="*/ 438150 w 800100"/>
              <a:gd name="connsiteY18" fmla="*/ 400050 h 457200"/>
              <a:gd name="connsiteX19" fmla="*/ 409575 w 800100"/>
              <a:gd name="connsiteY19" fmla="*/ 409575 h 457200"/>
              <a:gd name="connsiteX20" fmla="*/ 219075 w 800100"/>
              <a:gd name="connsiteY20" fmla="*/ 419100 h 457200"/>
              <a:gd name="connsiteX21" fmla="*/ 161925 w 800100"/>
              <a:gd name="connsiteY21" fmla="*/ 447675 h 457200"/>
              <a:gd name="connsiteX22" fmla="*/ 133350 w 800100"/>
              <a:gd name="connsiteY22" fmla="*/ 457200 h 457200"/>
              <a:gd name="connsiteX23" fmla="*/ 66675 w 800100"/>
              <a:gd name="connsiteY23" fmla="*/ 447675 h 457200"/>
              <a:gd name="connsiteX24" fmla="*/ 38100 w 800100"/>
              <a:gd name="connsiteY24" fmla="*/ 438150 h 457200"/>
              <a:gd name="connsiteX25" fmla="*/ 28575 w 800100"/>
              <a:gd name="connsiteY25" fmla="*/ 381000 h 457200"/>
              <a:gd name="connsiteX26" fmla="*/ 19050 w 800100"/>
              <a:gd name="connsiteY26" fmla="*/ 352425 h 457200"/>
              <a:gd name="connsiteX27" fmla="*/ 0 w 800100"/>
              <a:gd name="connsiteY27" fmla="*/ 180975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800100" h="457200">
                <a:moveTo>
                  <a:pt x="0" y="180975"/>
                </a:moveTo>
                <a:lnTo>
                  <a:pt x="0" y="180975"/>
                </a:lnTo>
                <a:cubicBezTo>
                  <a:pt x="6350" y="152400"/>
                  <a:pt x="3709" y="120180"/>
                  <a:pt x="19050" y="95250"/>
                </a:cubicBezTo>
                <a:cubicBezTo>
                  <a:pt x="31049" y="75751"/>
                  <a:pt x="54480" y="64390"/>
                  <a:pt x="76200" y="57150"/>
                </a:cubicBezTo>
                <a:lnTo>
                  <a:pt x="161925" y="28575"/>
                </a:lnTo>
                <a:cubicBezTo>
                  <a:pt x="190584" y="19022"/>
                  <a:pt x="205285" y="12809"/>
                  <a:pt x="238125" y="9525"/>
                </a:cubicBezTo>
                <a:cubicBezTo>
                  <a:pt x="285619" y="4776"/>
                  <a:pt x="333375" y="3175"/>
                  <a:pt x="381000" y="0"/>
                </a:cubicBezTo>
                <a:cubicBezTo>
                  <a:pt x="454025" y="3175"/>
                  <a:pt x="527196" y="3919"/>
                  <a:pt x="600075" y="9525"/>
                </a:cubicBezTo>
                <a:cubicBezTo>
                  <a:pt x="610086" y="10295"/>
                  <a:pt x="618711" y="17630"/>
                  <a:pt x="628650" y="19050"/>
                </a:cubicBezTo>
                <a:cubicBezTo>
                  <a:pt x="663367" y="24010"/>
                  <a:pt x="698500" y="25400"/>
                  <a:pt x="733425" y="28575"/>
                </a:cubicBezTo>
                <a:cubicBezTo>
                  <a:pt x="800100" y="50800"/>
                  <a:pt x="784225" y="28575"/>
                  <a:pt x="800100" y="76200"/>
                </a:cubicBezTo>
                <a:cubicBezTo>
                  <a:pt x="796925" y="101600"/>
                  <a:pt x="800082" y="128633"/>
                  <a:pt x="790575" y="152400"/>
                </a:cubicBezTo>
                <a:cubicBezTo>
                  <a:pt x="783608" y="169817"/>
                  <a:pt x="705649" y="190234"/>
                  <a:pt x="704850" y="190500"/>
                </a:cubicBezTo>
                <a:lnTo>
                  <a:pt x="647700" y="209550"/>
                </a:lnTo>
                <a:cubicBezTo>
                  <a:pt x="638175" y="212725"/>
                  <a:pt x="629131" y="218241"/>
                  <a:pt x="619125" y="219075"/>
                </a:cubicBezTo>
                <a:lnTo>
                  <a:pt x="504825" y="228600"/>
                </a:lnTo>
                <a:lnTo>
                  <a:pt x="466725" y="285750"/>
                </a:lnTo>
                <a:lnTo>
                  <a:pt x="447675" y="314325"/>
                </a:lnTo>
                <a:cubicBezTo>
                  <a:pt x="444500" y="342900"/>
                  <a:pt x="448828" y="373356"/>
                  <a:pt x="438150" y="400050"/>
                </a:cubicBezTo>
                <a:cubicBezTo>
                  <a:pt x="434421" y="409372"/>
                  <a:pt x="419577" y="408705"/>
                  <a:pt x="409575" y="409575"/>
                </a:cubicBezTo>
                <a:cubicBezTo>
                  <a:pt x="346235" y="415083"/>
                  <a:pt x="282575" y="415925"/>
                  <a:pt x="219075" y="419100"/>
                </a:cubicBezTo>
                <a:cubicBezTo>
                  <a:pt x="147251" y="443041"/>
                  <a:pt x="235783" y="410746"/>
                  <a:pt x="161925" y="447675"/>
                </a:cubicBezTo>
                <a:cubicBezTo>
                  <a:pt x="152945" y="452165"/>
                  <a:pt x="142875" y="454025"/>
                  <a:pt x="133350" y="457200"/>
                </a:cubicBezTo>
                <a:cubicBezTo>
                  <a:pt x="111125" y="454025"/>
                  <a:pt x="88690" y="452078"/>
                  <a:pt x="66675" y="447675"/>
                </a:cubicBezTo>
                <a:cubicBezTo>
                  <a:pt x="56830" y="445706"/>
                  <a:pt x="43081" y="446867"/>
                  <a:pt x="38100" y="438150"/>
                </a:cubicBezTo>
                <a:cubicBezTo>
                  <a:pt x="28518" y="421382"/>
                  <a:pt x="32765" y="399853"/>
                  <a:pt x="28575" y="381000"/>
                </a:cubicBezTo>
                <a:cubicBezTo>
                  <a:pt x="26397" y="371199"/>
                  <a:pt x="22225" y="361950"/>
                  <a:pt x="19050" y="352425"/>
                </a:cubicBezTo>
                <a:cubicBezTo>
                  <a:pt x="7225" y="222354"/>
                  <a:pt x="3175" y="209550"/>
                  <a:pt x="0" y="180975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tint val="66000"/>
                  <a:satMod val="160000"/>
                </a:schemeClr>
              </a:gs>
              <a:gs pos="50000">
                <a:schemeClr val="accent2">
                  <a:tint val="44500"/>
                  <a:satMod val="160000"/>
                </a:schemeClr>
              </a:gs>
              <a:gs pos="100000">
                <a:schemeClr val="accent2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orme libre 3"/>
          <p:cNvSpPr/>
          <p:nvPr/>
        </p:nvSpPr>
        <p:spPr>
          <a:xfrm>
            <a:off x="1646986" y="3729607"/>
            <a:ext cx="224211" cy="371475"/>
          </a:xfrm>
          <a:custGeom>
            <a:avLst/>
            <a:gdLst>
              <a:gd name="connsiteX0" fmla="*/ 162672 w 448422"/>
              <a:gd name="connsiteY0" fmla="*/ 0 h 742950"/>
              <a:gd name="connsiteX1" fmla="*/ 162672 w 448422"/>
              <a:gd name="connsiteY1" fmla="*/ 0 h 742950"/>
              <a:gd name="connsiteX2" fmla="*/ 86472 w 448422"/>
              <a:gd name="connsiteY2" fmla="*/ 28575 h 742950"/>
              <a:gd name="connsiteX3" fmla="*/ 67422 w 448422"/>
              <a:gd name="connsiteY3" fmla="*/ 85725 h 742950"/>
              <a:gd name="connsiteX4" fmla="*/ 57897 w 448422"/>
              <a:gd name="connsiteY4" fmla="*/ 114300 h 742950"/>
              <a:gd name="connsiteX5" fmla="*/ 67422 w 448422"/>
              <a:gd name="connsiteY5" fmla="*/ 190500 h 742950"/>
              <a:gd name="connsiteX6" fmla="*/ 76947 w 448422"/>
              <a:gd name="connsiteY6" fmla="*/ 219075 h 742950"/>
              <a:gd name="connsiteX7" fmla="*/ 105522 w 448422"/>
              <a:gd name="connsiteY7" fmla="*/ 238125 h 742950"/>
              <a:gd name="connsiteX8" fmla="*/ 124572 w 448422"/>
              <a:gd name="connsiteY8" fmla="*/ 266700 h 742950"/>
              <a:gd name="connsiteX9" fmla="*/ 124572 w 448422"/>
              <a:gd name="connsiteY9" fmla="*/ 371475 h 742950"/>
              <a:gd name="connsiteX10" fmla="*/ 105522 w 448422"/>
              <a:gd name="connsiteY10" fmla="*/ 400050 h 742950"/>
              <a:gd name="connsiteX11" fmla="*/ 76947 w 448422"/>
              <a:gd name="connsiteY11" fmla="*/ 409575 h 742950"/>
              <a:gd name="connsiteX12" fmla="*/ 19797 w 448422"/>
              <a:gd name="connsiteY12" fmla="*/ 438150 h 742950"/>
              <a:gd name="connsiteX13" fmla="*/ 10272 w 448422"/>
              <a:gd name="connsiteY13" fmla="*/ 466725 h 742950"/>
              <a:gd name="connsiteX14" fmla="*/ 10272 w 448422"/>
              <a:gd name="connsiteY14" fmla="*/ 628650 h 742950"/>
              <a:gd name="connsiteX15" fmla="*/ 29322 w 448422"/>
              <a:gd name="connsiteY15" fmla="*/ 685800 h 742950"/>
              <a:gd name="connsiteX16" fmla="*/ 57897 w 448422"/>
              <a:gd name="connsiteY16" fmla="*/ 704850 h 742950"/>
              <a:gd name="connsiteX17" fmla="*/ 86472 w 448422"/>
              <a:gd name="connsiteY17" fmla="*/ 733425 h 742950"/>
              <a:gd name="connsiteX18" fmla="*/ 153147 w 448422"/>
              <a:gd name="connsiteY18" fmla="*/ 742950 h 742950"/>
              <a:gd name="connsiteX19" fmla="*/ 324597 w 448422"/>
              <a:gd name="connsiteY19" fmla="*/ 733425 h 742950"/>
              <a:gd name="connsiteX20" fmla="*/ 372222 w 448422"/>
              <a:gd name="connsiteY20" fmla="*/ 723900 h 742950"/>
              <a:gd name="connsiteX21" fmla="*/ 400797 w 448422"/>
              <a:gd name="connsiteY21" fmla="*/ 704850 h 742950"/>
              <a:gd name="connsiteX22" fmla="*/ 448422 w 448422"/>
              <a:gd name="connsiteY22" fmla="*/ 561975 h 742950"/>
              <a:gd name="connsiteX23" fmla="*/ 410322 w 448422"/>
              <a:gd name="connsiteY23" fmla="*/ 419100 h 742950"/>
              <a:gd name="connsiteX24" fmla="*/ 381747 w 448422"/>
              <a:gd name="connsiteY24" fmla="*/ 400050 h 742950"/>
              <a:gd name="connsiteX25" fmla="*/ 343647 w 448422"/>
              <a:gd name="connsiteY25" fmla="*/ 285750 h 742950"/>
              <a:gd name="connsiteX26" fmla="*/ 334122 w 448422"/>
              <a:gd name="connsiteY26" fmla="*/ 257175 h 742950"/>
              <a:gd name="connsiteX27" fmla="*/ 324597 w 448422"/>
              <a:gd name="connsiteY27" fmla="*/ 228600 h 742950"/>
              <a:gd name="connsiteX28" fmla="*/ 353172 w 448422"/>
              <a:gd name="connsiteY28" fmla="*/ 133350 h 742950"/>
              <a:gd name="connsiteX29" fmla="*/ 362697 w 448422"/>
              <a:gd name="connsiteY29" fmla="*/ 104775 h 742950"/>
              <a:gd name="connsiteX30" fmla="*/ 324597 w 448422"/>
              <a:gd name="connsiteY30" fmla="*/ 38100 h 742950"/>
              <a:gd name="connsiteX31" fmla="*/ 267447 w 448422"/>
              <a:gd name="connsiteY31" fmla="*/ 19050 h 742950"/>
              <a:gd name="connsiteX32" fmla="*/ 162672 w 448422"/>
              <a:gd name="connsiteY32" fmla="*/ 0 h 742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448422" h="742950">
                <a:moveTo>
                  <a:pt x="162672" y="0"/>
                </a:moveTo>
                <a:lnTo>
                  <a:pt x="162672" y="0"/>
                </a:lnTo>
                <a:cubicBezTo>
                  <a:pt x="137272" y="9525"/>
                  <a:pt x="106635" y="10428"/>
                  <a:pt x="86472" y="28575"/>
                </a:cubicBezTo>
                <a:cubicBezTo>
                  <a:pt x="71546" y="42008"/>
                  <a:pt x="73772" y="66675"/>
                  <a:pt x="67422" y="85725"/>
                </a:cubicBezTo>
                <a:lnTo>
                  <a:pt x="57897" y="114300"/>
                </a:lnTo>
                <a:cubicBezTo>
                  <a:pt x="61072" y="139700"/>
                  <a:pt x="62843" y="165315"/>
                  <a:pt x="67422" y="190500"/>
                </a:cubicBezTo>
                <a:cubicBezTo>
                  <a:pt x="69218" y="200378"/>
                  <a:pt x="70675" y="211235"/>
                  <a:pt x="76947" y="219075"/>
                </a:cubicBezTo>
                <a:cubicBezTo>
                  <a:pt x="84098" y="228014"/>
                  <a:pt x="95997" y="231775"/>
                  <a:pt x="105522" y="238125"/>
                </a:cubicBezTo>
                <a:cubicBezTo>
                  <a:pt x="111872" y="247650"/>
                  <a:pt x="119452" y="256461"/>
                  <a:pt x="124572" y="266700"/>
                </a:cubicBezTo>
                <a:cubicBezTo>
                  <a:pt x="142071" y="301697"/>
                  <a:pt x="135651" y="330851"/>
                  <a:pt x="124572" y="371475"/>
                </a:cubicBezTo>
                <a:cubicBezTo>
                  <a:pt x="121560" y="382519"/>
                  <a:pt x="114461" y="392899"/>
                  <a:pt x="105522" y="400050"/>
                </a:cubicBezTo>
                <a:cubicBezTo>
                  <a:pt x="97682" y="406322"/>
                  <a:pt x="85927" y="405085"/>
                  <a:pt x="76947" y="409575"/>
                </a:cubicBezTo>
                <a:cubicBezTo>
                  <a:pt x="3089" y="446504"/>
                  <a:pt x="91621" y="414209"/>
                  <a:pt x="19797" y="438150"/>
                </a:cubicBezTo>
                <a:cubicBezTo>
                  <a:pt x="16622" y="447675"/>
                  <a:pt x="12450" y="456924"/>
                  <a:pt x="10272" y="466725"/>
                </a:cubicBezTo>
                <a:cubicBezTo>
                  <a:pt x="-4017" y="531027"/>
                  <a:pt x="-2819" y="554468"/>
                  <a:pt x="10272" y="628650"/>
                </a:cubicBezTo>
                <a:cubicBezTo>
                  <a:pt x="13762" y="648425"/>
                  <a:pt x="12614" y="674661"/>
                  <a:pt x="29322" y="685800"/>
                </a:cubicBezTo>
                <a:cubicBezTo>
                  <a:pt x="38847" y="692150"/>
                  <a:pt x="49103" y="697521"/>
                  <a:pt x="57897" y="704850"/>
                </a:cubicBezTo>
                <a:cubicBezTo>
                  <a:pt x="68245" y="713474"/>
                  <a:pt x="73965" y="728422"/>
                  <a:pt x="86472" y="733425"/>
                </a:cubicBezTo>
                <a:cubicBezTo>
                  <a:pt x="107317" y="741763"/>
                  <a:pt x="130922" y="739775"/>
                  <a:pt x="153147" y="742950"/>
                </a:cubicBezTo>
                <a:cubicBezTo>
                  <a:pt x="210297" y="739775"/>
                  <a:pt x="267574" y="738384"/>
                  <a:pt x="324597" y="733425"/>
                </a:cubicBezTo>
                <a:cubicBezTo>
                  <a:pt x="340726" y="732023"/>
                  <a:pt x="357063" y="729584"/>
                  <a:pt x="372222" y="723900"/>
                </a:cubicBezTo>
                <a:cubicBezTo>
                  <a:pt x="382941" y="719880"/>
                  <a:pt x="391272" y="711200"/>
                  <a:pt x="400797" y="704850"/>
                </a:cubicBezTo>
                <a:cubicBezTo>
                  <a:pt x="454845" y="623778"/>
                  <a:pt x="436369" y="670455"/>
                  <a:pt x="448422" y="561975"/>
                </a:cubicBezTo>
                <a:cubicBezTo>
                  <a:pt x="440134" y="462519"/>
                  <a:pt x="465101" y="464749"/>
                  <a:pt x="410322" y="419100"/>
                </a:cubicBezTo>
                <a:cubicBezTo>
                  <a:pt x="401528" y="411771"/>
                  <a:pt x="391272" y="406400"/>
                  <a:pt x="381747" y="400050"/>
                </a:cubicBezTo>
                <a:lnTo>
                  <a:pt x="343647" y="285750"/>
                </a:lnTo>
                <a:lnTo>
                  <a:pt x="334122" y="257175"/>
                </a:lnTo>
                <a:lnTo>
                  <a:pt x="324597" y="228600"/>
                </a:lnTo>
                <a:cubicBezTo>
                  <a:pt x="338992" y="171019"/>
                  <a:pt x="329982" y="202919"/>
                  <a:pt x="353172" y="133350"/>
                </a:cubicBezTo>
                <a:lnTo>
                  <a:pt x="362697" y="104775"/>
                </a:lnTo>
                <a:cubicBezTo>
                  <a:pt x="353827" y="60427"/>
                  <a:pt x="364591" y="55875"/>
                  <a:pt x="324597" y="38100"/>
                </a:cubicBezTo>
                <a:cubicBezTo>
                  <a:pt x="306247" y="29945"/>
                  <a:pt x="267447" y="19050"/>
                  <a:pt x="267447" y="19050"/>
                </a:cubicBezTo>
                <a:cubicBezTo>
                  <a:pt x="169038" y="28891"/>
                  <a:pt x="180135" y="3175"/>
                  <a:pt x="162672" y="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tint val="66000"/>
                  <a:satMod val="160000"/>
                </a:schemeClr>
              </a:gs>
              <a:gs pos="50000">
                <a:schemeClr val="accent2">
                  <a:tint val="44500"/>
                  <a:satMod val="160000"/>
                </a:schemeClr>
              </a:gs>
              <a:gs pos="100000">
                <a:schemeClr val="accent2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Ellipse 36"/>
          <p:cNvSpPr/>
          <p:nvPr/>
        </p:nvSpPr>
        <p:spPr>
          <a:xfrm>
            <a:off x="680640" y="4754479"/>
            <a:ext cx="225934" cy="198022"/>
          </a:xfrm>
          <a:prstGeom prst="ellipse">
            <a:avLst/>
          </a:prstGeom>
          <a:gradFill flip="none" rotWithShape="1">
            <a:gsLst>
              <a:gs pos="0">
                <a:schemeClr val="accent2">
                  <a:tint val="66000"/>
                  <a:satMod val="160000"/>
                </a:schemeClr>
              </a:gs>
              <a:gs pos="50000">
                <a:schemeClr val="accent2">
                  <a:tint val="44500"/>
                  <a:satMod val="160000"/>
                </a:schemeClr>
              </a:gs>
              <a:gs pos="100000">
                <a:schemeClr val="accent2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Ellipse 37"/>
          <p:cNvSpPr/>
          <p:nvPr/>
        </p:nvSpPr>
        <p:spPr>
          <a:xfrm>
            <a:off x="1188536" y="1898694"/>
            <a:ext cx="451867" cy="396044"/>
          </a:xfrm>
          <a:prstGeom prst="ellipse">
            <a:avLst/>
          </a:prstGeom>
          <a:gradFill flip="none" rotWithShape="1">
            <a:gsLst>
              <a:gs pos="0">
                <a:schemeClr val="accent2">
                  <a:tint val="66000"/>
                  <a:satMod val="160000"/>
                </a:schemeClr>
              </a:gs>
              <a:gs pos="50000">
                <a:schemeClr val="accent2">
                  <a:tint val="44500"/>
                  <a:satMod val="160000"/>
                </a:schemeClr>
              </a:gs>
              <a:gs pos="100000">
                <a:schemeClr val="accent2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Ellipse 38"/>
          <p:cNvSpPr/>
          <p:nvPr/>
        </p:nvSpPr>
        <p:spPr>
          <a:xfrm>
            <a:off x="2262773" y="4047693"/>
            <a:ext cx="293003" cy="198022"/>
          </a:xfrm>
          <a:prstGeom prst="ellipse">
            <a:avLst/>
          </a:prstGeom>
          <a:gradFill flip="none" rotWithShape="1">
            <a:gsLst>
              <a:gs pos="0">
                <a:schemeClr val="accent2">
                  <a:tint val="66000"/>
                  <a:satMod val="160000"/>
                </a:schemeClr>
              </a:gs>
              <a:gs pos="50000">
                <a:schemeClr val="accent2">
                  <a:tint val="44500"/>
                  <a:satMod val="160000"/>
                </a:schemeClr>
              </a:gs>
              <a:gs pos="100000">
                <a:schemeClr val="accent2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Ellipse 39"/>
          <p:cNvSpPr/>
          <p:nvPr/>
        </p:nvSpPr>
        <p:spPr>
          <a:xfrm>
            <a:off x="917074" y="3880915"/>
            <a:ext cx="271462" cy="198022"/>
          </a:xfrm>
          <a:prstGeom prst="ellipse">
            <a:avLst/>
          </a:prstGeom>
          <a:gradFill flip="none" rotWithShape="1">
            <a:gsLst>
              <a:gs pos="0">
                <a:schemeClr val="accent2">
                  <a:tint val="66000"/>
                  <a:satMod val="160000"/>
                </a:schemeClr>
              </a:gs>
              <a:gs pos="50000">
                <a:schemeClr val="accent2">
                  <a:tint val="44500"/>
                  <a:satMod val="160000"/>
                </a:schemeClr>
              </a:gs>
              <a:gs pos="100000">
                <a:schemeClr val="accent2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Forme libre 40"/>
          <p:cNvSpPr/>
          <p:nvPr/>
        </p:nvSpPr>
        <p:spPr>
          <a:xfrm rot="3729609">
            <a:off x="1934075" y="1893030"/>
            <a:ext cx="224211" cy="371474"/>
          </a:xfrm>
          <a:custGeom>
            <a:avLst/>
            <a:gdLst>
              <a:gd name="connsiteX0" fmla="*/ 162672 w 448422"/>
              <a:gd name="connsiteY0" fmla="*/ 0 h 742950"/>
              <a:gd name="connsiteX1" fmla="*/ 162672 w 448422"/>
              <a:gd name="connsiteY1" fmla="*/ 0 h 742950"/>
              <a:gd name="connsiteX2" fmla="*/ 86472 w 448422"/>
              <a:gd name="connsiteY2" fmla="*/ 28575 h 742950"/>
              <a:gd name="connsiteX3" fmla="*/ 67422 w 448422"/>
              <a:gd name="connsiteY3" fmla="*/ 85725 h 742950"/>
              <a:gd name="connsiteX4" fmla="*/ 57897 w 448422"/>
              <a:gd name="connsiteY4" fmla="*/ 114300 h 742950"/>
              <a:gd name="connsiteX5" fmla="*/ 67422 w 448422"/>
              <a:gd name="connsiteY5" fmla="*/ 190500 h 742950"/>
              <a:gd name="connsiteX6" fmla="*/ 76947 w 448422"/>
              <a:gd name="connsiteY6" fmla="*/ 219075 h 742950"/>
              <a:gd name="connsiteX7" fmla="*/ 105522 w 448422"/>
              <a:gd name="connsiteY7" fmla="*/ 238125 h 742950"/>
              <a:gd name="connsiteX8" fmla="*/ 124572 w 448422"/>
              <a:gd name="connsiteY8" fmla="*/ 266700 h 742950"/>
              <a:gd name="connsiteX9" fmla="*/ 124572 w 448422"/>
              <a:gd name="connsiteY9" fmla="*/ 371475 h 742950"/>
              <a:gd name="connsiteX10" fmla="*/ 105522 w 448422"/>
              <a:gd name="connsiteY10" fmla="*/ 400050 h 742950"/>
              <a:gd name="connsiteX11" fmla="*/ 76947 w 448422"/>
              <a:gd name="connsiteY11" fmla="*/ 409575 h 742950"/>
              <a:gd name="connsiteX12" fmla="*/ 19797 w 448422"/>
              <a:gd name="connsiteY12" fmla="*/ 438150 h 742950"/>
              <a:gd name="connsiteX13" fmla="*/ 10272 w 448422"/>
              <a:gd name="connsiteY13" fmla="*/ 466725 h 742950"/>
              <a:gd name="connsiteX14" fmla="*/ 10272 w 448422"/>
              <a:gd name="connsiteY14" fmla="*/ 628650 h 742950"/>
              <a:gd name="connsiteX15" fmla="*/ 29322 w 448422"/>
              <a:gd name="connsiteY15" fmla="*/ 685800 h 742950"/>
              <a:gd name="connsiteX16" fmla="*/ 57897 w 448422"/>
              <a:gd name="connsiteY16" fmla="*/ 704850 h 742950"/>
              <a:gd name="connsiteX17" fmla="*/ 86472 w 448422"/>
              <a:gd name="connsiteY17" fmla="*/ 733425 h 742950"/>
              <a:gd name="connsiteX18" fmla="*/ 153147 w 448422"/>
              <a:gd name="connsiteY18" fmla="*/ 742950 h 742950"/>
              <a:gd name="connsiteX19" fmla="*/ 324597 w 448422"/>
              <a:gd name="connsiteY19" fmla="*/ 733425 h 742950"/>
              <a:gd name="connsiteX20" fmla="*/ 372222 w 448422"/>
              <a:gd name="connsiteY20" fmla="*/ 723900 h 742950"/>
              <a:gd name="connsiteX21" fmla="*/ 400797 w 448422"/>
              <a:gd name="connsiteY21" fmla="*/ 704850 h 742950"/>
              <a:gd name="connsiteX22" fmla="*/ 448422 w 448422"/>
              <a:gd name="connsiteY22" fmla="*/ 561975 h 742950"/>
              <a:gd name="connsiteX23" fmla="*/ 410322 w 448422"/>
              <a:gd name="connsiteY23" fmla="*/ 419100 h 742950"/>
              <a:gd name="connsiteX24" fmla="*/ 381747 w 448422"/>
              <a:gd name="connsiteY24" fmla="*/ 400050 h 742950"/>
              <a:gd name="connsiteX25" fmla="*/ 343647 w 448422"/>
              <a:gd name="connsiteY25" fmla="*/ 285750 h 742950"/>
              <a:gd name="connsiteX26" fmla="*/ 334122 w 448422"/>
              <a:gd name="connsiteY26" fmla="*/ 257175 h 742950"/>
              <a:gd name="connsiteX27" fmla="*/ 324597 w 448422"/>
              <a:gd name="connsiteY27" fmla="*/ 228600 h 742950"/>
              <a:gd name="connsiteX28" fmla="*/ 353172 w 448422"/>
              <a:gd name="connsiteY28" fmla="*/ 133350 h 742950"/>
              <a:gd name="connsiteX29" fmla="*/ 362697 w 448422"/>
              <a:gd name="connsiteY29" fmla="*/ 104775 h 742950"/>
              <a:gd name="connsiteX30" fmla="*/ 324597 w 448422"/>
              <a:gd name="connsiteY30" fmla="*/ 38100 h 742950"/>
              <a:gd name="connsiteX31" fmla="*/ 267447 w 448422"/>
              <a:gd name="connsiteY31" fmla="*/ 19050 h 742950"/>
              <a:gd name="connsiteX32" fmla="*/ 162672 w 448422"/>
              <a:gd name="connsiteY32" fmla="*/ 0 h 742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448422" h="742950">
                <a:moveTo>
                  <a:pt x="162672" y="0"/>
                </a:moveTo>
                <a:lnTo>
                  <a:pt x="162672" y="0"/>
                </a:lnTo>
                <a:cubicBezTo>
                  <a:pt x="137272" y="9525"/>
                  <a:pt x="106635" y="10428"/>
                  <a:pt x="86472" y="28575"/>
                </a:cubicBezTo>
                <a:cubicBezTo>
                  <a:pt x="71546" y="42008"/>
                  <a:pt x="73772" y="66675"/>
                  <a:pt x="67422" y="85725"/>
                </a:cubicBezTo>
                <a:lnTo>
                  <a:pt x="57897" y="114300"/>
                </a:lnTo>
                <a:cubicBezTo>
                  <a:pt x="61072" y="139700"/>
                  <a:pt x="62843" y="165315"/>
                  <a:pt x="67422" y="190500"/>
                </a:cubicBezTo>
                <a:cubicBezTo>
                  <a:pt x="69218" y="200378"/>
                  <a:pt x="70675" y="211235"/>
                  <a:pt x="76947" y="219075"/>
                </a:cubicBezTo>
                <a:cubicBezTo>
                  <a:pt x="84098" y="228014"/>
                  <a:pt x="95997" y="231775"/>
                  <a:pt x="105522" y="238125"/>
                </a:cubicBezTo>
                <a:cubicBezTo>
                  <a:pt x="111872" y="247650"/>
                  <a:pt x="119452" y="256461"/>
                  <a:pt x="124572" y="266700"/>
                </a:cubicBezTo>
                <a:cubicBezTo>
                  <a:pt x="142071" y="301697"/>
                  <a:pt x="135651" y="330851"/>
                  <a:pt x="124572" y="371475"/>
                </a:cubicBezTo>
                <a:cubicBezTo>
                  <a:pt x="121560" y="382519"/>
                  <a:pt x="114461" y="392899"/>
                  <a:pt x="105522" y="400050"/>
                </a:cubicBezTo>
                <a:cubicBezTo>
                  <a:pt x="97682" y="406322"/>
                  <a:pt x="85927" y="405085"/>
                  <a:pt x="76947" y="409575"/>
                </a:cubicBezTo>
                <a:cubicBezTo>
                  <a:pt x="3089" y="446504"/>
                  <a:pt x="91621" y="414209"/>
                  <a:pt x="19797" y="438150"/>
                </a:cubicBezTo>
                <a:cubicBezTo>
                  <a:pt x="16622" y="447675"/>
                  <a:pt x="12450" y="456924"/>
                  <a:pt x="10272" y="466725"/>
                </a:cubicBezTo>
                <a:cubicBezTo>
                  <a:pt x="-4017" y="531027"/>
                  <a:pt x="-2819" y="554468"/>
                  <a:pt x="10272" y="628650"/>
                </a:cubicBezTo>
                <a:cubicBezTo>
                  <a:pt x="13762" y="648425"/>
                  <a:pt x="12614" y="674661"/>
                  <a:pt x="29322" y="685800"/>
                </a:cubicBezTo>
                <a:cubicBezTo>
                  <a:pt x="38847" y="692150"/>
                  <a:pt x="49103" y="697521"/>
                  <a:pt x="57897" y="704850"/>
                </a:cubicBezTo>
                <a:cubicBezTo>
                  <a:pt x="68245" y="713474"/>
                  <a:pt x="73965" y="728422"/>
                  <a:pt x="86472" y="733425"/>
                </a:cubicBezTo>
                <a:cubicBezTo>
                  <a:pt x="107317" y="741763"/>
                  <a:pt x="130922" y="739775"/>
                  <a:pt x="153147" y="742950"/>
                </a:cubicBezTo>
                <a:cubicBezTo>
                  <a:pt x="210297" y="739775"/>
                  <a:pt x="267574" y="738384"/>
                  <a:pt x="324597" y="733425"/>
                </a:cubicBezTo>
                <a:cubicBezTo>
                  <a:pt x="340726" y="732023"/>
                  <a:pt x="357063" y="729584"/>
                  <a:pt x="372222" y="723900"/>
                </a:cubicBezTo>
                <a:cubicBezTo>
                  <a:pt x="382941" y="719880"/>
                  <a:pt x="391272" y="711200"/>
                  <a:pt x="400797" y="704850"/>
                </a:cubicBezTo>
                <a:cubicBezTo>
                  <a:pt x="454845" y="623778"/>
                  <a:pt x="436369" y="670455"/>
                  <a:pt x="448422" y="561975"/>
                </a:cubicBezTo>
                <a:cubicBezTo>
                  <a:pt x="440134" y="462519"/>
                  <a:pt x="465101" y="464749"/>
                  <a:pt x="410322" y="419100"/>
                </a:cubicBezTo>
                <a:cubicBezTo>
                  <a:pt x="401528" y="411771"/>
                  <a:pt x="391272" y="406400"/>
                  <a:pt x="381747" y="400050"/>
                </a:cubicBezTo>
                <a:lnTo>
                  <a:pt x="343647" y="285750"/>
                </a:lnTo>
                <a:lnTo>
                  <a:pt x="334122" y="257175"/>
                </a:lnTo>
                <a:lnTo>
                  <a:pt x="324597" y="228600"/>
                </a:lnTo>
                <a:cubicBezTo>
                  <a:pt x="338992" y="171019"/>
                  <a:pt x="329982" y="202919"/>
                  <a:pt x="353172" y="133350"/>
                </a:cubicBezTo>
                <a:lnTo>
                  <a:pt x="362697" y="104775"/>
                </a:lnTo>
                <a:cubicBezTo>
                  <a:pt x="353827" y="60427"/>
                  <a:pt x="364591" y="55875"/>
                  <a:pt x="324597" y="38100"/>
                </a:cubicBezTo>
                <a:cubicBezTo>
                  <a:pt x="306247" y="29945"/>
                  <a:pt x="267447" y="19050"/>
                  <a:pt x="267447" y="19050"/>
                </a:cubicBezTo>
                <a:cubicBezTo>
                  <a:pt x="169038" y="28891"/>
                  <a:pt x="180135" y="3175"/>
                  <a:pt x="162672" y="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tint val="66000"/>
                  <a:satMod val="160000"/>
                </a:schemeClr>
              </a:gs>
              <a:gs pos="50000">
                <a:schemeClr val="accent2">
                  <a:tint val="44500"/>
                  <a:satMod val="160000"/>
                </a:schemeClr>
              </a:gs>
              <a:gs pos="100000">
                <a:schemeClr val="accent2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Forme libre 41"/>
          <p:cNvSpPr/>
          <p:nvPr/>
        </p:nvSpPr>
        <p:spPr>
          <a:xfrm rot="16762615">
            <a:off x="1464930" y="4987292"/>
            <a:ext cx="400050" cy="228599"/>
          </a:xfrm>
          <a:custGeom>
            <a:avLst/>
            <a:gdLst>
              <a:gd name="connsiteX0" fmla="*/ 0 w 800100"/>
              <a:gd name="connsiteY0" fmla="*/ 180975 h 457200"/>
              <a:gd name="connsiteX1" fmla="*/ 0 w 800100"/>
              <a:gd name="connsiteY1" fmla="*/ 180975 h 457200"/>
              <a:gd name="connsiteX2" fmla="*/ 19050 w 800100"/>
              <a:gd name="connsiteY2" fmla="*/ 95250 h 457200"/>
              <a:gd name="connsiteX3" fmla="*/ 76200 w 800100"/>
              <a:gd name="connsiteY3" fmla="*/ 57150 h 457200"/>
              <a:gd name="connsiteX4" fmla="*/ 161925 w 800100"/>
              <a:gd name="connsiteY4" fmla="*/ 28575 h 457200"/>
              <a:gd name="connsiteX5" fmla="*/ 238125 w 800100"/>
              <a:gd name="connsiteY5" fmla="*/ 9525 h 457200"/>
              <a:gd name="connsiteX6" fmla="*/ 381000 w 800100"/>
              <a:gd name="connsiteY6" fmla="*/ 0 h 457200"/>
              <a:gd name="connsiteX7" fmla="*/ 600075 w 800100"/>
              <a:gd name="connsiteY7" fmla="*/ 9525 h 457200"/>
              <a:gd name="connsiteX8" fmla="*/ 628650 w 800100"/>
              <a:gd name="connsiteY8" fmla="*/ 19050 h 457200"/>
              <a:gd name="connsiteX9" fmla="*/ 733425 w 800100"/>
              <a:gd name="connsiteY9" fmla="*/ 28575 h 457200"/>
              <a:gd name="connsiteX10" fmla="*/ 800100 w 800100"/>
              <a:gd name="connsiteY10" fmla="*/ 76200 h 457200"/>
              <a:gd name="connsiteX11" fmla="*/ 790575 w 800100"/>
              <a:gd name="connsiteY11" fmla="*/ 152400 h 457200"/>
              <a:gd name="connsiteX12" fmla="*/ 704850 w 800100"/>
              <a:gd name="connsiteY12" fmla="*/ 190500 h 457200"/>
              <a:gd name="connsiteX13" fmla="*/ 647700 w 800100"/>
              <a:gd name="connsiteY13" fmla="*/ 209550 h 457200"/>
              <a:gd name="connsiteX14" fmla="*/ 619125 w 800100"/>
              <a:gd name="connsiteY14" fmla="*/ 219075 h 457200"/>
              <a:gd name="connsiteX15" fmla="*/ 504825 w 800100"/>
              <a:gd name="connsiteY15" fmla="*/ 228600 h 457200"/>
              <a:gd name="connsiteX16" fmla="*/ 466725 w 800100"/>
              <a:gd name="connsiteY16" fmla="*/ 285750 h 457200"/>
              <a:gd name="connsiteX17" fmla="*/ 447675 w 800100"/>
              <a:gd name="connsiteY17" fmla="*/ 314325 h 457200"/>
              <a:gd name="connsiteX18" fmla="*/ 438150 w 800100"/>
              <a:gd name="connsiteY18" fmla="*/ 400050 h 457200"/>
              <a:gd name="connsiteX19" fmla="*/ 409575 w 800100"/>
              <a:gd name="connsiteY19" fmla="*/ 409575 h 457200"/>
              <a:gd name="connsiteX20" fmla="*/ 219075 w 800100"/>
              <a:gd name="connsiteY20" fmla="*/ 419100 h 457200"/>
              <a:gd name="connsiteX21" fmla="*/ 161925 w 800100"/>
              <a:gd name="connsiteY21" fmla="*/ 447675 h 457200"/>
              <a:gd name="connsiteX22" fmla="*/ 133350 w 800100"/>
              <a:gd name="connsiteY22" fmla="*/ 457200 h 457200"/>
              <a:gd name="connsiteX23" fmla="*/ 66675 w 800100"/>
              <a:gd name="connsiteY23" fmla="*/ 447675 h 457200"/>
              <a:gd name="connsiteX24" fmla="*/ 38100 w 800100"/>
              <a:gd name="connsiteY24" fmla="*/ 438150 h 457200"/>
              <a:gd name="connsiteX25" fmla="*/ 28575 w 800100"/>
              <a:gd name="connsiteY25" fmla="*/ 381000 h 457200"/>
              <a:gd name="connsiteX26" fmla="*/ 19050 w 800100"/>
              <a:gd name="connsiteY26" fmla="*/ 352425 h 457200"/>
              <a:gd name="connsiteX27" fmla="*/ 0 w 800100"/>
              <a:gd name="connsiteY27" fmla="*/ 180975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800100" h="457200">
                <a:moveTo>
                  <a:pt x="0" y="180975"/>
                </a:moveTo>
                <a:lnTo>
                  <a:pt x="0" y="180975"/>
                </a:lnTo>
                <a:cubicBezTo>
                  <a:pt x="6350" y="152400"/>
                  <a:pt x="3709" y="120180"/>
                  <a:pt x="19050" y="95250"/>
                </a:cubicBezTo>
                <a:cubicBezTo>
                  <a:pt x="31049" y="75751"/>
                  <a:pt x="54480" y="64390"/>
                  <a:pt x="76200" y="57150"/>
                </a:cubicBezTo>
                <a:lnTo>
                  <a:pt x="161925" y="28575"/>
                </a:lnTo>
                <a:cubicBezTo>
                  <a:pt x="190584" y="19022"/>
                  <a:pt x="205285" y="12809"/>
                  <a:pt x="238125" y="9525"/>
                </a:cubicBezTo>
                <a:cubicBezTo>
                  <a:pt x="285619" y="4776"/>
                  <a:pt x="333375" y="3175"/>
                  <a:pt x="381000" y="0"/>
                </a:cubicBezTo>
                <a:cubicBezTo>
                  <a:pt x="454025" y="3175"/>
                  <a:pt x="527196" y="3919"/>
                  <a:pt x="600075" y="9525"/>
                </a:cubicBezTo>
                <a:cubicBezTo>
                  <a:pt x="610086" y="10295"/>
                  <a:pt x="618711" y="17630"/>
                  <a:pt x="628650" y="19050"/>
                </a:cubicBezTo>
                <a:cubicBezTo>
                  <a:pt x="663367" y="24010"/>
                  <a:pt x="698500" y="25400"/>
                  <a:pt x="733425" y="28575"/>
                </a:cubicBezTo>
                <a:cubicBezTo>
                  <a:pt x="800100" y="50800"/>
                  <a:pt x="784225" y="28575"/>
                  <a:pt x="800100" y="76200"/>
                </a:cubicBezTo>
                <a:cubicBezTo>
                  <a:pt x="796925" y="101600"/>
                  <a:pt x="800082" y="128633"/>
                  <a:pt x="790575" y="152400"/>
                </a:cubicBezTo>
                <a:cubicBezTo>
                  <a:pt x="783608" y="169817"/>
                  <a:pt x="705649" y="190234"/>
                  <a:pt x="704850" y="190500"/>
                </a:cubicBezTo>
                <a:lnTo>
                  <a:pt x="647700" y="209550"/>
                </a:lnTo>
                <a:cubicBezTo>
                  <a:pt x="638175" y="212725"/>
                  <a:pt x="629131" y="218241"/>
                  <a:pt x="619125" y="219075"/>
                </a:cubicBezTo>
                <a:lnTo>
                  <a:pt x="504825" y="228600"/>
                </a:lnTo>
                <a:lnTo>
                  <a:pt x="466725" y="285750"/>
                </a:lnTo>
                <a:lnTo>
                  <a:pt x="447675" y="314325"/>
                </a:lnTo>
                <a:cubicBezTo>
                  <a:pt x="444500" y="342900"/>
                  <a:pt x="448828" y="373356"/>
                  <a:pt x="438150" y="400050"/>
                </a:cubicBezTo>
                <a:cubicBezTo>
                  <a:pt x="434421" y="409372"/>
                  <a:pt x="419577" y="408705"/>
                  <a:pt x="409575" y="409575"/>
                </a:cubicBezTo>
                <a:cubicBezTo>
                  <a:pt x="346235" y="415083"/>
                  <a:pt x="282575" y="415925"/>
                  <a:pt x="219075" y="419100"/>
                </a:cubicBezTo>
                <a:cubicBezTo>
                  <a:pt x="147251" y="443041"/>
                  <a:pt x="235783" y="410746"/>
                  <a:pt x="161925" y="447675"/>
                </a:cubicBezTo>
                <a:cubicBezTo>
                  <a:pt x="152945" y="452165"/>
                  <a:pt x="142875" y="454025"/>
                  <a:pt x="133350" y="457200"/>
                </a:cubicBezTo>
                <a:cubicBezTo>
                  <a:pt x="111125" y="454025"/>
                  <a:pt x="88690" y="452078"/>
                  <a:pt x="66675" y="447675"/>
                </a:cubicBezTo>
                <a:cubicBezTo>
                  <a:pt x="56830" y="445706"/>
                  <a:pt x="43081" y="446867"/>
                  <a:pt x="38100" y="438150"/>
                </a:cubicBezTo>
                <a:cubicBezTo>
                  <a:pt x="28518" y="421382"/>
                  <a:pt x="32765" y="399853"/>
                  <a:pt x="28575" y="381000"/>
                </a:cubicBezTo>
                <a:cubicBezTo>
                  <a:pt x="26397" y="371199"/>
                  <a:pt x="22225" y="361950"/>
                  <a:pt x="19050" y="352425"/>
                </a:cubicBezTo>
                <a:cubicBezTo>
                  <a:pt x="7225" y="222354"/>
                  <a:pt x="3175" y="209550"/>
                  <a:pt x="0" y="180975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tint val="66000"/>
                  <a:satMod val="160000"/>
                </a:schemeClr>
              </a:gs>
              <a:gs pos="50000">
                <a:schemeClr val="accent2">
                  <a:tint val="44500"/>
                  <a:satMod val="160000"/>
                </a:schemeClr>
              </a:gs>
              <a:gs pos="100000">
                <a:schemeClr val="accent2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Ellipse 42"/>
          <p:cNvSpPr/>
          <p:nvPr/>
        </p:nvSpPr>
        <p:spPr>
          <a:xfrm>
            <a:off x="1027374" y="4805899"/>
            <a:ext cx="225934" cy="198022"/>
          </a:xfrm>
          <a:prstGeom prst="ellipse">
            <a:avLst/>
          </a:prstGeom>
          <a:gradFill flip="none" rotWithShape="1">
            <a:gsLst>
              <a:gs pos="0">
                <a:schemeClr val="accent2">
                  <a:tint val="66000"/>
                  <a:satMod val="160000"/>
                </a:schemeClr>
              </a:gs>
              <a:gs pos="50000">
                <a:schemeClr val="accent2">
                  <a:tint val="44500"/>
                  <a:satMod val="160000"/>
                </a:schemeClr>
              </a:gs>
              <a:gs pos="100000">
                <a:schemeClr val="accent2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Ellipse 43"/>
          <p:cNvSpPr/>
          <p:nvPr/>
        </p:nvSpPr>
        <p:spPr>
          <a:xfrm>
            <a:off x="917073" y="4447149"/>
            <a:ext cx="225934" cy="198022"/>
          </a:xfrm>
          <a:prstGeom prst="ellipse">
            <a:avLst/>
          </a:prstGeom>
          <a:gradFill flip="none" rotWithShape="1">
            <a:gsLst>
              <a:gs pos="0">
                <a:schemeClr val="accent2">
                  <a:tint val="66000"/>
                  <a:satMod val="160000"/>
                </a:schemeClr>
              </a:gs>
              <a:gs pos="50000">
                <a:schemeClr val="accent2">
                  <a:tint val="44500"/>
                  <a:satMod val="160000"/>
                </a:schemeClr>
              </a:gs>
              <a:gs pos="100000">
                <a:schemeClr val="accent2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Ellipse 44"/>
          <p:cNvSpPr/>
          <p:nvPr/>
        </p:nvSpPr>
        <p:spPr>
          <a:xfrm>
            <a:off x="1406627" y="4450551"/>
            <a:ext cx="225934" cy="198022"/>
          </a:xfrm>
          <a:prstGeom prst="ellipse">
            <a:avLst/>
          </a:prstGeom>
          <a:gradFill flip="none" rotWithShape="1">
            <a:gsLst>
              <a:gs pos="0">
                <a:schemeClr val="accent2">
                  <a:tint val="66000"/>
                  <a:satMod val="160000"/>
                </a:schemeClr>
              </a:gs>
              <a:gs pos="50000">
                <a:schemeClr val="accent2">
                  <a:tint val="44500"/>
                  <a:satMod val="160000"/>
                </a:schemeClr>
              </a:gs>
              <a:gs pos="100000">
                <a:schemeClr val="accent2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ZoneTexte 45"/>
          <p:cNvSpPr txBox="1"/>
          <p:nvPr/>
        </p:nvSpPr>
        <p:spPr>
          <a:xfrm>
            <a:off x="3138473" y="1196752"/>
            <a:ext cx="337774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itchFamily="34" charset="0"/>
              </a:rPr>
              <a:t>Echantillon de lésions mesurées</a:t>
            </a:r>
          </a:p>
          <a:p>
            <a:pPr algn="ctr"/>
            <a:r>
              <a:rPr lang="fr-FR" sz="1600" b="1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Gill Sans MT" pitchFamily="34" charset="0"/>
              </a:rPr>
              <a:t>LESIONS CIBLES</a:t>
            </a:r>
            <a:endParaRPr lang="fr-FR" sz="1600" b="1" dirty="0">
              <a:solidFill>
                <a:schemeClr val="tx2">
                  <a:lumMod val="40000"/>
                  <a:lumOff val="60000"/>
                </a:schemeClr>
              </a:solidFill>
              <a:latin typeface="Gill Sans MT" pitchFamily="34" charset="0"/>
            </a:endParaRPr>
          </a:p>
          <a:p>
            <a:pPr algn="ctr"/>
            <a:endParaRPr lang="fr-FR" sz="1600" dirty="0" smtClean="0">
              <a:latin typeface="Gill Sans MT" pitchFamily="34" charset="0"/>
            </a:endParaRPr>
          </a:p>
          <a:p>
            <a:pPr algn="ctr"/>
            <a:endParaRPr lang="fr-FR" sz="1600" dirty="0" smtClean="0">
              <a:solidFill>
                <a:schemeClr val="tx1">
                  <a:lumMod val="65000"/>
                  <a:lumOff val="35000"/>
                </a:schemeClr>
              </a:solidFill>
              <a:latin typeface="Gill Sans MT" pitchFamily="34" charset="0"/>
            </a:endParaRPr>
          </a:p>
          <a:p>
            <a:pPr algn="ctr"/>
            <a:endParaRPr lang="fr-FR" sz="1600" dirty="0">
              <a:solidFill>
                <a:schemeClr val="tx1">
                  <a:lumMod val="65000"/>
                  <a:lumOff val="35000"/>
                </a:schemeClr>
              </a:solidFill>
              <a:latin typeface="Gill Sans MT" pitchFamily="34" charset="0"/>
            </a:endParaRPr>
          </a:p>
          <a:p>
            <a:pPr algn="ctr"/>
            <a:endParaRPr lang="fr-FR" sz="1600" dirty="0" smtClean="0">
              <a:solidFill>
                <a:schemeClr val="tx1">
                  <a:lumMod val="65000"/>
                  <a:lumOff val="35000"/>
                </a:schemeClr>
              </a:solidFill>
              <a:latin typeface="Gill Sans MT" pitchFamily="34" charset="0"/>
            </a:endParaRPr>
          </a:p>
          <a:p>
            <a:pPr algn="ctr"/>
            <a:endParaRPr lang="fr-FR" sz="1600" dirty="0">
              <a:solidFill>
                <a:schemeClr val="tx1">
                  <a:lumMod val="65000"/>
                  <a:lumOff val="35000"/>
                </a:schemeClr>
              </a:solidFill>
              <a:latin typeface="Gill Sans MT" pitchFamily="34" charset="0"/>
            </a:endParaRPr>
          </a:p>
          <a:p>
            <a:pPr algn="ctr"/>
            <a:endParaRPr lang="fr-FR" sz="1600" dirty="0" smtClean="0">
              <a:solidFill>
                <a:schemeClr val="tx1">
                  <a:lumMod val="65000"/>
                  <a:lumOff val="35000"/>
                </a:schemeClr>
              </a:solidFill>
              <a:latin typeface="Gill Sans MT" pitchFamily="34" charset="0"/>
            </a:endParaRPr>
          </a:p>
          <a:p>
            <a:pPr algn="ctr"/>
            <a:r>
              <a:rPr lang="fr-FR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itchFamily="34" charset="0"/>
              </a:rPr>
              <a:t>Mention des autres lésions</a:t>
            </a:r>
          </a:p>
          <a:p>
            <a:pPr algn="ctr"/>
            <a:r>
              <a:rPr lang="fr-FR" sz="16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Gill Sans MT" pitchFamily="34" charset="0"/>
              </a:rPr>
              <a:t>LESIONS NON CIBLES</a:t>
            </a:r>
          </a:p>
          <a:p>
            <a:pPr algn="ctr"/>
            <a:endParaRPr lang="fr-FR" sz="1600" dirty="0" smtClean="0">
              <a:latin typeface="Gill Sans MT" pitchFamily="34" charset="0"/>
            </a:endParaRPr>
          </a:p>
          <a:p>
            <a:pPr algn="ctr"/>
            <a:r>
              <a:rPr lang="fr-FR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itchFamily="34" charset="0"/>
              </a:rPr>
              <a:t>Recherche des nouvelles lésions</a:t>
            </a:r>
          </a:p>
          <a:p>
            <a:pPr algn="ctr"/>
            <a:r>
              <a:rPr lang="fr-FR" sz="16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Gill Sans MT" pitchFamily="34" charset="0"/>
              </a:rPr>
              <a:t>NOUVELLES LESIONS</a:t>
            </a:r>
          </a:p>
          <a:p>
            <a:pPr algn="ctr"/>
            <a:endParaRPr lang="fr-FR" sz="1600" dirty="0" smtClean="0">
              <a:solidFill>
                <a:schemeClr val="bg1">
                  <a:lumMod val="50000"/>
                </a:schemeClr>
              </a:solidFill>
              <a:latin typeface="Gill Sans MT" pitchFamily="34" charset="0"/>
            </a:endParaRPr>
          </a:p>
          <a:p>
            <a:pPr algn="ctr"/>
            <a:endParaRPr lang="fr-FR" sz="1600" dirty="0" smtClean="0">
              <a:solidFill>
                <a:schemeClr val="bg1">
                  <a:lumMod val="50000"/>
                </a:schemeClr>
              </a:solidFill>
              <a:latin typeface="Gill Sans MT" pitchFamily="34" charset="0"/>
            </a:endParaRPr>
          </a:p>
          <a:p>
            <a:pPr algn="ctr"/>
            <a:endParaRPr lang="fr-FR" sz="1600" dirty="0" smtClean="0">
              <a:solidFill>
                <a:schemeClr val="bg1">
                  <a:lumMod val="50000"/>
                </a:schemeClr>
              </a:solidFill>
              <a:latin typeface="Gill Sans MT" pitchFamily="34" charset="0"/>
            </a:endParaRPr>
          </a:p>
          <a:p>
            <a:r>
              <a:rPr lang="fr-FR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itchFamily="34" charset="0"/>
              </a:rPr>
              <a:t>   Réponse globale</a:t>
            </a:r>
          </a:p>
          <a:p>
            <a:pPr algn="ctr"/>
            <a:endParaRPr lang="en-US" sz="1600" dirty="0">
              <a:solidFill>
                <a:schemeClr val="bg1">
                  <a:lumMod val="50000"/>
                </a:schemeClr>
              </a:solidFill>
              <a:latin typeface="Gill Sans MT" pitchFamily="34" charset="0"/>
            </a:endParaRPr>
          </a:p>
        </p:txBody>
      </p:sp>
      <p:sp>
        <p:nvSpPr>
          <p:cNvPr id="5" name="Ellipse 4"/>
          <p:cNvSpPr/>
          <p:nvPr/>
        </p:nvSpPr>
        <p:spPr>
          <a:xfrm>
            <a:off x="1664955" y="1804319"/>
            <a:ext cx="744409" cy="645696"/>
          </a:xfrm>
          <a:prstGeom prst="ellipse">
            <a:avLst/>
          </a:prstGeom>
          <a:noFill/>
          <a:ln w="28575">
            <a:solidFill>
              <a:schemeClr val="tx2">
                <a:lumMod val="40000"/>
                <a:lumOff val="6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Ellipse 58"/>
          <p:cNvSpPr/>
          <p:nvPr/>
        </p:nvSpPr>
        <p:spPr>
          <a:xfrm>
            <a:off x="5219345" y="2081806"/>
            <a:ext cx="384528" cy="198022"/>
          </a:xfrm>
          <a:prstGeom prst="ellipse">
            <a:avLst/>
          </a:prstGeom>
          <a:gradFill flip="none" rotWithShape="1">
            <a:gsLst>
              <a:gs pos="0">
                <a:schemeClr val="accent2">
                  <a:tint val="66000"/>
                  <a:satMod val="160000"/>
                </a:schemeClr>
              </a:gs>
              <a:gs pos="50000">
                <a:schemeClr val="accent2">
                  <a:tint val="44500"/>
                  <a:satMod val="160000"/>
                </a:schemeClr>
              </a:gs>
              <a:gs pos="100000">
                <a:schemeClr val="accent2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Forme libre 59"/>
          <p:cNvSpPr/>
          <p:nvPr/>
        </p:nvSpPr>
        <p:spPr>
          <a:xfrm rot="3193928">
            <a:off x="4378434" y="1986862"/>
            <a:ext cx="250863" cy="342221"/>
          </a:xfrm>
          <a:custGeom>
            <a:avLst/>
            <a:gdLst>
              <a:gd name="connsiteX0" fmla="*/ 162672 w 448422"/>
              <a:gd name="connsiteY0" fmla="*/ 0 h 742950"/>
              <a:gd name="connsiteX1" fmla="*/ 162672 w 448422"/>
              <a:gd name="connsiteY1" fmla="*/ 0 h 742950"/>
              <a:gd name="connsiteX2" fmla="*/ 86472 w 448422"/>
              <a:gd name="connsiteY2" fmla="*/ 28575 h 742950"/>
              <a:gd name="connsiteX3" fmla="*/ 67422 w 448422"/>
              <a:gd name="connsiteY3" fmla="*/ 85725 h 742950"/>
              <a:gd name="connsiteX4" fmla="*/ 57897 w 448422"/>
              <a:gd name="connsiteY4" fmla="*/ 114300 h 742950"/>
              <a:gd name="connsiteX5" fmla="*/ 67422 w 448422"/>
              <a:gd name="connsiteY5" fmla="*/ 190500 h 742950"/>
              <a:gd name="connsiteX6" fmla="*/ 76947 w 448422"/>
              <a:gd name="connsiteY6" fmla="*/ 219075 h 742950"/>
              <a:gd name="connsiteX7" fmla="*/ 105522 w 448422"/>
              <a:gd name="connsiteY7" fmla="*/ 238125 h 742950"/>
              <a:gd name="connsiteX8" fmla="*/ 124572 w 448422"/>
              <a:gd name="connsiteY8" fmla="*/ 266700 h 742950"/>
              <a:gd name="connsiteX9" fmla="*/ 124572 w 448422"/>
              <a:gd name="connsiteY9" fmla="*/ 371475 h 742950"/>
              <a:gd name="connsiteX10" fmla="*/ 105522 w 448422"/>
              <a:gd name="connsiteY10" fmla="*/ 400050 h 742950"/>
              <a:gd name="connsiteX11" fmla="*/ 76947 w 448422"/>
              <a:gd name="connsiteY11" fmla="*/ 409575 h 742950"/>
              <a:gd name="connsiteX12" fmla="*/ 19797 w 448422"/>
              <a:gd name="connsiteY12" fmla="*/ 438150 h 742950"/>
              <a:gd name="connsiteX13" fmla="*/ 10272 w 448422"/>
              <a:gd name="connsiteY13" fmla="*/ 466725 h 742950"/>
              <a:gd name="connsiteX14" fmla="*/ 10272 w 448422"/>
              <a:gd name="connsiteY14" fmla="*/ 628650 h 742950"/>
              <a:gd name="connsiteX15" fmla="*/ 29322 w 448422"/>
              <a:gd name="connsiteY15" fmla="*/ 685800 h 742950"/>
              <a:gd name="connsiteX16" fmla="*/ 57897 w 448422"/>
              <a:gd name="connsiteY16" fmla="*/ 704850 h 742950"/>
              <a:gd name="connsiteX17" fmla="*/ 86472 w 448422"/>
              <a:gd name="connsiteY17" fmla="*/ 733425 h 742950"/>
              <a:gd name="connsiteX18" fmla="*/ 153147 w 448422"/>
              <a:gd name="connsiteY18" fmla="*/ 742950 h 742950"/>
              <a:gd name="connsiteX19" fmla="*/ 324597 w 448422"/>
              <a:gd name="connsiteY19" fmla="*/ 733425 h 742950"/>
              <a:gd name="connsiteX20" fmla="*/ 372222 w 448422"/>
              <a:gd name="connsiteY20" fmla="*/ 723900 h 742950"/>
              <a:gd name="connsiteX21" fmla="*/ 400797 w 448422"/>
              <a:gd name="connsiteY21" fmla="*/ 704850 h 742950"/>
              <a:gd name="connsiteX22" fmla="*/ 448422 w 448422"/>
              <a:gd name="connsiteY22" fmla="*/ 561975 h 742950"/>
              <a:gd name="connsiteX23" fmla="*/ 410322 w 448422"/>
              <a:gd name="connsiteY23" fmla="*/ 419100 h 742950"/>
              <a:gd name="connsiteX24" fmla="*/ 381747 w 448422"/>
              <a:gd name="connsiteY24" fmla="*/ 400050 h 742950"/>
              <a:gd name="connsiteX25" fmla="*/ 343647 w 448422"/>
              <a:gd name="connsiteY25" fmla="*/ 285750 h 742950"/>
              <a:gd name="connsiteX26" fmla="*/ 334122 w 448422"/>
              <a:gd name="connsiteY26" fmla="*/ 257175 h 742950"/>
              <a:gd name="connsiteX27" fmla="*/ 324597 w 448422"/>
              <a:gd name="connsiteY27" fmla="*/ 228600 h 742950"/>
              <a:gd name="connsiteX28" fmla="*/ 353172 w 448422"/>
              <a:gd name="connsiteY28" fmla="*/ 133350 h 742950"/>
              <a:gd name="connsiteX29" fmla="*/ 362697 w 448422"/>
              <a:gd name="connsiteY29" fmla="*/ 104775 h 742950"/>
              <a:gd name="connsiteX30" fmla="*/ 324597 w 448422"/>
              <a:gd name="connsiteY30" fmla="*/ 38100 h 742950"/>
              <a:gd name="connsiteX31" fmla="*/ 267447 w 448422"/>
              <a:gd name="connsiteY31" fmla="*/ 19050 h 742950"/>
              <a:gd name="connsiteX32" fmla="*/ 162672 w 448422"/>
              <a:gd name="connsiteY32" fmla="*/ 0 h 742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448422" h="742950">
                <a:moveTo>
                  <a:pt x="162672" y="0"/>
                </a:moveTo>
                <a:lnTo>
                  <a:pt x="162672" y="0"/>
                </a:lnTo>
                <a:cubicBezTo>
                  <a:pt x="137272" y="9525"/>
                  <a:pt x="106635" y="10428"/>
                  <a:pt x="86472" y="28575"/>
                </a:cubicBezTo>
                <a:cubicBezTo>
                  <a:pt x="71546" y="42008"/>
                  <a:pt x="73772" y="66675"/>
                  <a:pt x="67422" y="85725"/>
                </a:cubicBezTo>
                <a:lnTo>
                  <a:pt x="57897" y="114300"/>
                </a:lnTo>
                <a:cubicBezTo>
                  <a:pt x="61072" y="139700"/>
                  <a:pt x="62843" y="165315"/>
                  <a:pt x="67422" y="190500"/>
                </a:cubicBezTo>
                <a:cubicBezTo>
                  <a:pt x="69218" y="200378"/>
                  <a:pt x="70675" y="211235"/>
                  <a:pt x="76947" y="219075"/>
                </a:cubicBezTo>
                <a:cubicBezTo>
                  <a:pt x="84098" y="228014"/>
                  <a:pt x="95997" y="231775"/>
                  <a:pt x="105522" y="238125"/>
                </a:cubicBezTo>
                <a:cubicBezTo>
                  <a:pt x="111872" y="247650"/>
                  <a:pt x="119452" y="256461"/>
                  <a:pt x="124572" y="266700"/>
                </a:cubicBezTo>
                <a:cubicBezTo>
                  <a:pt x="142071" y="301697"/>
                  <a:pt x="135651" y="330851"/>
                  <a:pt x="124572" y="371475"/>
                </a:cubicBezTo>
                <a:cubicBezTo>
                  <a:pt x="121560" y="382519"/>
                  <a:pt x="114461" y="392899"/>
                  <a:pt x="105522" y="400050"/>
                </a:cubicBezTo>
                <a:cubicBezTo>
                  <a:pt x="97682" y="406322"/>
                  <a:pt x="85927" y="405085"/>
                  <a:pt x="76947" y="409575"/>
                </a:cubicBezTo>
                <a:cubicBezTo>
                  <a:pt x="3089" y="446504"/>
                  <a:pt x="91621" y="414209"/>
                  <a:pt x="19797" y="438150"/>
                </a:cubicBezTo>
                <a:cubicBezTo>
                  <a:pt x="16622" y="447675"/>
                  <a:pt x="12450" y="456924"/>
                  <a:pt x="10272" y="466725"/>
                </a:cubicBezTo>
                <a:cubicBezTo>
                  <a:pt x="-4017" y="531027"/>
                  <a:pt x="-2819" y="554468"/>
                  <a:pt x="10272" y="628650"/>
                </a:cubicBezTo>
                <a:cubicBezTo>
                  <a:pt x="13762" y="648425"/>
                  <a:pt x="12614" y="674661"/>
                  <a:pt x="29322" y="685800"/>
                </a:cubicBezTo>
                <a:cubicBezTo>
                  <a:pt x="38847" y="692150"/>
                  <a:pt x="49103" y="697521"/>
                  <a:pt x="57897" y="704850"/>
                </a:cubicBezTo>
                <a:cubicBezTo>
                  <a:pt x="68245" y="713474"/>
                  <a:pt x="73965" y="728422"/>
                  <a:pt x="86472" y="733425"/>
                </a:cubicBezTo>
                <a:cubicBezTo>
                  <a:pt x="107317" y="741763"/>
                  <a:pt x="130922" y="739775"/>
                  <a:pt x="153147" y="742950"/>
                </a:cubicBezTo>
                <a:cubicBezTo>
                  <a:pt x="210297" y="739775"/>
                  <a:pt x="267574" y="738384"/>
                  <a:pt x="324597" y="733425"/>
                </a:cubicBezTo>
                <a:cubicBezTo>
                  <a:pt x="340726" y="732023"/>
                  <a:pt x="357063" y="729584"/>
                  <a:pt x="372222" y="723900"/>
                </a:cubicBezTo>
                <a:cubicBezTo>
                  <a:pt x="382941" y="719880"/>
                  <a:pt x="391272" y="711200"/>
                  <a:pt x="400797" y="704850"/>
                </a:cubicBezTo>
                <a:cubicBezTo>
                  <a:pt x="454845" y="623778"/>
                  <a:pt x="436369" y="670455"/>
                  <a:pt x="448422" y="561975"/>
                </a:cubicBezTo>
                <a:cubicBezTo>
                  <a:pt x="440134" y="462519"/>
                  <a:pt x="465101" y="464749"/>
                  <a:pt x="410322" y="419100"/>
                </a:cubicBezTo>
                <a:cubicBezTo>
                  <a:pt x="401528" y="411771"/>
                  <a:pt x="391272" y="406400"/>
                  <a:pt x="381747" y="400050"/>
                </a:cubicBezTo>
                <a:lnTo>
                  <a:pt x="343647" y="285750"/>
                </a:lnTo>
                <a:lnTo>
                  <a:pt x="334122" y="257175"/>
                </a:lnTo>
                <a:lnTo>
                  <a:pt x="324597" y="228600"/>
                </a:lnTo>
                <a:cubicBezTo>
                  <a:pt x="338992" y="171019"/>
                  <a:pt x="329982" y="202919"/>
                  <a:pt x="353172" y="133350"/>
                </a:cubicBezTo>
                <a:lnTo>
                  <a:pt x="362697" y="104775"/>
                </a:lnTo>
                <a:cubicBezTo>
                  <a:pt x="353827" y="60427"/>
                  <a:pt x="364591" y="55875"/>
                  <a:pt x="324597" y="38100"/>
                </a:cubicBezTo>
                <a:cubicBezTo>
                  <a:pt x="306247" y="29945"/>
                  <a:pt x="267447" y="19050"/>
                  <a:pt x="267447" y="19050"/>
                </a:cubicBezTo>
                <a:cubicBezTo>
                  <a:pt x="169038" y="28891"/>
                  <a:pt x="180135" y="3175"/>
                  <a:pt x="162672" y="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tint val="66000"/>
                  <a:satMod val="160000"/>
                </a:schemeClr>
              </a:gs>
              <a:gs pos="50000">
                <a:schemeClr val="accent2">
                  <a:tint val="44500"/>
                  <a:satMod val="160000"/>
                </a:schemeClr>
              </a:gs>
              <a:gs pos="100000">
                <a:schemeClr val="accent2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Ellipse 60"/>
          <p:cNvSpPr/>
          <p:nvPr/>
        </p:nvSpPr>
        <p:spPr>
          <a:xfrm>
            <a:off x="5717109" y="2081806"/>
            <a:ext cx="295052" cy="198022"/>
          </a:xfrm>
          <a:prstGeom prst="ellipse">
            <a:avLst/>
          </a:prstGeom>
          <a:gradFill flip="none" rotWithShape="1">
            <a:gsLst>
              <a:gs pos="0">
                <a:schemeClr val="accent2">
                  <a:tint val="66000"/>
                  <a:satMod val="160000"/>
                </a:schemeClr>
              </a:gs>
              <a:gs pos="50000">
                <a:schemeClr val="accent2">
                  <a:tint val="44500"/>
                  <a:satMod val="160000"/>
                </a:schemeClr>
              </a:gs>
              <a:gs pos="100000">
                <a:schemeClr val="accent2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Ellipse 61"/>
          <p:cNvSpPr/>
          <p:nvPr/>
        </p:nvSpPr>
        <p:spPr>
          <a:xfrm>
            <a:off x="4801897" y="2081806"/>
            <a:ext cx="274160" cy="198022"/>
          </a:xfrm>
          <a:prstGeom prst="ellipse">
            <a:avLst/>
          </a:prstGeom>
          <a:gradFill flip="none" rotWithShape="1">
            <a:gsLst>
              <a:gs pos="0">
                <a:schemeClr val="accent2">
                  <a:tint val="66000"/>
                  <a:satMod val="160000"/>
                </a:schemeClr>
              </a:gs>
              <a:gs pos="50000">
                <a:schemeClr val="accent2">
                  <a:tint val="44500"/>
                  <a:satMod val="160000"/>
                </a:schemeClr>
              </a:gs>
              <a:gs pos="100000">
                <a:schemeClr val="accent2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Connecteur droit avec flèche 6"/>
          <p:cNvCxnSpPr>
            <a:stCxn id="5" idx="6"/>
          </p:cNvCxnSpPr>
          <p:nvPr/>
        </p:nvCxnSpPr>
        <p:spPr>
          <a:xfrm>
            <a:off x="2409364" y="2127167"/>
            <a:ext cx="1226533" cy="152661"/>
          </a:xfrm>
          <a:prstGeom prst="straightConnector1">
            <a:avLst/>
          </a:prstGeom>
          <a:ln w="28575">
            <a:solidFill>
              <a:schemeClr val="tx2">
                <a:lumMod val="40000"/>
                <a:lumOff val="60000"/>
              </a:schemeClr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Ellipse 67"/>
          <p:cNvSpPr/>
          <p:nvPr/>
        </p:nvSpPr>
        <p:spPr>
          <a:xfrm>
            <a:off x="3635897" y="1844824"/>
            <a:ext cx="2520279" cy="946141"/>
          </a:xfrm>
          <a:prstGeom prst="ellipse">
            <a:avLst/>
          </a:prstGeom>
          <a:noFill/>
          <a:ln w="28575">
            <a:solidFill>
              <a:schemeClr val="tx2">
                <a:lumMod val="40000"/>
                <a:lumOff val="6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Forme libre 47"/>
          <p:cNvSpPr/>
          <p:nvPr/>
        </p:nvSpPr>
        <p:spPr>
          <a:xfrm rot="19438294">
            <a:off x="3840458" y="2045453"/>
            <a:ext cx="400049" cy="228600"/>
          </a:xfrm>
          <a:custGeom>
            <a:avLst/>
            <a:gdLst>
              <a:gd name="connsiteX0" fmla="*/ 0 w 800100"/>
              <a:gd name="connsiteY0" fmla="*/ 180975 h 457200"/>
              <a:gd name="connsiteX1" fmla="*/ 0 w 800100"/>
              <a:gd name="connsiteY1" fmla="*/ 180975 h 457200"/>
              <a:gd name="connsiteX2" fmla="*/ 19050 w 800100"/>
              <a:gd name="connsiteY2" fmla="*/ 95250 h 457200"/>
              <a:gd name="connsiteX3" fmla="*/ 76200 w 800100"/>
              <a:gd name="connsiteY3" fmla="*/ 57150 h 457200"/>
              <a:gd name="connsiteX4" fmla="*/ 161925 w 800100"/>
              <a:gd name="connsiteY4" fmla="*/ 28575 h 457200"/>
              <a:gd name="connsiteX5" fmla="*/ 238125 w 800100"/>
              <a:gd name="connsiteY5" fmla="*/ 9525 h 457200"/>
              <a:gd name="connsiteX6" fmla="*/ 381000 w 800100"/>
              <a:gd name="connsiteY6" fmla="*/ 0 h 457200"/>
              <a:gd name="connsiteX7" fmla="*/ 600075 w 800100"/>
              <a:gd name="connsiteY7" fmla="*/ 9525 h 457200"/>
              <a:gd name="connsiteX8" fmla="*/ 628650 w 800100"/>
              <a:gd name="connsiteY8" fmla="*/ 19050 h 457200"/>
              <a:gd name="connsiteX9" fmla="*/ 733425 w 800100"/>
              <a:gd name="connsiteY9" fmla="*/ 28575 h 457200"/>
              <a:gd name="connsiteX10" fmla="*/ 800100 w 800100"/>
              <a:gd name="connsiteY10" fmla="*/ 76200 h 457200"/>
              <a:gd name="connsiteX11" fmla="*/ 790575 w 800100"/>
              <a:gd name="connsiteY11" fmla="*/ 152400 h 457200"/>
              <a:gd name="connsiteX12" fmla="*/ 704850 w 800100"/>
              <a:gd name="connsiteY12" fmla="*/ 190500 h 457200"/>
              <a:gd name="connsiteX13" fmla="*/ 647700 w 800100"/>
              <a:gd name="connsiteY13" fmla="*/ 209550 h 457200"/>
              <a:gd name="connsiteX14" fmla="*/ 619125 w 800100"/>
              <a:gd name="connsiteY14" fmla="*/ 219075 h 457200"/>
              <a:gd name="connsiteX15" fmla="*/ 504825 w 800100"/>
              <a:gd name="connsiteY15" fmla="*/ 228600 h 457200"/>
              <a:gd name="connsiteX16" fmla="*/ 466725 w 800100"/>
              <a:gd name="connsiteY16" fmla="*/ 285750 h 457200"/>
              <a:gd name="connsiteX17" fmla="*/ 447675 w 800100"/>
              <a:gd name="connsiteY17" fmla="*/ 314325 h 457200"/>
              <a:gd name="connsiteX18" fmla="*/ 438150 w 800100"/>
              <a:gd name="connsiteY18" fmla="*/ 400050 h 457200"/>
              <a:gd name="connsiteX19" fmla="*/ 409575 w 800100"/>
              <a:gd name="connsiteY19" fmla="*/ 409575 h 457200"/>
              <a:gd name="connsiteX20" fmla="*/ 219075 w 800100"/>
              <a:gd name="connsiteY20" fmla="*/ 419100 h 457200"/>
              <a:gd name="connsiteX21" fmla="*/ 161925 w 800100"/>
              <a:gd name="connsiteY21" fmla="*/ 447675 h 457200"/>
              <a:gd name="connsiteX22" fmla="*/ 133350 w 800100"/>
              <a:gd name="connsiteY22" fmla="*/ 457200 h 457200"/>
              <a:gd name="connsiteX23" fmla="*/ 66675 w 800100"/>
              <a:gd name="connsiteY23" fmla="*/ 447675 h 457200"/>
              <a:gd name="connsiteX24" fmla="*/ 38100 w 800100"/>
              <a:gd name="connsiteY24" fmla="*/ 438150 h 457200"/>
              <a:gd name="connsiteX25" fmla="*/ 28575 w 800100"/>
              <a:gd name="connsiteY25" fmla="*/ 381000 h 457200"/>
              <a:gd name="connsiteX26" fmla="*/ 19050 w 800100"/>
              <a:gd name="connsiteY26" fmla="*/ 352425 h 457200"/>
              <a:gd name="connsiteX27" fmla="*/ 0 w 800100"/>
              <a:gd name="connsiteY27" fmla="*/ 180975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800100" h="457200">
                <a:moveTo>
                  <a:pt x="0" y="180975"/>
                </a:moveTo>
                <a:lnTo>
                  <a:pt x="0" y="180975"/>
                </a:lnTo>
                <a:cubicBezTo>
                  <a:pt x="6350" y="152400"/>
                  <a:pt x="3709" y="120180"/>
                  <a:pt x="19050" y="95250"/>
                </a:cubicBezTo>
                <a:cubicBezTo>
                  <a:pt x="31049" y="75751"/>
                  <a:pt x="54480" y="64390"/>
                  <a:pt x="76200" y="57150"/>
                </a:cubicBezTo>
                <a:lnTo>
                  <a:pt x="161925" y="28575"/>
                </a:lnTo>
                <a:cubicBezTo>
                  <a:pt x="190584" y="19022"/>
                  <a:pt x="205285" y="12809"/>
                  <a:pt x="238125" y="9525"/>
                </a:cubicBezTo>
                <a:cubicBezTo>
                  <a:pt x="285619" y="4776"/>
                  <a:pt x="333375" y="3175"/>
                  <a:pt x="381000" y="0"/>
                </a:cubicBezTo>
                <a:cubicBezTo>
                  <a:pt x="454025" y="3175"/>
                  <a:pt x="527196" y="3919"/>
                  <a:pt x="600075" y="9525"/>
                </a:cubicBezTo>
                <a:cubicBezTo>
                  <a:pt x="610086" y="10295"/>
                  <a:pt x="618711" y="17630"/>
                  <a:pt x="628650" y="19050"/>
                </a:cubicBezTo>
                <a:cubicBezTo>
                  <a:pt x="663367" y="24010"/>
                  <a:pt x="698500" y="25400"/>
                  <a:pt x="733425" y="28575"/>
                </a:cubicBezTo>
                <a:cubicBezTo>
                  <a:pt x="800100" y="50800"/>
                  <a:pt x="784225" y="28575"/>
                  <a:pt x="800100" y="76200"/>
                </a:cubicBezTo>
                <a:cubicBezTo>
                  <a:pt x="796925" y="101600"/>
                  <a:pt x="800082" y="128633"/>
                  <a:pt x="790575" y="152400"/>
                </a:cubicBezTo>
                <a:cubicBezTo>
                  <a:pt x="783608" y="169817"/>
                  <a:pt x="705649" y="190234"/>
                  <a:pt x="704850" y="190500"/>
                </a:cubicBezTo>
                <a:lnTo>
                  <a:pt x="647700" y="209550"/>
                </a:lnTo>
                <a:cubicBezTo>
                  <a:pt x="638175" y="212725"/>
                  <a:pt x="629131" y="218241"/>
                  <a:pt x="619125" y="219075"/>
                </a:cubicBezTo>
                <a:lnTo>
                  <a:pt x="504825" y="228600"/>
                </a:lnTo>
                <a:lnTo>
                  <a:pt x="466725" y="285750"/>
                </a:lnTo>
                <a:lnTo>
                  <a:pt x="447675" y="314325"/>
                </a:lnTo>
                <a:cubicBezTo>
                  <a:pt x="444500" y="342900"/>
                  <a:pt x="448828" y="373356"/>
                  <a:pt x="438150" y="400050"/>
                </a:cubicBezTo>
                <a:cubicBezTo>
                  <a:pt x="434421" y="409372"/>
                  <a:pt x="419577" y="408705"/>
                  <a:pt x="409575" y="409575"/>
                </a:cubicBezTo>
                <a:cubicBezTo>
                  <a:pt x="346235" y="415083"/>
                  <a:pt x="282575" y="415925"/>
                  <a:pt x="219075" y="419100"/>
                </a:cubicBezTo>
                <a:cubicBezTo>
                  <a:pt x="147251" y="443041"/>
                  <a:pt x="235783" y="410746"/>
                  <a:pt x="161925" y="447675"/>
                </a:cubicBezTo>
                <a:cubicBezTo>
                  <a:pt x="152945" y="452165"/>
                  <a:pt x="142875" y="454025"/>
                  <a:pt x="133350" y="457200"/>
                </a:cubicBezTo>
                <a:cubicBezTo>
                  <a:pt x="111125" y="454025"/>
                  <a:pt x="88690" y="452078"/>
                  <a:pt x="66675" y="447675"/>
                </a:cubicBezTo>
                <a:cubicBezTo>
                  <a:pt x="56830" y="445706"/>
                  <a:pt x="43081" y="446867"/>
                  <a:pt x="38100" y="438150"/>
                </a:cubicBezTo>
                <a:cubicBezTo>
                  <a:pt x="28518" y="421382"/>
                  <a:pt x="32765" y="399853"/>
                  <a:pt x="28575" y="381000"/>
                </a:cubicBezTo>
                <a:cubicBezTo>
                  <a:pt x="26397" y="371199"/>
                  <a:pt x="22225" y="361950"/>
                  <a:pt x="19050" y="352425"/>
                </a:cubicBezTo>
                <a:cubicBezTo>
                  <a:pt x="7225" y="222354"/>
                  <a:pt x="3175" y="209550"/>
                  <a:pt x="0" y="180975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tint val="66000"/>
                  <a:satMod val="160000"/>
                </a:schemeClr>
              </a:gs>
              <a:gs pos="50000">
                <a:schemeClr val="accent2">
                  <a:tint val="44500"/>
                  <a:satMod val="160000"/>
                </a:schemeClr>
              </a:gs>
              <a:gs pos="100000">
                <a:schemeClr val="accent2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Ellipse 48"/>
          <p:cNvSpPr/>
          <p:nvPr/>
        </p:nvSpPr>
        <p:spPr>
          <a:xfrm>
            <a:off x="544868" y="3527300"/>
            <a:ext cx="744409" cy="645696"/>
          </a:xfrm>
          <a:prstGeom prst="ellipse">
            <a:avLst/>
          </a:prstGeom>
          <a:noFill/>
          <a:ln w="28575">
            <a:solidFill>
              <a:schemeClr val="tx2">
                <a:lumMod val="40000"/>
                <a:lumOff val="6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0" name="Connecteur droit avec flèche 49"/>
          <p:cNvCxnSpPr>
            <a:stCxn id="49" idx="6"/>
            <a:endCxn id="68" idx="2"/>
          </p:cNvCxnSpPr>
          <p:nvPr/>
        </p:nvCxnSpPr>
        <p:spPr>
          <a:xfrm flipV="1">
            <a:off x="1289277" y="2317895"/>
            <a:ext cx="2346620" cy="1532253"/>
          </a:xfrm>
          <a:prstGeom prst="straightConnector1">
            <a:avLst/>
          </a:prstGeom>
          <a:ln w="28575">
            <a:solidFill>
              <a:schemeClr val="tx2">
                <a:lumMod val="40000"/>
                <a:lumOff val="60000"/>
              </a:schemeClr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Ellipse 51"/>
          <p:cNvSpPr/>
          <p:nvPr/>
        </p:nvSpPr>
        <p:spPr>
          <a:xfrm>
            <a:off x="2072864" y="3730176"/>
            <a:ext cx="568187" cy="645696"/>
          </a:xfrm>
          <a:prstGeom prst="ellipse">
            <a:avLst/>
          </a:prstGeom>
          <a:noFill/>
          <a:ln w="28575">
            <a:solidFill>
              <a:schemeClr val="tx2">
                <a:lumMod val="40000"/>
                <a:lumOff val="6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8" name="Connecteur droit avec flèche 57"/>
          <p:cNvCxnSpPr>
            <a:stCxn id="52" idx="6"/>
          </p:cNvCxnSpPr>
          <p:nvPr/>
        </p:nvCxnSpPr>
        <p:spPr>
          <a:xfrm flipV="1">
            <a:off x="2641051" y="2376509"/>
            <a:ext cx="994846" cy="1676515"/>
          </a:xfrm>
          <a:prstGeom prst="straightConnector1">
            <a:avLst/>
          </a:prstGeom>
          <a:ln w="28575">
            <a:solidFill>
              <a:schemeClr val="tx2">
                <a:lumMod val="40000"/>
                <a:lumOff val="60000"/>
              </a:schemeClr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e 10"/>
          <p:cNvGrpSpPr/>
          <p:nvPr/>
        </p:nvGrpSpPr>
        <p:grpSpPr>
          <a:xfrm>
            <a:off x="538867" y="1721877"/>
            <a:ext cx="2745557" cy="3819716"/>
            <a:chOff x="345281" y="1721877"/>
            <a:chExt cx="2745557" cy="381971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8" name="Forme libre 7"/>
            <p:cNvSpPr/>
            <p:nvPr/>
          </p:nvSpPr>
          <p:spPr>
            <a:xfrm>
              <a:off x="345281" y="1721877"/>
              <a:ext cx="1478611" cy="3819716"/>
            </a:xfrm>
            <a:custGeom>
              <a:avLst/>
              <a:gdLst>
                <a:gd name="connsiteX0" fmla="*/ 26194 w 1478611"/>
                <a:gd name="connsiteY0" fmla="*/ 3145398 h 3819716"/>
                <a:gd name="connsiteX1" fmla="*/ 121444 w 1478611"/>
                <a:gd name="connsiteY1" fmla="*/ 2831073 h 3819716"/>
                <a:gd name="connsiteX2" fmla="*/ 435769 w 1478611"/>
                <a:gd name="connsiteY2" fmla="*/ 2583423 h 3819716"/>
                <a:gd name="connsiteX3" fmla="*/ 1007269 w 1478611"/>
                <a:gd name="connsiteY3" fmla="*/ 2469123 h 3819716"/>
                <a:gd name="connsiteX4" fmla="*/ 1054894 w 1478611"/>
                <a:gd name="connsiteY4" fmla="*/ 1745223 h 3819716"/>
                <a:gd name="connsiteX5" fmla="*/ 635794 w 1478611"/>
                <a:gd name="connsiteY5" fmla="*/ 687948 h 3819716"/>
                <a:gd name="connsiteX6" fmla="*/ 578644 w 1478611"/>
                <a:gd name="connsiteY6" fmla="*/ 116448 h 3819716"/>
                <a:gd name="connsiteX7" fmla="*/ 1026319 w 1478611"/>
                <a:gd name="connsiteY7" fmla="*/ 40248 h 3819716"/>
                <a:gd name="connsiteX8" fmla="*/ 1121569 w 1478611"/>
                <a:gd name="connsiteY8" fmla="*/ 602223 h 3819716"/>
                <a:gd name="connsiteX9" fmla="*/ 1312069 w 1478611"/>
                <a:gd name="connsiteY9" fmla="*/ 1849998 h 3819716"/>
                <a:gd name="connsiteX10" fmla="*/ 1473994 w 1478611"/>
                <a:gd name="connsiteY10" fmla="*/ 2535798 h 3819716"/>
                <a:gd name="connsiteX11" fmla="*/ 1350169 w 1478611"/>
                <a:gd name="connsiteY11" fmla="*/ 3631173 h 3819716"/>
                <a:gd name="connsiteX12" fmla="*/ 569119 w 1478611"/>
                <a:gd name="connsiteY12" fmla="*/ 3774048 h 3819716"/>
                <a:gd name="connsiteX13" fmla="*/ 26194 w 1478611"/>
                <a:gd name="connsiteY13" fmla="*/ 3145398 h 3819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78611" h="3819716">
                  <a:moveTo>
                    <a:pt x="26194" y="3145398"/>
                  </a:moveTo>
                  <a:cubicBezTo>
                    <a:pt x="-48419" y="2988235"/>
                    <a:pt x="53182" y="2924735"/>
                    <a:pt x="121444" y="2831073"/>
                  </a:cubicBezTo>
                  <a:cubicBezTo>
                    <a:pt x="189707" y="2737410"/>
                    <a:pt x="288132" y="2643748"/>
                    <a:pt x="435769" y="2583423"/>
                  </a:cubicBezTo>
                  <a:cubicBezTo>
                    <a:pt x="583406" y="2523098"/>
                    <a:pt x="904082" y="2608823"/>
                    <a:pt x="1007269" y="2469123"/>
                  </a:cubicBezTo>
                  <a:cubicBezTo>
                    <a:pt x="1110456" y="2329423"/>
                    <a:pt x="1116807" y="2042085"/>
                    <a:pt x="1054894" y="1745223"/>
                  </a:cubicBezTo>
                  <a:cubicBezTo>
                    <a:pt x="992982" y="1448360"/>
                    <a:pt x="715169" y="959410"/>
                    <a:pt x="635794" y="687948"/>
                  </a:cubicBezTo>
                  <a:cubicBezTo>
                    <a:pt x="556419" y="416486"/>
                    <a:pt x="513557" y="224398"/>
                    <a:pt x="578644" y="116448"/>
                  </a:cubicBezTo>
                  <a:cubicBezTo>
                    <a:pt x="643731" y="8498"/>
                    <a:pt x="935832" y="-40715"/>
                    <a:pt x="1026319" y="40248"/>
                  </a:cubicBezTo>
                  <a:cubicBezTo>
                    <a:pt x="1116807" y="121210"/>
                    <a:pt x="1073944" y="300598"/>
                    <a:pt x="1121569" y="602223"/>
                  </a:cubicBezTo>
                  <a:cubicBezTo>
                    <a:pt x="1169194" y="903848"/>
                    <a:pt x="1253331" y="1527735"/>
                    <a:pt x="1312069" y="1849998"/>
                  </a:cubicBezTo>
                  <a:cubicBezTo>
                    <a:pt x="1370807" y="2172261"/>
                    <a:pt x="1467644" y="2238936"/>
                    <a:pt x="1473994" y="2535798"/>
                  </a:cubicBezTo>
                  <a:cubicBezTo>
                    <a:pt x="1480344" y="2832660"/>
                    <a:pt x="1500981" y="3424798"/>
                    <a:pt x="1350169" y="3631173"/>
                  </a:cubicBezTo>
                  <a:cubicBezTo>
                    <a:pt x="1199357" y="3837548"/>
                    <a:pt x="786607" y="3856598"/>
                    <a:pt x="569119" y="3774048"/>
                  </a:cubicBezTo>
                  <a:cubicBezTo>
                    <a:pt x="351632" y="3691498"/>
                    <a:pt x="100807" y="3302561"/>
                    <a:pt x="26194" y="3145398"/>
                  </a:cubicBezTo>
                  <a:close/>
                </a:path>
              </a:pathLst>
            </a:custGeom>
            <a:noFill/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51" name="Connecteur droit avec flèche 50"/>
            <p:cNvCxnSpPr/>
            <p:nvPr/>
          </p:nvCxnSpPr>
          <p:spPr>
            <a:xfrm flipV="1">
              <a:off x="1823892" y="3879738"/>
              <a:ext cx="1266946" cy="926163"/>
            </a:xfrm>
            <a:prstGeom prst="straightConnector1">
              <a:avLst/>
            </a:prstGeom>
            <a:ln w="28575">
              <a:solidFill>
                <a:schemeClr val="accent3">
                  <a:lumMod val="60000"/>
                  <a:lumOff val="4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Flèche vers le bas 11"/>
          <p:cNvSpPr/>
          <p:nvPr/>
        </p:nvSpPr>
        <p:spPr>
          <a:xfrm>
            <a:off x="4716017" y="4492799"/>
            <a:ext cx="287470" cy="427454"/>
          </a:xfrm>
          <a:prstGeom prst="downArrow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3" name="Connecteur droit avec flèche 22"/>
          <p:cNvCxnSpPr>
            <a:stCxn id="48" idx="10"/>
            <a:endCxn id="48" idx="26"/>
          </p:cNvCxnSpPr>
          <p:nvPr/>
        </p:nvCxnSpPr>
        <p:spPr>
          <a:xfrm flipH="1">
            <a:off x="3922837" y="1980476"/>
            <a:ext cx="234591" cy="341397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avec flèche 24"/>
          <p:cNvCxnSpPr>
            <a:stCxn id="60" idx="2"/>
            <a:endCxn id="60" idx="19"/>
          </p:cNvCxnSpPr>
          <p:nvPr/>
        </p:nvCxnSpPr>
        <p:spPr>
          <a:xfrm flipH="1">
            <a:off x="4403924" y="2001701"/>
            <a:ext cx="180345" cy="301055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avec flèche 27"/>
          <p:cNvCxnSpPr>
            <a:stCxn id="62" idx="2"/>
          </p:cNvCxnSpPr>
          <p:nvPr/>
        </p:nvCxnSpPr>
        <p:spPr>
          <a:xfrm>
            <a:off x="4801897" y="2180817"/>
            <a:ext cx="274160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avec flèche 29"/>
          <p:cNvCxnSpPr>
            <a:stCxn id="59" idx="0"/>
            <a:endCxn id="59" idx="4"/>
          </p:cNvCxnSpPr>
          <p:nvPr/>
        </p:nvCxnSpPr>
        <p:spPr>
          <a:xfrm>
            <a:off x="5411609" y="2081806"/>
            <a:ext cx="0" cy="198022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avec flèche 31"/>
          <p:cNvCxnSpPr>
            <a:stCxn id="61" idx="4"/>
            <a:endCxn id="61" idx="0"/>
          </p:cNvCxnSpPr>
          <p:nvPr/>
        </p:nvCxnSpPr>
        <p:spPr>
          <a:xfrm flipV="1">
            <a:off x="5864635" y="2081806"/>
            <a:ext cx="0" cy="198022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ZoneTexte 72"/>
          <p:cNvSpPr txBox="1"/>
          <p:nvPr/>
        </p:nvSpPr>
        <p:spPr>
          <a:xfrm>
            <a:off x="4067945" y="1985353"/>
            <a:ext cx="319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+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0" name="ZoneTexte 79"/>
          <p:cNvSpPr txBox="1"/>
          <p:nvPr/>
        </p:nvSpPr>
        <p:spPr>
          <a:xfrm>
            <a:off x="4556358" y="1991574"/>
            <a:ext cx="319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+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1" name="ZoneTexte 80"/>
          <p:cNvSpPr txBox="1"/>
          <p:nvPr/>
        </p:nvSpPr>
        <p:spPr>
          <a:xfrm>
            <a:off x="4999501" y="2000506"/>
            <a:ext cx="319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+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2" name="ZoneTexte 81"/>
          <p:cNvSpPr txBox="1"/>
          <p:nvPr/>
        </p:nvSpPr>
        <p:spPr>
          <a:xfrm>
            <a:off x="4384056" y="2339588"/>
            <a:ext cx="10294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= ∑ </a:t>
            </a:r>
            <a:r>
              <a:rPr lang="fr-FR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(mm)</a:t>
            </a: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3" name="ZoneTexte 82"/>
          <p:cNvSpPr txBox="1"/>
          <p:nvPr/>
        </p:nvSpPr>
        <p:spPr>
          <a:xfrm>
            <a:off x="5508105" y="2005243"/>
            <a:ext cx="319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+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9" name="Ellipse 68"/>
          <p:cNvSpPr/>
          <p:nvPr/>
        </p:nvSpPr>
        <p:spPr>
          <a:xfrm>
            <a:off x="4783489" y="5769597"/>
            <a:ext cx="144016" cy="14401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Ellipse 69"/>
          <p:cNvSpPr/>
          <p:nvPr/>
        </p:nvSpPr>
        <p:spPr>
          <a:xfrm>
            <a:off x="4783489" y="5512011"/>
            <a:ext cx="144016" cy="144016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Ellipse 70"/>
          <p:cNvSpPr/>
          <p:nvPr/>
        </p:nvSpPr>
        <p:spPr>
          <a:xfrm>
            <a:off x="4783489" y="5003766"/>
            <a:ext cx="144016" cy="14401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Ellipse 71"/>
          <p:cNvSpPr/>
          <p:nvPr/>
        </p:nvSpPr>
        <p:spPr>
          <a:xfrm>
            <a:off x="4783489" y="5254425"/>
            <a:ext cx="144016" cy="144016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Ellipse 73"/>
          <p:cNvSpPr/>
          <p:nvPr/>
        </p:nvSpPr>
        <p:spPr>
          <a:xfrm>
            <a:off x="4778601" y="6021288"/>
            <a:ext cx="144016" cy="144016"/>
          </a:xfrm>
          <a:prstGeom prst="ellipse">
            <a:avLst/>
          </a:prstGeom>
          <a:solidFill>
            <a:schemeClr val="bg1"/>
          </a:solidFill>
          <a:ln w="952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ZoneTexte 5"/>
          <p:cNvSpPr txBox="1"/>
          <p:nvPr/>
        </p:nvSpPr>
        <p:spPr>
          <a:xfrm>
            <a:off x="5018585" y="4920253"/>
            <a:ext cx="47961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/>
              <a:t>PD</a:t>
            </a:r>
          </a:p>
          <a:p>
            <a:r>
              <a:rPr lang="fr-FR" sz="1600" dirty="0" smtClean="0"/>
              <a:t>SD</a:t>
            </a:r>
          </a:p>
          <a:p>
            <a:r>
              <a:rPr lang="fr-FR" sz="1600" dirty="0" smtClean="0"/>
              <a:t>PR</a:t>
            </a:r>
          </a:p>
          <a:p>
            <a:r>
              <a:rPr lang="fr-FR" sz="1600" dirty="0" smtClean="0"/>
              <a:t>CR</a:t>
            </a:r>
          </a:p>
          <a:p>
            <a:r>
              <a:rPr lang="fr-FR" sz="1600" dirty="0" smtClean="0"/>
              <a:t>NE</a:t>
            </a:r>
            <a:endParaRPr lang="en-US" sz="1600" dirty="0"/>
          </a:p>
        </p:txBody>
      </p:sp>
      <p:sp>
        <p:nvSpPr>
          <p:cNvPr id="53" name="ZoneTexte 52"/>
          <p:cNvSpPr txBox="1"/>
          <p:nvPr/>
        </p:nvSpPr>
        <p:spPr>
          <a:xfrm>
            <a:off x="323528" y="188640"/>
            <a:ext cx="792236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/>
              <a:t>Comment</a:t>
            </a:r>
          </a:p>
          <a:p>
            <a:r>
              <a:rPr lang="fr-FR" sz="2400" dirty="0"/>
              <a:t>Hypothèse fondatrice </a:t>
            </a:r>
            <a:r>
              <a:rPr lang="fr-FR" sz="2400" dirty="0" smtClean="0"/>
              <a:t>RECIST1.1 : </a:t>
            </a:r>
            <a:r>
              <a:rPr lang="fr-FR" sz="2400" dirty="0"/>
              <a:t>relation </a:t>
            </a:r>
            <a:r>
              <a:rPr lang="fr-FR" sz="2400" dirty="0" smtClean="0"/>
              <a:t>taille/réponse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2331648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llipse 6"/>
          <p:cNvSpPr/>
          <p:nvPr/>
        </p:nvSpPr>
        <p:spPr>
          <a:xfrm>
            <a:off x="971600" y="692696"/>
            <a:ext cx="360040" cy="36004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1</a:t>
            </a:r>
            <a:endParaRPr lang="en-US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-108520" y="1124744"/>
            <a:ext cx="2592288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Evaluer les cibles</a:t>
            </a:r>
          </a:p>
          <a:p>
            <a:pPr algn="ctr"/>
            <a:endParaRPr lang="fr-FR" sz="12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r>
              <a:rPr lang="fr-FR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Calculer le % d’augmentation/diminution</a:t>
            </a:r>
          </a:p>
          <a:p>
            <a:pPr algn="ctr"/>
            <a:r>
              <a:rPr lang="fr-FR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de la 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394808" y="5260935"/>
            <a:ext cx="2520280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Calcul par rapport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</a:t>
            </a:r>
            <a:r>
              <a:rPr lang="fr-FR" sz="11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u Baseline</a:t>
            </a:r>
            <a:r>
              <a:rPr lang="fr-FR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</a:t>
            </a:r>
            <a:r>
              <a:rPr lang="fr-FR" sz="11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u  NADIR </a:t>
            </a:r>
            <a:r>
              <a:rPr lang="fr-FR" sz="9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si SOMME diminuée précédemment </a:t>
            </a:r>
          </a:p>
        </p:txBody>
      </p:sp>
      <p:sp>
        <p:nvSpPr>
          <p:cNvPr id="46" name="Rectangle 45"/>
          <p:cNvSpPr/>
          <p:nvPr/>
        </p:nvSpPr>
        <p:spPr>
          <a:xfrm>
            <a:off x="4836046" y="5133907"/>
            <a:ext cx="120945" cy="79208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8" name="Connecteur droit 47"/>
          <p:cNvCxnSpPr/>
          <p:nvPr/>
        </p:nvCxnSpPr>
        <p:spPr>
          <a:xfrm>
            <a:off x="4775476" y="5925994"/>
            <a:ext cx="201588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Rectangle 48"/>
          <p:cNvSpPr/>
          <p:nvPr/>
        </p:nvSpPr>
        <p:spPr>
          <a:xfrm>
            <a:off x="5138626" y="5349929"/>
            <a:ext cx="120945" cy="57606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5445259" y="5637961"/>
            <a:ext cx="124189" cy="288034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/>
          <p:cNvSpPr/>
          <p:nvPr/>
        </p:nvSpPr>
        <p:spPr>
          <a:xfrm>
            <a:off x="5783588" y="5349929"/>
            <a:ext cx="120945" cy="57606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ZoneTexte 52"/>
          <p:cNvSpPr txBox="1"/>
          <p:nvPr/>
        </p:nvSpPr>
        <p:spPr>
          <a:xfrm>
            <a:off x="5152824" y="6006430"/>
            <a:ext cx="6623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	ADIR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55" name="Connecteur droit 54"/>
          <p:cNvCxnSpPr>
            <a:stCxn id="50" idx="2"/>
          </p:cNvCxnSpPr>
          <p:nvPr/>
        </p:nvCxnSpPr>
        <p:spPr>
          <a:xfrm flipH="1">
            <a:off x="5505523" y="5925995"/>
            <a:ext cx="1831" cy="14401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ZoneTexte 55"/>
          <p:cNvSpPr txBox="1"/>
          <p:nvPr/>
        </p:nvSpPr>
        <p:spPr>
          <a:xfrm>
            <a:off x="4690234" y="6078517"/>
            <a:ext cx="3722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BL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57" name="Connecteur droit 56"/>
          <p:cNvCxnSpPr/>
          <p:nvPr/>
        </p:nvCxnSpPr>
        <p:spPr>
          <a:xfrm flipH="1">
            <a:off x="4876343" y="5934502"/>
            <a:ext cx="1831" cy="14401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ZoneTexte 57"/>
          <p:cNvSpPr txBox="1"/>
          <p:nvPr/>
        </p:nvSpPr>
        <p:spPr>
          <a:xfrm>
            <a:off x="5954710" y="5240029"/>
            <a:ext cx="780983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00" dirty="0" smtClean="0"/>
              <a:t>+20%</a:t>
            </a:r>
          </a:p>
          <a:p>
            <a:r>
              <a:rPr lang="fr-FR" sz="900" dirty="0"/>
              <a:t>e</a:t>
            </a:r>
            <a:r>
              <a:rPr lang="fr-FR" sz="900" dirty="0" smtClean="0"/>
              <a:t>t au moins</a:t>
            </a:r>
          </a:p>
          <a:p>
            <a:r>
              <a:rPr lang="fr-FR" sz="900" dirty="0" smtClean="0"/>
              <a:t>+5mm</a:t>
            </a:r>
            <a:endParaRPr lang="en-US" sz="900" dirty="0"/>
          </a:p>
        </p:txBody>
      </p:sp>
      <p:cxnSp>
        <p:nvCxnSpPr>
          <p:cNvPr id="60" name="Connecteur droit avec flèche 59"/>
          <p:cNvCxnSpPr>
            <a:stCxn id="50" idx="0"/>
          </p:cNvCxnSpPr>
          <p:nvPr/>
        </p:nvCxnSpPr>
        <p:spPr>
          <a:xfrm flipV="1">
            <a:off x="5507354" y="5349929"/>
            <a:ext cx="239957" cy="28803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Rectangle 58"/>
          <p:cNvSpPr/>
          <p:nvPr/>
        </p:nvSpPr>
        <p:spPr>
          <a:xfrm>
            <a:off x="4836046" y="762354"/>
            <a:ext cx="120945" cy="79208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4" name="Connecteur droit 63"/>
          <p:cNvCxnSpPr/>
          <p:nvPr/>
        </p:nvCxnSpPr>
        <p:spPr>
          <a:xfrm>
            <a:off x="4775476" y="1554441"/>
            <a:ext cx="201588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Rectangle 65"/>
          <p:cNvSpPr/>
          <p:nvPr/>
        </p:nvSpPr>
        <p:spPr>
          <a:xfrm>
            <a:off x="5445259" y="1266408"/>
            <a:ext cx="124189" cy="288034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ZoneTexte 67"/>
          <p:cNvSpPr txBox="1"/>
          <p:nvPr/>
        </p:nvSpPr>
        <p:spPr>
          <a:xfrm>
            <a:off x="5306590" y="1698457"/>
            <a:ext cx="3978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PR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69" name="Connecteur droit 68"/>
          <p:cNvCxnSpPr>
            <a:stCxn id="66" idx="2"/>
          </p:cNvCxnSpPr>
          <p:nvPr/>
        </p:nvCxnSpPr>
        <p:spPr>
          <a:xfrm flipH="1">
            <a:off x="5505523" y="1554442"/>
            <a:ext cx="1831" cy="14401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ZoneTexte 69"/>
          <p:cNvSpPr txBox="1"/>
          <p:nvPr/>
        </p:nvSpPr>
        <p:spPr>
          <a:xfrm>
            <a:off x="4690234" y="1706964"/>
            <a:ext cx="3722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BL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71" name="Connecteur droit 70"/>
          <p:cNvCxnSpPr/>
          <p:nvPr/>
        </p:nvCxnSpPr>
        <p:spPr>
          <a:xfrm flipH="1">
            <a:off x="4876343" y="1562949"/>
            <a:ext cx="1831" cy="14401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Rectangle 73"/>
          <p:cNvSpPr/>
          <p:nvPr/>
        </p:nvSpPr>
        <p:spPr>
          <a:xfrm>
            <a:off x="4836046" y="2562554"/>
            <a:ext cx="120945" cy="79208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5" name="Connecteur droit 74"/>
          <p:cNvCxnSpPr/>
          <p:nvPr/>
        </p:nvCxnSpPr>
        <p:spPr>
          <a:xfrm>
            <a:off x="4775476" y="3357139"/>
            <a:ext cx="201588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Rectangle 75"/>
          <p:cNvSpPr/>
          <p:nvPr/>
        </p:nvSpPr>
        <p:spPr>
          <a:xfrm>
            <a:off x="5445260" y="1983963"/>
            <a:ext cx="103780" cy="137067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ZoneTexte 76"/>
          <p:cNvSpPr txBox="1"/>
          <p:nvPr/>
        </p:nvSpPr>
        <p:spPr>
          <a:xfrm>
            <a:off x="5306590" y="3512041"/>
            <a:ext cx="3978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PD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78" name="Connecteur droit 77"/>
          <p:cNvCxnSpPr/>
          <p:nvPr/>
        </p:nvCxnSpPr>
        <p:spPr>
          <a:xfrm>
            <a:off x="5497150" y="3357140"/>
            <a:ext cx="8374" cy="14401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ZoneTexte 78"/>
          <p:cNvSpPr txBox="1"/>
          <p:nvPr/>
        </p:nvSpPr>
        <p:spPr>
          <a:xfrm>
            <a:off x="4690234" y="3509662"/>
            <a:ext cx="3722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BL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80" name="Connecteur droit 79"/>
          <p:cNvCxnSpPr/>
          <p:nvPr/>
        </p:nvCxnSpPr>
        <p:spPr>
          <a:xfrm flipH="1">
            <a:off x="4876343" y="3365647"/>
            <a:ext cx="1831" cy="14401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Rectangle 80"/>
          <p:cNvSpPr/>
          <p:nvPr/>
        </p:nvSpPr>
        <p:spPr>
          <a:xfrm>
            <a:off x="4848937" y="3863575"/>
            <a:ext cx="120945" cy="79208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2" name="Connecteur droit 81"/>
          <p:cNvCxnSpPr/>
          <p:nvPr/>
        </p:nvCxnSpPr>
        <p:spPr>
          <a:xfrm>
            <a:off x="4788367" y="4655662"/>
            <a:ext cx="201588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Rectangle 82"/>
          <p:cNvSpPr/>
          <p:nvPr/>
        </p:nvSpPr>
        <p:spPr>
          <a:xfrm>
            <a:off x="5458151" y="3922811"/>
            <a:ext cx="111298" cy="73285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ZoneTexte 83"/>
          <p:cNvSpPr txBox="1"/>
          <p:nvPr/>
        </p:nvSpPr>
        <p:spPr>
          <a:xfrm>
            <a:off x="5319481" y="4799678"/>
            <a:ext cx="3978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SD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85" name="Connecteur droit 84"/>
          <p:cNvCxnSpPr>
            <a:stCxn id="83" idx="2"/>
          </p:cNvCxnSpPr>
          <p:nvPr/>
        </p:nvCxnSpPr>
        <p:spPr>
          <a:xfrm>
            <a:off x="5513800" y="4655663"/>
            <a:ext cx="4615" cy="14401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ZoneTexte 85"/>
          <p:cNvSpPr txBox="1"/>
          <p:nvPr/>
        </p:nvSpPr>
        <p:spPr>
          <a:xfrm>
            <a:off x="4703125" y="4808185"/>
            <a:ext cx="3722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BL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87" name="Connecteur droit 86"/>
          <p:cNvCxnSpPr/>
          <p:nvPr/>
        </p:nvCxnSpPr>
        <p:spPr>
          <a:xfrm flipH="1">
            <a:off x="4889234" y="4664170"/>
            <a:ext cx="1831" cy="14401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ZoneTexte 61"/>
          <p:cNvSpPr txBox="1"/>
          <p:nvPr/>
        </p:nvSpPr>
        <p:spPr>
          <a:xfrm>
            <a:off x="323528" y="188640"/>
            <a:ext cx="44694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/>
              <a:t>Comment : </a:t>
            </a:r>
            <a:r>
              <a:rPr lang="fr-FR" sz="2000" dirty="0" smtClean="0"/>
              <a:t>évaluer pendant le suivi</a:t>
            </a:r>
          </a:p>
        </p:txBody>
      </p:sp>
      <p:grpSp>
        <p:nvGrpSpPr>
          <p:cNvPr id="63" name="Groupe 62"/>
          <p:cNvGrpSpPr/>
          <p:nvPr/>
        </p:nvGrpSpPr>
        <p:grpSpPr>
          <a:xfrm>
            <a:off x="188163" y="2708920"/>
            <a:ext cx="1647533" cy="1754326"/>
            <a:chOff x="188163" y="2708920"/>
            <a:chExt cx="1647533" cy="1754326"/>
          </a:xfrm>
        </p:grpSpPr>
        <p:grpSp>
          <p:nvGrpSpPr>
            <p:cNvPr id="65" name="Groupe 64"/>
            <p:cNvGrpSpPr/>
            <p:nvPr/>
          </p:nvGrpSpPr>
          <p:grpSpPr>
            <a:xfrm>
              <a:off x="957415" y="2715847"/>
              <a:ext cx="336336" cy="1368152"/>
              <a:chOff x="6460165" y="2290705"/>
              <a:chExt cx="396044" cy="1846656"/>
            </a:xfrm>
            <a:solidFill>
              <a:srgbClr val="6F2C94"/>
            </a:solidFill>
          </p:grpSpPr>
          <p:sp>
            <p:nvSpPr>
              <p:cNvPr id="98" name="Ellipse 97"/>
              <p:cNvSpPr/>
              <p:nvPr/>
            </p:nvSpPr>
            <p:spPr>
              <a:xfrm>
                <a:off x="6588224" y="2290705"/>
                <a:ext cx="144016" cy="137029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9" name="Ellipse 98"/>
              <p:cNvSpPr/>
              <p:nvPr/>
            </p:nvSpPr>
            <p:spPr>
              <a:xfrm>
                <a:off x="6460165" y="3728938"/>
                <a:ext cx="396044" cy="408423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7" name="ZoneTexte 66"/>
            <p:cNvSpPr txBox="1"/>
            <p:nvPr/>
          </p:nvSpPr>
          <p:spPr>
            <a:xfrm>
              <a:off x="188163" y="2734929"/>
              <a:ext cx="780983" cy="5078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fr-FR" sz="900" dirty="0" smtClean="0"/>
                <a:t>+20%</a:t>
              </a:r>
            </a:p>
            <a:p>
              <a:pPr algn="r"/>
              <a:r>
                <a:rPr lang="fr-FR" sz="900" dirty="0" smtClean="0"/>
                <a:t>et au moins</a:t>
              </a:r>
            </a:p>
            <a:p>
              <a:pPr algn="r"/>
              <a:r>
                <a:rPr lang="fr-FR" sz="900" dirty="0" smtClean="0"/>
                <a:t>+5mm</a:t>
              </a:r>
              <a:endParaRPr lang="en-US" sz="900" dirty="0"/>
            </a:p>
          </p:txBody>
        </p:sp>
        <p:sp>
          <p:nvSpPr>
            <p:cNvPr id="72" name="ZoneTexte 71"/>
            <p:cNvSpPr txBox="1"/>
            <p:nvPr/>
          </p:nvSpPr>
          <p:spPr>
            <a:xfrm>
              <a:off x="531701" y="3241576"/>
              <a:ext cx="453970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900" dirty="0" smtClean="0"/>
                <a:t>-30%</a:t>
              </a:r>
              <a:endParaRPr lang="en-US" sz="900" dirty="0"/>
            </a:p>
          </p:txBody>
        </p:sp>
        <p:cxnSp>
          <p:nvCxnSpPr>
            <p:cNvPr id="73" name="Connecteur droit 72"/>
            <p:cNvCxnSpPr/>
            <p:nvPr/>
          </p:nvCxnSpPr>
          <p:spPr>
            <a:xfrm>
              <a:off x="957899" y="2996952"/>
              <a:ext cx="108012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Connecteur droit 87"/>
            <p:cNvCxnSpPr/>
            <p:nvPr/>
          </p:nvCxnSpPr>
          <p:spPr>
            <a:xfrm>
              <a:off x="956530" y="3356992"/>
              <a:ext cx="108012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9" name="Rectangle 88"/>
            <p:cNvSpPr/>
            <p:nvPr/>
          </p:nvSpPr>
          <p:spPr>
            <a:xfrm>
              <a:off x="1066642" y="2776150"/>
              <a:ext cx="122304" cy="22080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0" name="Connecteur droit 89"/>
            <p:cNvCxnSpPr/>
            <p:nvPr/>
          </p:nvCxnSpPr>
          <p:spPr>
            <a:xfrm>
              <a:off x="956530" y="3801346"/>
              <a:ext cx="108012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1" name="ZoneTexte 90"/>
            <p:cNvSpPr txBox="1"/>
            <p:nvPr/>
          </p:nvSpPr>
          <p:spPr>
            <a:xfrm>
              <a:off x="506238" y="3683925"/>
              <a:ext cx="8579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900" dirty="0" smtClean="0"/>
                <a:t>-100%</a:t>
              </a:r>
            </a:p>
            <a:p>
              <a:r>
                <a:rPr lang="fr-FR" sz="900" dirty="0"/>
                <a:t> </a:t>
              </a:r>
              <a:r>
                <a:rPr lang="fr-FR" sz="900" dirty="0" smtClean="0"/>
                <a:t>            0mm</a:t>
              </a:r>
              <a:endParaRPr lang="en-US" sz="900" dirty="0"/>
            </a:p>
          </p:txBody>
        </p:sp>
        <p:sp>
          <p:nvSpPr>
            <p:cNvPr id="92" name="Rectangle 91"/>
            <p:cNvSpPr/>
            <p:nvPr/>
          </p:nvSpPr>
          <p:spPr>
            <a:xfrm>
              <a:off x="1066642" y="2996935"/>
              <a:ext cx="122304" cy="360057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3" name="Connecteur droit 92"/>
            <p:cNvCxnSpPr/>
            <p:nvPr/>
          </p:nvCxnSpPr>
          <p:spPr>
            <a:xfrm>
              <a:off x="1072195" y="2996936"/>
              <a:ext cx="108012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Rectangle 93"/>
            <p:cNvSpPr/>
            <p:nvPr/>
          </p:nvSpPr>
          <p:spPr>
            <a:xfrm>
              <a:off x="1067205" y="3364343"/>
              <a:ext cx="122304" cy="437003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5" name="Connecteur droit 94"/>
            <p:cNvCxnSpPr/>
            <p:nvPr/>
          </p:nvCxnSpPr>
          <p:spPr>
            <a:xfrm>
              <a:off x="1074068" y="3356992"/>
              <a:ext cx="108012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Connecteur droit 95"/>
            <p:cNvCxnSpPr/>
            <p:nvPr/>
          </p:nvCxnSpPr>
          <p:spPr>
            <a:xfrm>
              <a:off x="1072705" y="3799924"/>
              <a:ext cx="108012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7" name="ZoneTexte 96"/>
            <p:cNvSpPr txBox="1"/>
            <p:nvPr/>
          </p:nvSpPr>
          <p:spPr>
            <a:xfrm>
              <a:off x="1335238" y="2708920"/>
              <a:ext cx="500458" cy="17543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PD</a:t>
              </a:r>
            </a:p>
            <a:p>
              <a:pPr algn="ctr"/>
              <a:endParaRPr lang="fr-FR" sz="12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  <a:p>
              <a:pPr algn="ctr"/>
              <a:r>
                <a:rPr lang="fr-FR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SD</a:t>
              </a:r>
            </a:p>
            <a:p>
              <a:pPr algn="ctr"/>
              <a:endParaRPr lang="fr-FR" sz="12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  <a:p>
              <a:pPr algn="ctr"/>
              <a:r>
                <a:rPr lang="fr-FR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PR</a:t>
              </a:r>
            </a:p>
            <a:p>
              <a:pPr algn="ctr"/>
              <a:endParaRPr lang="fr-FR" sz="12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  <a:p>
              <a:pPr algn="ctr"/>
              <a:r>
                <a:rPr lang="fr-FR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CR</a:t>
              </a:r>
            </a:p>
            <a:p>
              <a:pPr algn="ctr"/>
              <a:endParaRPr lang="fr-FR" sz="12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  <a:p>
              <a:pPr algn="ctr"/>
              <a:r>
                <a:rPr lang="fr-FR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(NE)</a:t>
              </a:r>
              <a:endPara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100" name="ZoneTexte 99"/>
          <p:cNvSpPr txBox="1"/>
          <p:nvPr/>
        </p:nvSpPr>
        <p:spPr>
          <a:xfrm>
            <a:off x="611560" y="2154346"/>
            <a:ext cx="1074210" cy="338550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fr-FR" sz="1600" b="1" dirty="0" smtClean="0">
                <a:latin typeface="+mj-lt"/>
              </a:rPr>
              <a:t>SOMME</a:t>
            </a:r>
            <a:endParaRPr lang="en-US" sz="1200" dirty="0">
              <a:latin typeface="+mj-lt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3415526" y="1193617"/>
            <a:ext cx="10310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Exemple 1</a:t>
            </a:r>
            <a:endParaRPr lang="en-US" sz="1400" dirty="0"/>
          </a:p>
        </p:txBody>
      </p:sp>
      <p:sp>
        <p:nvSpPr>
          <p:cNvPr id="101" name="ZoneTexte 100"/>
          <p:cNvSpPr txBox="1"/>
          <p:nvPr/>
        </p:nvSpPr>
        <p:spPr>
          <a:xfrm>
            <a:off x="3419872" y="3049215"/>
            <a:ext cx="10310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Exemple 2</a:t>
            </a:r>
            <a:endParaRPr lang="en-US" sz="1400" dirty="0"/>
          </a:p>
        </p:txBody>
      </p:sp>
      <p:sp>
        <p:nvSpPr>
          <p:cNvPr id="102" name="ZoneTexte 101"/>
          <p:cNvSpPr txBox="1"/>
          <p:nvPr/>
        </p:nvSpPr>
        <p:spPr>
          <a:xfrm>
            <a:off x="3419872" y="4417367"/>
            <a:ext cx="10310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Exemple 3</a:t>
            </a:r>
            <a:endParaRPr lang="en-US" sz="1400" dirty="0"/>
          </a:p>
        </p:txBody>
      </p:sp>
      <p:sp>
        <p:nvSpPr>
          <p:cNvPr id="103" name="ZoneTexte 102"/>
          <p:cNvSpPr txBox="1"/>
          <p:nvPr/>
        </p:nvSpPr>
        <p:spPr>
          <a:xfrm>
            <a:off x="3419872" y="5661248"/>
            <a:ext cx="10310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Exemple 4</a:t>
            </a:r>
            <a:endParaRPr lang="en-US" sz="1400" dirty="0"/>
          </a:p>
        </p:txBody>
      </p:sp>
      <p:pic>
        <p:nvPicPr>
          <p:cNvPr id="104" name="Picture 2" descr="Ampoule LED ronde jaune E14 3W 150° LEXMAN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08" t="10200" r="26937" b="9558"/>
          <a:stretch/>
        </p:blipFill>
        <p:spPr bwMode="auto">
          <a:xfrm>
            <a:off x="5411641" y="5216448"/>
            <a:ext cx="191425" cy="332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Connecteur droit 3"/>
          <p:cNvCxnSpPr/>
          <p:nvPr/>
        </p:nvCxnSpPr>
        <p:spPr>
          <a:xfrm flipH="1">
            <a:off x="4969882" y="1023063"/>
            <a:ext cx="93465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Connecteur droit 104"/>
          <p:cNvCxnSpPr/>
          <p:nvPr/>
        </p:nvCxnSpPr>
        <p:spPr>
          <a:xfrm flipH="1">
            <a:off x="5004048" y="2348880"/>
            <a:ext cx="93465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" name="ZoneTexte 105"/>
          <p:cNvSpPr txBox="1"/>
          <p:nvPr/>
        </p:nvSpPr>
        <p:spPr>
          <a:xfrm>
            <a:off x="5940152" y="908720"/>
            <a:ext cx="45397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00" dirty="0" smtClean="0"/>
              <a:t>-30%</a:t>
            </a:r>
            <a:endParaRPr lang="en-US" sz="900" dirty="0"/>
          </a:p>
        </p:txBody>
      </p:sp>
      <p:sp>
        <p:nvSpPr>
          <p:cNvPr id="107" name="ZoneTexte 106"/>
          <p:cNvSpPr txBox="1"/>
          <p:nvPr/>
        </p:nvSpPr>
        <p:spPr>
          <a:xfrm>
            <a:off x="5940152" y="2204864"/>
            <a:ext cx="11689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00" dirty="0" smtClean="0"/>
              <a:t>+</a:t>
            </a:r>
            <a:r>
              <a:rPr lang="fr-FR" sz="900" dirty="0"/>
              <a:t>2</a:t>
            </a:r>
            <a:r>
              <a:rPr lang="fr-FR" sz="900" dirty="0" smtClean="0"/>
              <a:t>0%</a:t>
            </a:r>
          </a:p>
          <a:p>
            <a:r>
              <a:rPr lang="fr-FR" sz="900" dirty="0"/>
              <a:t>e</a:t>
            </a:r>
            <a:r>
              <a:rPr lang="fr-FR" sz="900" dirty="0" smtClean="0"/>
              <a:t>t au moins + 5mm</a:t>
            </a:r>
            <a:endParaRPr lang="en-US" sz="900" dirty="0"/>
          </a:p>
        </p:txBody>
      </p:sp>
      <p:cxnSp>
        <p:nvCxnSpPr>
          <p:cNvPr id="108" name="Connecteur droit 107"/>
          <p:cNvCxnSpPr/>
          <p:nvPr/>
        </p:nvCxnSpPr>
        <p:spPr>
          <a:xfrm flipH="1">
            <a:off x="5627332" y="5546905"/>
            <a:ext cx="38337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ZoneTexte 109"/>
          <p:cNvSpPr txBox="1"/>
          <p:nvPr/>
        </p:nvSpPr>
        <p:spPr>
          <a:xfrm>
            <a:off x="83807" y="4143852"/>
            <a:ext cx="1268296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900" dirty="0" smtClean="0"/>
              <a:t>ou SOMME ≠ 0 mm</a:t>
            </a:r>
          </a:p>
          <a:p>
            <a:pPr algn="ctr"/>
            <a:r>
              <a:rPr lang="fr-FR" sz="900" dirty="0" smtClean="0"/>
              <a:t> correspondant à des</a:t>
            </a:r>
          </a:p>
          <a:p>
            <a:pPr algn="ctr"/>
            <a:r>
              <a:rPr lang="fr-FR" sz="900" dirty="0" smtClean="0"/>
              <a:t>ganglions &lt; 10 mm</a:t>
            </a:r>
            <a:endParaRPr lang="en-US" sz="900" dirty="0"/>
          </a:p>
        </p:txBody>
      </p:sp>
      <p:pic>
        <p:nvPicPr>
          <p:cNvPr id="111" name="Picture 2" descr="Ampoule LED ronde jaune E14 3W 150° LEXMAN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08" t="10200" r="26937" b="9558"/>
          <a:stretch/>
        </p:blipFill>
        <p:spPr bwMode="auto">
          <a:xfrm>
            <a:off x="327337" y="3808250"/>
            <a:ext cx="191425" cy="332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" name="ZoneTexte 111"/>
          <p:cNvSpPr txBox="1"/>
          <p:nvPr/>
        </p:nvSpPr>
        <p:spPr>
          <a:xfrm>
            <a:off x="5671170" y="6070009"/>
            <a:ext cx="3978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PR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8880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F_Bidault\Documents\DATA_D\20140401_personel\travail\bibliotheque_iconographique\iconographie_medicale\new_icono_med_bibliotheque\eval_onco\RECIST_noduleexcave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" t="19970" r="79230" b="32328"/>
          <a:stretch/>
        </p:blipFill>
        <p:spPr bwMode="auto">
          <a:xfrm>
            <a:off x="1331640" y="786058"/>
            <a:ext cx="2423644" cy="2570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F_Bidault\Documents\DATA_D\20140401_personel\travail\bibliotheque_iconographique\iconographie_medicale\new_icono_med_bibliotheque\eval_onco\RECIST_noduleexcave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82" t="12664" r="57821" b="17628"/>
          <a:stretch/>
        </p:blipFill>
        <p:spPr bwMode="auto">
          <a:xfrm>
            <a:off x="1331640" y="3529223"/>
            <a:ext cx="2423644" cy="2767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F_Bidault\Documents\DATA_D\20140401_personel\travail\bibliotheque_iconographique\iconographie_medicale\new_icono_med_bibliotheque\eval_onco\RECIST_noduleexcave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49" t="19940" r="28533" b="32359"/>
          <a:stretch/>
        </p:blipFill>
        <p:spPr bwMode="auto">
          <a:xfrm>
            <a:off x="5135382" y="786060"/>
            <a:ext cx="2316937" cy="2570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F_Bidault\Documents\DATA_D\20140401_personel\travail\bibliotheque_iconographique\iconographie_medicale\new_icono_med_bibliotheque\eval_onco\RECIST_noduleexcave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61" t="13106" r="5295" b="18717"/>
          <a:stretch/>
        </p:blipFill>
        <p:spPr bwMode="auto">
          <a:xfrm>
            <a:off x="5135382" y="3529223"/>
            <a:ext cx="2316937" cy="2767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Connecteur droit avec flèche 10"/>
          <p:cNvCxnSpPr/>
          <p:nvPr/>
        </p:nvCxnSpPr>
        <p:spPr>
          <a:xfrm flipV="1">
            <a:off x="2267744" y="1882924"/>
            <a:ext cx="432048" cy="76093"/>
          </a:xfrm>
          <a:prstGeom prst="straightConnector1">
            <a:avLst/>
          </a:prstGeom>
          <a:ln w="28575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2"/>
          <p:cNvCxnSpPr/>
          <p:nvPr/>
        </p:nvCxnSpPr>
        <p:spPr>
          <a:xfrm flipV="1">
            <a:off x="6156176" y="1916832"/>
            <a:ext cx="360040" cy="72008"/>
          </a:xfrm>
          <a:prstGeom prst="straightConnector1">
            <a:avLst/>
          </a:prstGeom>
          <a:ln w="28575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/>
          <p:cNvCxnSpPr/>
          <p:nvPr/>
        </p:nvCxnSpPr>
        <p:spPr>
          <a:xfrm flipV="1">
            <a:off x="2627784" y="5373216"/>
            <a:ext cx="360040" cy="542102"/>
          </a:xfrm>
          <a:prstGeom prst="straightConnector1">
            <a:avLst/>
          </a:prstGeom>
          <a:ln w="28575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/>
          <p:cNvCxnSpPr/>
          <p:nvPr/>
        </p:nvCxnSpPr>
        <p:spPr>
          <a:xfrm flipV="1">
            <a:off x="6332388" y="5445224"/>
            <a:ext cx="360040" cy="432048"/>
          </a:xfrm>
          <a:prstGeom prst="straightConnector1">
            <a:avLst/>
          </a:prstGeom>
          <a:ln w="28575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ZoneTexte 24"/>
          <p:cNvSpPr txBox="1"/>
          <p:nvPr/>
        </p:nvSpPr>
        <p:spPr>
          <a:xfrm>
            <a:off x="323528" y="188640"/>
            <a:ext cx="54747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/>
              <a:t>Comment : </a:t>
            </a:r>
            <a:r>
              <a:rPr lang="fr-FR" sz="2000" dirty="0" smtClean="0"/>
              <a:t>appréhender </a:t>
            </a:r>
            <a:r>
              <a:rPr lang="fr-FR" sz="2000" dirty="0"/>
              <a:t>certaines difficultés</a:t>
            </a:r>
            <a:endParaRPr lang="fr-FR" sz="2000" dirty="0" smtClean="0"/>
          </a:p>
        </p:txBody>
      </p:sp>
    </p:spTree>
    <p:extLst>
      <p:ext uri="{BB962C8B-B14F-4D97-AF65-F5344CB8AC3E}">
        <p14:creationId xmlns:p14="http://schemas.microsoft.com/office/powerpoint/2010/main" val="3401003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251520" y="1860848"/>
            <a:ext cx="3748142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dirty="0" smtClean="0"/>
              <a:t>Identité </a:t>
            </a:r>
            <a:r>
              <a:rPr lang="fr-FR" sz="1200" dirty="0" smtClean="0"/>
              <a:t>(malade/prescripteur) – date</a:t>
            </a:r>
          </a:p>
          <a:p>
            <a:r>
              <a:rPr lang="fr-FR" sz="1200" dirty="0" smtClean="0"/>
              <a:t> </a:t>
            </a:r>
          </a:p>
          <a:p>
            <a:r>
              <a:rPr lang="fr-FR" sz="1200" b="1" dirty="0" smtClean="0"/>
              <a:t>Indication </a:t>
            </a:r>
            <a:r>
              <a:rPr lang="fr-FR" sz="1200" dirty="0" smtClean="0"/>
              <a:t>(contexte, finalité)</a:t>
            </a:r>
          </a:p>
          <a:p>
            <a:endParaRPr lang="fr-FR" sz="1200" dirty="0" smtClean="0"/>
          </a:p>
          <a:p>
            <a:r>
              <a:rPr lang="fr-FR" sz="1200" b="1" dirty="0" smtClean="0"/>
              <a:t>Technique </a:t>
            </a:r>
            <a:r>
              <a:rPr lang="fr-FR" sz="1200" dirty="0" smtClean="0"/>
              <a:t>(mentions légales : DLP, produit injecté)</a:t>
            </a:r>
          </a:p>
          <a:p>
            <a:endParaRPr lang="fr-FR" sz="1200" dirty="0" smtClean="0"/>
          </a:p>
          <a:p>
            <a:r>
              <a:rPr lang="fr-FR" sz="1200" b="1" dirty="0" smtClean="0"/>
              <a:t>Résultat </a:t>
            </a:r>
          </a:p>
          <a:p>
            <a:endParaRPr lang="fr-FR" sz="1200" b="1" dirty="0" smtClean="0"/>
          </a:p>
          <a:p>
            <a:r>
              <a:rPr lang="fr-FR" sz="1200" dirty="0" smtClean="0"/>
              <a:t>On retrouve une condensation parenchymateuse</a:t>
            </a:r>
          </a:p>
          <a:p>
            <a:r>
              <a:rPr lang="fr-FR" sz="1200" dirty="0"/>
              <a:t>p</a:t>
            </a:r>
            <a:r>
              <a:rPr lang="fr-FR" sz="1200" dirty="0" smtClean="0"/>
              <a:t>ulmonaire étendue sur 92 mm, ainsi que la masse </a:t>
            </a:r>
          </a:p>
          <a:p>
            <a:r>
              <a:rPr lang="fr-FR" sz="1200" dirty="0"/>
              <a:t>c</a:t>
            </a:r>
            <a:r>
              <a:rPr lang="fr-FR" sz="1200" dirty="0" smtClean="0"/>
              <a:t>onnue mesurant 58 mm et les nodules pulmonaires</a:t>
            </a:r>
          </a:p>
          <a:p>
            <a:r>
              <a:rPr lang="fr-FR" sz="1200" dirty="0" smtClean="0"/>
              <a:t>multiples bilatéraux.</a:t>
            </a:r>
          </a:p>
          <a:p>
            <a:r>
              <a:rPr lang="fr-FR" sz="1200" dirty="0" smtClean="0"/>
              <a:t>Ganglions médiatisnaux de taille normale.</a:t>
            </a:r>
          </a:p>
          <a:p>
            <a:r>
              <a:rPr lang="fr-FR" sz="1200" dirty="0" smtClean="0"/>
              <a:t>…..</a:t>
            </a:r>
          </a:p>
          <a:p>
            <a:endParaRPr lang="fr-FR" sz="1200" dirty="0" smtClean="0"/>
          </a:p>
          <a:p>
            <a:r>
              <a:rPr lang="fr-FR" sz="1200" b="1" dirty="0" smtClean="0"/>
              <a:t>Conclusion</a:t>
            </a:r>
          </a:p>
          <a:p>
            <a:endParaRPr lang="fr-FR" sz="1200" b="1" dirty="0"/>
          </a:p>
          <a:p>
            <a:r>
              <a:rPr lang="fr-FR" sz="1200" dirty="0" smtClean="0"/>
              <a:t>Réponse au traitement.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4340180" y="1825654"/>
            <a:ext cx="4758034" cy="43396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dirty="0" smtClean="0"/>
              <a:t>Identité </a:t>
            </a:r>
            <a:r>
              <a:rPr lang="fr-FR" sz="1200" dirty="0" smtClean="0"/>
              <a:t>(malade/prescripteur) – date</a:t>
            </a:r>
          </a:p>
          <a:p>
            <a:r>
              <a:rPr lang="fr-FR" sz="1200" dirty="0" smtClean="0"/>
              <a:t> </a:t>
            </a:r>
          </a:p>
          <a:p>
            <a:r>
              <a:rPr lang="fr-FR" sz="1200" b="1" dirty="0" smtClean="0"/>
              <a:t>Indication </a:t>
            </a:r>
            <a:r>
              <a:rPr lang="fr-FR" sz="1200" dirty="0" smtClean="0"/>
              <a:t>(contexte, finalité)</a:t>
            </a:r>
          </a:p>
          <a:p>
            <a:endParaRPr lang="fr-FR" sz="1200" dirty="0"/>
          </a:p>
          <a:p>
            <a:r>
              <a:rPr lang="fr-FR" sz="1200" dirty="0" smtClean="0">
                <a:solidFill>
                  <a:srgbClr val="FF0000"/>
                </a:solidFill>
              </a:rPr>
              <a:t>Nom de l’essai, critère de jugement, date du </a:t>
            </a:r>
            <a:r>
              <a:rPr lang="fr-FR" sz="1200" dirty="0" err="1" smtClean="0">
                <a:solidFill>
                  <a:srgbClr val="FF0000"/>
                </a:solidFill>
              </a:rPr>
              <a:t>baseline</a:t>
            </a:r>
            <a:endParaRPr lang="fr-FR" sz="1200" dirty="0" smtClean="0">
              <a:solidFill>
                <a:srgbClr val="FF0000"/>
              </a:solidFill>
            </a:endParaRPr>
          </a:p>
          <a:p>
            <a:endParaRPr lang="fr-FR" sz="1200" dirty="0" smtClean="0"/>
          </a:p>
          <a:p>
            <a:r>
              <a:rPr lang="fr-FR" sz="1200" b="1" dirty="0" smtClean="0"/>
              <a:t>Technique </a:t>
            </a:r>
            <a:r>
              <a:rPr lang="fr-FR" sz="1200" dirty="0" smtClean="0"/>
              <a:t>(mentions légales : DLP, produit injecté)</a:t>
            </a:r>
          </a:p>
          <a:p>
            <a:endParaRPr lang="fr-FR" sz="1200" dirty="0" smtClean="0"/>
          </a:p>
          <a:p>
            <a:r>
              <a:rPr lang="fr-FR" sz="1200" b="1" dirty="0" smtClean="0"/>
              <a:t>Résultat </a:t>
            </a:r>
          </a:p>
          <a:p>
            <a:endParaRPr lang="fr-FR" sz="1200" b="1" dirty="0" smtClean="0"/>
          </a:p>
          <a:p>
            <a:r>
              <a:rPr lang="fr-FR" sz="1200" dirty="0" smtClean="0"/>
              <a:t>On retrouve …</a:t>
            </a:r>
          </a:p>
          <a:p>
            <a:endParaRPr lang="fr-FR" sz="1200" dirty="0" smtClean="0">
              <a:solidFill>
                <a:srgbClr val="FF0000"/>
              </a:solidFill>
            </a:endParaRPr>
          </a:p>
          <a:p>
            <a:r>
              <a:rPr lang="fr-FR" sz="1200" dirty="0" smtClean="0">
                <a:solidFill>
                  <a:srgbClr val="FF0000"/>
                </a:solidFill>
              </a:rPr>
              <a:t>Lésions cibles</a:t>
            </a:r>
          </a:p>
          <a:p>
            <a:r>
              <a:rPr lang="fr-FR" sz="1200" dirty="0" smtClean="0">
                <a:solidFill>
                  <a:srgbClr val="FF0000"/>
                </a:solidFill>
              </a:rPr>
              <a:t>Cible 1: masse pulmonaire LSD, image 23 série 4, taille = 58 mm</a:t>
            </a:r>
          </a:p>
          <a:p>
            <a:r>
              <a:rPr lang="fr-FR" sz="1200" dirty="0">
                <a:solidFill>
                  <a:srgbClr val="FF0000"/>
                </a:solidFill>
              </a:rPr>
              <a:t>Cible </a:t>
            </a:r>
            <a:r>
              <a:rPr lang="fr-FR" sz="1200" dirty="0" smtClean="0">
                <a:solidFill>
                  <a:srgbClr val="FF0000"/>
                </a:solidFill>
              </a:rPr>
              <a:t>2: nodule </a:t>
            </a:r>
            <a:r>
              <a:rPr lang="fr-FR" sz="1200" dirty="0">
                <a:solidFill>
                  <a:srgbClr val="FF0000"/>
                </a:solidFill>
              </a:rPr>
              <a:t>pulmonaire </a:t>
            </a:r>
            <a:r>
              <a:rPr lang="fr-FR" sz="1200" dirty="0" smtClean="0">
                <a:solidFill>
                  <a:srgbClr val="FF0000"/>
                </a:solidFill>
              </a:rPr>
              <a:t>LIG, </a:t>
            </a:r>
            <a:r>
              <a:rPr lang="fr-FR" sz="1200" dirty="0">
                <a:solidFill>
                  <a:srgbClr val="FF0000"/>
                </a:solidFill>
              </a:rPr>
              <a:t>image </a:t>
            </a:r>
            <a:r>
              <a:rPr lang="fr-FR" sz="1200" dirty="0" smtClean="0">
                <a:solidFill>
                  <a:srgbClr val="FF0000"/>
                </a:solidFill>
              </a:rPr>
              <a:t>48 </a:t>
            </a:r>
            <a:r>
              <a:rPr lang="fr-FR" sz="1200" dirty="0">
                <a:solidFill>
                  <a:srgbClr val="FF0000"/>
                </a:solidFill>
              </a:rPr>
              <a:t>série 4, taille = </a:t>
            </a:r>
            <a:r>
              <a:rPr lang="fr-FR" sz="1200" dirty="0" smtClean="0">
                <a:solidFill>
                  <a:srgbClr val="FF0000"/>
                </a:solidFill>
              </a:rPr>
              <a:t>15 </a:t>
            </a:r>
            <a:r>
              <a:rPr lang="fr-FR" sz="1200" dirty="0">
                <a:solidFill>
                  <a:srgbClr val="FF0000"/>
                </a:solidFill>
              </a:rPr>
              <a:t>mm</a:t>
            </a:r>
          </a:p>
          <a:p>
            <a:r>
              <a:rPr lang="fr-FR" sz="1200" dirty="0">
                <a:solidFill>
                  <a:srgbClr val="FF0000"/>
                </a:solidFill>
              </a:rPr>
              <a:t>Cible </a:t>
            </a:r>
            <a:r>
              <a:rPr lang="fr-FR" sz="1200" dirty="0" smtClean="0">
                <a:solidFill>
                  <a:srgbClr val="FF0000"/>
                </a:solidFill>
              </a:rPr>
              <a:t>3: adénopathie </a:t>
            </a:r>
            <a:r>
              <a:rPr lang="fr-FR" sz="1200" dirty="0" err="1" smtClean="0">
                <a:solidFill>
                  <a:srgbClr val="FF0000"/>
                </a:solidFill>
              </a:rPr>
              <a:t>médiastinale</a:t>
            </a:r>
            <a:r>
              <a:rPr lang="fr-FR" sz="1200" dirty="0" smtClean="0">
                <a:solidFill>
                  <a:srgbClr val="FF0000"/>
                </a:solidFill>
              </a:rPr>
              <a:t>, </a:t>
            </a:r>
            <a:r>
              <a:rPr lang="fr-FR" sz="1200" dirty="0">
                <a:solidFill>
                  <a:srgbClr val="FF0000"/>
                </a:solidFill>
              </a:rPr>
              <a:t>image </a:t>
            </a:r>
            <a:r>
              <a:rPr lang="fr-FR" sz="1200" dirty="0" smtClean="0">
                <a:solidFill>
                  <a:srgbClr val="FF0000"/>
                </a:solidFill>
              </a:rPr>
              <a:t>32 </a:t>
            </a:r>
            <a:r>
              <a:rPr lang="fr-FR" sz="1200" dirty="0">
                <a:solidFill>
                  <a:srgbClr val="FF0000"/>
                </a:solidFill>
              </a:rPr>
              <a:t>série 4, taille = </a:t>
            </a:r>
            <a:r>
              <a:rPr lang="fr-FR" sz="1200" dirty="0" smtClean="0">
                <a:solidFill>
                  <a:srgbClr val="FF0000"/>
                </a:solidFill>
              </a:rPr>
              <a:t>21 </a:t>
            </a:r>
            <a:r>
              <a:rPr lang="fr-FR" sz="1200" dirty="0">
                <a:solidFill>
                  <a:srgbClr val="FF0000"/>
                </a:solidFill>
              </a:rPr>
              <a:t>mm</a:t>
            </a:r>
          </a:p>
          <a:p>
            <a:r>
              <a:rPr lang="fr-FR" sz="1200" dirty="0" smtClean="0">
                <a:solidFill>
                  <a:srgbClr val="FF0000"/>
                </a:solidFill>
              </a:rPr>
              <a:t>Somme = 94 mm</a:t>
            </a:r>
          </a:p>
          <a:p>
            <a:r>
              <a:rPr lang="fr-FR" sz="1200" dirty="0" smtClean="0">
                <a:solidFill>
                  <a:srgbClr val="FF0000"/>
                </a:solidFill>
              </a:rPr>
              <a:t>Lésion non cibles : autres nodule pulmonaires</a:t>
            </a:r>
          </a:p>
          <a:p>
            <a:r>
              <a:rPr lang="fr-FR" sz="1200" dirty="0" smtClean="0">
                <a:solidFill>
                  <a:srgbClr val="FF0000"/>
                </a:solidFill>
              </a:rPr>
              <a:t>Nouvelle lésion: oui/non (localisation)</a:t>
            </a:r>
          </a:p>
          <a:p>
            <a:endParaRPr lang="fr-FR" sz="1200" dirty="0" smtClean="0"/>
          </a:p>
          <a:p>
            <a:r>
              <a:rPr lang="fr-FR" sz="1200" b="1" dirty="0" smtClean="0"/>
              <a:t>Conclusion</a:t>
            </a:r>
          </a:p>
          <a:p>
            <a:endParaRPr lang="fr-FR" sz="1200" b="1" dirty="0"/>
          </a:p>
          <a:p>
            <a:r>
              <a:rPr lang="fr-FR" sz="1200" b="1" dirty="0" smtClean="0">
                <a:solidFill>
                  <a:srgbClr val="FF0000"/>
                </a:solidFill>
              </a:rPr>
              <a:t>Réponse globale = CR/PR/SD/PD/NE</a:t>
            </a:r>
          </a:p>
        </p:txBody>
      </p:sp>
      <p:sp>
        <p:nvSpPr>
          <p:cNvPr id="2" name="Rectangle 1"/>
          <p:cNvSpPr/>
          <p:nvPr/>
        </p:nvSpPr>
        <p:spPr>
          <a:xfrm>
            <a:off x="107504" y="1484784"/>
            <a:ext cx="3816424" cy="4680520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4211960" y="1484784"/>
            <a:ext cx="4824536" cy="4680520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/>
          <p:cNvSpPr txBox="1"/>
          <p:nvPr/>
        </p:nvSpPr>
        <p:spPr>
          <a:xfrm>
            <a:off x="323528" y="188640"/>
            <a:ext cx="625684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/>
              <a:t>Comment : s’organiser en pratique</a:t>
            </a:r>
          </a:p>
          <a:p>
            <a:endParaRPr lang="fr-FR" sz="1600" dirty="0" smtClean="0"/>
          </a:p>
          <a:p>
            <a:r>
              <a:rPr lang="fr-FR" sz="1600" dirty="0" smtClean="0"/>
              <a:t>Aide au repérage des examens d’imagerie pour les essais cliniques</a:t>
            </a:r>
          </a:p>
          <a:p>
            <a:r>
              <a:rPr lang="fr-FR" sz="1600" dirty="0" smtClean="0"/>
              <a:t>Compte-rendu structuré pour les essais thérapeutiques</a:t>
            </a:r>
          </a:p>
        </p:txBody>
      </p:sp>
    </p:spTree>
    <p:extLst>
      <p:ext uri="{BB962C8B-B14F-4D97-AF65-F5344CB8AC3E}">
        <p14:creationId xmlns:p14="http://schemas.microsoft.com/office/powerpoint/2010/main" val="364972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/>
          <p:cNvSpPr txBox="1"/>
          <p:nvPr/>
        </p:nvSpPr>
        <p:spPr>
          <a:xfrm>
            <a:off x="323528" y="188640"/>
            <a:ext cx="74783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/>
              <a:t>Comment s’organiser en pratique, </a:t>
            </a:r>
            <a:r>
              <a:rPr lang="fr-FR" sz="1600" dirty="0" smtClean="0"/>
              <a:t>note et compte-rendu dédié 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656"/>
          <a:stretch/>
        </p:blipFill>
        <p:spPr>
          <a:xfrm>
            <a:off x="8955" y="764704"/>
            <a:ext cx="9027542" cy="5491100"/>
          </a:xfrm>
          <a:prstGeom prst="rect">
            <a:avLst/>
          </a:prstGeom>
        </p:spPr>
      </p:pic>
      <p:sp>
        <p:nvSpPr>
          <p:cNvPr id="3" name="Flèche droite 2"/>
          <p:cNvSpPr/>
          <p:nvPr/>
        </p:nvSpPr>
        <p:spPr>
          <a:xfrm>
            <a:off x="1475656" y="1340768"/>
            <a:ext cx="576064" cy="360040"/>
          </a:xfrm>
          <a:prstGeom prst="rightArrow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Flèche droite 8"/>
          <p:cNvSpPr/>
          <p:nvPr/>
        </p:nvSpPr>
        <p:spPr>
          <a:xfrm>
            <a:off x="3635896" y="2780928"/>
            <a:ext cx="576064" cy="360040"/>
          </a:xfrm>
          <a:prstGeom prst="rightArrow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/>
          <p:cNvSpPr/>
          <p:nvPr/>
        </p:nvSpPr>
        <p:spPr>
          <a:xfrm>
            <a:off x="5220072" y="3099048"/>
            <a:ext cx="432048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/>
          <p:cNvSpPr txBox="1"/>
          <p:nvPr/>
        </p:nvSpPr>
        <p:spPr>
          <a:xfrm>
            <a:off x="5184068" y="3040775"/>
            <a:ext cx="504056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NADIR</a:t>
            </a:r>
            <a:endParaRPr lang="fr-FR" sz="600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0380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832227" y="1340768"/>
            <a:ext cx="3187924" cy="29238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dirty="0" smtClean="0"/>
              <a:t>PLAN</a:t>
            </a:r>
          </a:p>
          <a:p>
            <a:endParaRPr lang="fr-FR" sz="2400" dirty="0"/>
          </a:p>
          <a:p>
            <a:r>
              <a:rPr lang="fr-FR" sz="2400" dirty="0" smtClean="0"/>
              <a:t>Introduction</a:t>
            </a:r>
          </a:p>
          <a:p>
            <a:endParaRPr lang="fr-FR" sz="2400" dirty="0"/>
          </a:p>
          <a:p>
            <a:r>
              <a:rPr lang="fr-FR" sz="2400" dirty="0" smtClean="0"/>
              <a:t>RECIST1.1, </a:t>
            </a:r>
            <a:r>
              <a:rPr lang="fr-FR" sz="2400" dirty="0" err="1" smtClean="0"/>
              <a:t>iRECIST</a:t>
            </a:r>
            <a:r>
              <a:rPr lang="fr-FR" sz="2400" dirty="0" smtClean="0"/>
              <a:t> </a:t>
            </a:r>
          </a:p>
          <a:p>
            <a:endParaRPr lang="fr-FR" sz="2400" dirty="0"/>
          </a:p>
          <a:p>
            <a:r>
              <a:rPr lang="fr-FR" sz="2400" dirty="0" smtClean="0"/>
              <a:t>Complications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147127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e 6"/>
          <p:cNvGrpSpPr/>
          <p:nvPr/>
        </p:nvGrpSpPr>
        <p:grpSpPr>
          <a:xfrm>
            <a:off x="784466" y="620688"/>
            <a:ext cx="7459942" cy="5971469"/>
            <a:chOff x="755576" y="563082"/>
            <a:chExt cx="7603958" cy="6083166"/>
          </a:xfrm>
        </p:grpSpPr>
        <p:grpSp>
          <p:nvGrpSpPr>
            <p:cNvPr id="5" name="Groupe 4"/>
            <p:cNvGrpSpPr/>
            <p:nvPr/>
          </p:nvGrpSpPr>
          <p:grpSpPr>
            <a:xfrm>
              <a:off x="755576" y="563082"/>
              <a:ext cx="7603958" cy="6083166"/>
              <a:chOff x="755576" y="563082"/>
              <a:chExt cx="7603958" cy="6083166"/>
            </a:xfrm>
          </p:grpSpPr>
          <p:pic>
            <p:nvPicPr>
              <p:cNvPr id="1026" name="Picture 2" descr="C:\Users\F_Bidault\Documents\DATA_D\20140401_personel\travail\bibliotheque_iconographique\iconographie_medicale\new_icono_med_bibliotheque\eval_onco\exemple_Mint.JPG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5576" y="563082"/>
                <a:ext cx="7603958" cy="6083166"/>
              </a:xfrm>
              <a:prstGeom prst="rect">
                <a:avLst/>
              </a:prstGeom>
              <a:noFill/>
              <a:effectLst>
                <a:outerShdw blurRad="50800" dist="1905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" name="Rectangle 3"/>
              <p:cNvSpPr/>
              <p:nvPr/>
            </p:nvSpPr>
            <p:spPr>
              <a:xfrm>
                <a:off x="1043608" y="573968"/>
                <a:ext cx="1656184" cy="201622"/>
              </a:xfrm>
              <a:prstGeom prst="rect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" name="Rectangle 5"/>
            <p:cNvSpPr/>
            <p:nvPr/>
          </p:nvSpPr>
          <p:spPr>
            <a:xfrm>
              <a:off x="755576" y="573968"/>
              <a:ext cx="288032" cy="201622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ZoneTexte 7"/>
          <p:cNvSpPr txBox="1"/>
          <p:nvPr/>
        </p:nvSpPr>
        <p:spPr>
          <a:xfrm>
            <a:off x="323528" y="188640"/>
            <a:ext cx="60917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/>
              <a:t>Comment s’organiser en pratique, </a:t>
            </a:r>
            <a:r>
              <a:rPr lang="fr-FR" sz="1600" dirty="0" smtClean="0"/>
              <a:t>logiciel dédié</a:t>
            </a:r>
          </a:p>
        </p:txBody>
      </p:sp>
    </p:spTree>
    <p:extLst>
      <p:ext uri="{BB962C8B-B14F-4D97-AF65-F5344CB8AC3E}">
        <p14:creationId xmlns:p14="http://schemas.microsoft.com/office/powerpoint/2010/main" val="3884553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e 15"/>
          <p:cNvGrpSpPr/>
          <p:nvPr/>
        </p:nvGrpSpPr>
        <p:grpSpPr>
          <a:xfrm>
            <a:off x="395536" y="1052736"/>
            <a:ext cx="8178404" cy="5112568"/>
            <a:chOff x="395536" y="1052736"/>
            <a:chExt cx="8178404" cy="5112568"/>
          </a:xfrm>
        </p:grpSpPr>
        <p:grpSp>
          <p:nvGrpSpPr>
            <p:cNvPr id="11" name="Groupe 10"/>
            <p:cNvGrpSpPr/>
            <p:nvPr/>
          </p:nvGrpSpPr>
          <p:grpSpPr>
            <a:xfrm>
              <a:off x="395536" y="1052736"/>
              <a:ext cx="8178404" cy="5112568"/>
              <a:chOff x="395536" y="1052736"/>
              <a:chExt cx="8178404" cy="5112568"/>
            </a:xfrm>
          </p:grpSpPr>
          <p:grpSp>
            <p:nvGrpSpPr>
              <p:cNvPr id="10" name="Groupe 9"/>
              <p:cNvGrpSpPr/>
              <p:nvPr/>
            </p:nvGrpSpPr>
            <p:grpSpPr>
              <a:xfrm>
                <a:off x="395536" y="1052736"/>
                <a:ext cx="8178404" cy="5112568"/>
                <a:chOff x="395536" y="1052736"/>
                <a:chExt cx="8178404" cy="5112568"/>
              </a:xfrm>
            </p:grpSpPr>
            <p:grpSp>
              <p:nvGrpSpPr>
                <p:cNvPr id="2" name="Groupe 1"/>
                <p:cNvGrpSpPr/>
                <p:nvPr/>
              </p:nvGrpSpPr>
              <p:grpSpPr>
                <a:xfrm>
                  <a:off x="395536" y="1052736"/>
                  <a:ext cx="8178404" cy="5112568"/>
                  <a:chOff x="395536" y="1052736"/>
                  <a:chExt cx="8178404" cy="5112568"/>
                </a:xfrm>
              </p:grpSpPr>
              <p:pic>
                <p:nvPicPr>
                  <p:cNvPr id="1027" name="Picture 3" descr="C:\Users\F_Bidault\Documents\DATA_D\20140401_personel\travail\bibliotheque_iconographique\iconographie_medicale\new_icono_med_bibliotheque\eval_onco\myrian.JPG"/>
                  <p:cNvPicPr>
                    <a:picLocks noChangeAspect="1" noChangeArrowheads="1"/>
                  </p:cNvPicPr>
                  <p:nvPr/>
                </p:nvPicPr>
                <p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95536" y="1052736"/>
                    <a:ext cx="8178404" cy="5112568"/>
                  </a:xfrm>
                  <a:prstGeom prst="rect">
                    <a:avLst/>
                  </a:prstGeom>
                  <a:noFill/>
                  <a:effectLst>
                    <a:outerShdw blurRad="50800" dist="190500" dir="2700000" algn="tl" rotWithShape="0">
                      <a:prstClr val="black">
                        <a:alpha val="40000"/>
                      </a:prstClr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sp>
                <p:nvSpPr>
                  <p:cNvPr id="4" name="Rectangle 3"/>
                  <p:cNvSpPr/>
                  <p:nvPr/>
                </p:nvSpPr>
                <p:spPr>
                  <a:xfrm>
                    <a:off x="1526668" y="1289062"/>
                    <a:ext cx="648072" cy="100811"/>
                  </a:xfrm>
                  <a:prstGeom prst="rect">
                    <a:avLst/>
                  </a:prstGeom>
                  <a:solidFill>
                    <a:schemeClr val="tx1">
                      <a:lumMod val="75000"/>
                      <a:lumOff val="2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" name="Rectangle 4"/>
                  <p:cNvSpPr/>
                  <p:nvPr/>
                </p:nvSpPr>
                <p:spPr>
                  <a:xfrm>
                    <a:off x="1775721" y="1421358"/>
                    <a:ext cx="399019" cy="100811"/>
                  </a:xfrm>
                  <a:prstGeom prst="rect">
                    <a:avLst/>
                  </a:prstGeom>
                  <a:solidFill>
                    <a:schemeClr val="tx1">
                      <a:lumMod val="75000"/>
                      <a:lumOff val="2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" name="Rectangle 5"/>
                  <p:cNvSpPr/>
                  <p:nvPr/>
                </p:nvSpPr>
                <p:spPr>
                  <a:xfrm>
                    <a:off x="1691681" y="1523352"/>
                    <a:ext cx="159024" cy="100811"/>
                  </a:xfrm>
                  <a:prstGeom prst="rect">
                    <a:avLst/>
                  </a:prstGeom>
                  <a:solidFill>
                    <a:schemeClr val="tx1">
                      <a:lumMod val="75000"/>
                      <a:lumOff val="2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" name="Rectangle 6"/>
                  <p:cNvSpPr/>
                  <p:nvPr/>
                </p:nvSpPr>
                <p:spPr>
                  <a:xfrm>
                    <a:off x="1696208" y="1689414"/>
                    <a:ext cx="571536" cy="100811"/>
                  </a:xfrm>
                  <a:prstGeom prst="rect">
                    <a:avLst/>
                  </a:prstGeom>
                  <a:solidFill>
                    <a:schemeClr val="tx1">
                      <a:lumMod val="75000"/>
                      <a:lumOff val="2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" name="Rectangle 7"/>
                  <p:cNvSpPr/>
                  <p:nvPr/>
                </p:nvSpPr>
                <p:spPr>
                  <a:xfrm>
                    <a:off x="417748" y="1083086"/>
                    <a:ext cx="571536" cy="50406"/>
                  </a:xfrm>
                  <a:prstGeom prst="rect">
                    <a:avLst/>
                  </a:prstGeom>
                  <a:solidFill>
                    <a:schemeClr val="tx1">
                      <a:lumMod val="75000"/>
                      <a:lumOff val="2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" name="Rectangle 8"/>
                  <p:cNvSpPr/>
                  <p:nvPr/>
                </p:nvSpPr>
                <p:spPr>
                  <a:xfrm>
                    <a:off x="1732636" y="1599997"/>
                    <a:ext cx="159024" cy="100811"/>
                  </a:xfrm>
                  <a:prstGeom prst="rect">
                    <a:avLst/>
                  </a:prstGeom>
                  <a:solidFill>
                    <a:schemeClr val="tx1">
                      <a:lumMod val="75000"/>
                      <a:lumOff val="2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3" name="Rectangle 2"/>
                <p:cNvSpPr/>
                <p:nvPr/>
              </p:nvSpPr>
              <p:spPr>
                <a:xfrm>
                  <a:off x="4427984" y="2204864"/>
                  <a:ext cx="553586" cy="288032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" name="Rectangle 11"/>
                <p:cNvSpPr/>
                <p:nvPr/>
              </p:nvSpPr>
              <p:spPr>
                <a:xfrm>
                  <a:off x="7956376" y="2204864"/>
                  <a:ext cx="553586" cy="288032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4" name="Rectangle 13"/>
              <p:cNvSpPr/>
              <p:nvPr/>
            </p:nvSpPr>
            <p:spPr>
              <a:xfrm>
                <a:off x="1850704" y="2057038"/>
                <a:ext cx="399019" cy="100811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5428476" y="2057551"/>
                <a:ext cx="399019" cy="100811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Rectangle 12"/>
            <p:cNvSpPr/>
            <p:nvPr/>
          </p:nvSpPr>
          <p:spPr>
            <a:xfrm>
              <a:off x="6228184" y="5949280"/>
              <a:ext cx="144016" cy="144016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ZoneTexte 17"/>
          <p:cNvSpPr txBox="1"/>
          <p:nvPr/>
        </p:nvSpPr>
        <p:spPr>
          <a:xfrm>
            <a:off x="323528" y="188640"/>
            <a:ext cx="60917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/>
              <a:t>Comment s’organiser en pratique, </a:t>
            </a:r>
            <a:r>
              <a:rPr lang="fr-FR" sz="1600" dirty="0" smtClean="0"/>
              <a:t>logiciel dédié</a:t>
            </a:r>
          </a:p>
        </p:txBody>
      </p:sp>
    </p:spTree>
    <p:extLst>
      <p:ext uri="{BB962C8B-B14F-4D97-AF65-F5344CB8AC3E}">
        <p14:creationId xmlns:p14="http://schemas.microsoft.com/office/powerpoint/2010/main" val="1654868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539552" y="980728"/>
            <a:ext cx="3053080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RECIST(1.0) , OMS</a:t>
            </a:r>
          </a:p>
          <a:p>
            <a:endParaRPr lang="fr-FR" dirty="0" smtClean="0"/>
          </a:p>
          <a:p>
            <a:r>
              <a:rPr lang="fr-FR" dirty="0" smtClean="0"/>
              <a:t>RECIST pour </a:t>
            </a:r>
            <a:r>
              <a:rPr lang="fr-FR" dirty="0" err="1" smtClean="0"/>
              <a:t>mésothélio</a:t>
            </a:r>
            <a:r>
              <a:rPr lang="en-US" dirty="0" smtClean="0"/>
              <a:t>me</a:t>
            </a:r>
          </a:p>
          <a:p>
            <a:endParaRPr lang="fr-FR" dirty="0"/>
          </a:p>
          <a:p>
            <a:endParaRPr lang="en-US" dirty="0" smtClean="0"/>
          </a:p>
          <a:p>
            <a:r>
              <a:rPr lang="fr-FR" dirty="0" smtClean="0"/>
              <a:t>RANO (neuro-oncologie)</a:t>
            </a:r>
          </a:p>
          <a:p>
            <a:endParaRPr lang="fr-FR" dirty="0"/>
          </a:p>
          <a:p>
            <a:endParaRPr lang="fr-FR" dirty="0" smtClean="0"/>
          </a:p>
          <a:p>
            <a:endParaRPr lang="fr-FR" dirty="0"/>
          </a:p>
          <a:p>
            <a:endParaRPr lang="fr-FR" dirty="0" smtClean="0"/>
          </a:p>
          <a:p>
            <a:r>
              <a:rPr lang="fr-FR" dirty="0" smtClean="0"/>
              <a:t>CHOI</a:t>
            </a:r>
          </a:p>
          <a:p>
            <a:endParaRPr lang="fr-FR" dirty="0"/>
          </a:p>
          <a:p>
            <a:endParaRPr lang="fr-FR" dirty="0" smtClean="0"/>
          </a:p>
          <a:p>
            <a:endParaRPr lang="fr-FR" dirty="0"/>
          </a:p>
          <a:p>
            <a:r>
              <a:rPr lang="fr-FR" dirty="0" err="1"/>
              <a:t>i</a:t>
            </a:r>
            <a:r>
              <a:rPr lang="fr-FR" dirty="0" err="1" smtClean="0"/>
              <a:t>rRC</a:t>
            </a:r>
            <a:r>
              <a:rPr lang="fr-FR" dirty="0" smtClean="0"/>
              <a:t>, </a:t>
            </a:r>
            <a:r>
              <a:rPr lang="fr-FR" dirty="0" err="1" smtClean="0"/>
              <a:t>irRECIST</a:t>
            </a:r>
            <a:r>
              <a:rPr lang="fr-FR" dirty="0" smtClean="0"/>
              <a:t>, </a:t>
            </a:r>
            <a:r>
              <a:rPr lang="fr-FR" dirty="0" err="1" smtClean="0"/>
              <a:t>iRECIST</a:t>
            </a:r>
            <a:endParaRPr lang="fr-FR" dirty="0" smtClean="0"/>
          </a:p>
        </p:txBody>
      </p:sp>
      <p:pic>
        <p:nvPicPr>
          <p:cNvPr id="5122" name="Picture 2" descr="D:\20140401_personel\travail\bibliotheque_iconographique\iconographie_medicale\new_icono_med_bibliotheque\THORAX\20071201_KA\0507878wg_200712_A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49" t="38482" r="9287" b="11231"/>
          <a:stretch/>
        </p:blipFill>
        <p:spPr bwMode="auto">
          <a:xfrm>
            <a:off x="5151707" y="980728"/>
            <a:ext cx="1868565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D:\20140401_personel\travail\bibliotheque_iconographique\iconographie_medicale\new_icono_med_bibliotheque\MACHINES_techniques\MRI_techniques\DIFF\0514812ds_090331_gbs_T1G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8937" y="2145803"/>
            <a:ext cx="1331276" cy="1499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D:\20140401_personel\travail\bibliotheque_iconographique\iconographie_medicale\new_icono_med_bibliotheque\MACHINES_techniques\MRI_techniques\DIFF\0514812ds_090331_gbs_T2flair.t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8878" y="2145803"/>
            <a:ext cx="1393442" cy="1499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bertr 76 copi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355" y="3763075"/>
            <a:ext cx="1870878" cy="1440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bertr 15 0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5498" y="3763075"/>
            <a:ext cx="1870878" cy="1440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843808" y="5263983"/>
            <a:ext cx="1519087" cy="96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7" name="Picture 26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955667" y="5274856"/>
            <a:ext cx="1587923" cy="958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8" name="Picture 18" descr="skin man wk 108 2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617542" y="5277517"/>
            <a:ext cx="1477115" cy="9542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9" name="Picture 28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442409" y="5273774"/>
            <a:ext cx="1435689" cy="96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13" name="ZoneTexte 12"/>
          <p:cNvSpPr txBox="1"/>
          <p:nvPr/>
        </p:nvSpPr>
        <p:spPr>
          <a:xfrm>
            <a:off x="323528" y="188640"/>
            <a:ext cx="27430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/>
              <a:t>Evolutions </a:t>
            </a:r>
            <a:r>
              <a:rPr lang="fr-FR" dirty="0" smtClean="0"/>
              <a:t>(</a:t>
            </a:r>
            <a:r>
              <a:rPr lang="fr-FR" dirty="0" err="1" smtClean="0"/>
              <a:t>iRECIST</a:t>
            </a:r>
            <a:r>
              <a:rPr lang="fr-FR" dirty="0" smtClean="0"/>
              <a:t>)</a:t>
            </a:r>
          </a:p>
        </p:txBody>
      </p:sp>
      <p:cxnSp>
        <p:nvCxnSpPr>
          <p:cNvPr id="4" name="Connecteur droit avec flèche 3"/>
          <p:cNvCxnSpPr/>
          <p:nvPr/>
        </p:nvCxnSpPr>
        <p:spPr>
          <a:xfrm flipH="1">
            <a:off x="5724128" y="2662313"/>
            <a:ext cx="64914" cy="230833"/>
          </a:xfrm>
          <a:prstGeom prst="straightConnector1">
            <a:avLst/>
          </a:prstGeom>
          <a:ln w="2857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avec flèche 19"/>
          <p:cNvCxnSpPr/>
          <p:nvPr/>
        </p:nvCxnSpPr>
        <p:spPr>
          <a:xfrm flipH="1">
            <a:off x="7099374" y="2636912"/>
            <a:ext cx="64914" cy="230833"/>
          </a:xfrm>
          <a:prstGeom prst="straightConnector1">
            <a:avLst/>
          </a:prstGeom>
          <a:ln w="2857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ZoneTexte 6"/>
          <p:cNvSpPr txBox="1"/>
          <p:nvPr/>
        </p:nvSpPr>
        <p:spPr>
          <a:xfrm>
            <a:off x="7452320" y="2713856"/>
            <a:ext cx="6815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T2flair</a:t>
            </a:r>
            <a:endParaRPr lang="en-US" sz="1400" dirty="0"/>
          </a:p>
        </p:txBody>
      </p:sp>
      <p:sp>
        <p:nvSpPr>
          <p:cNvPr id="21" name="ZoneTexte 20"/>
          <p:cNvSpPr txBox="1"/>
          <p:nvPr/>
        </p:nvSpPr>
        <p:spPr>
          <a:xfrm>
            <a:off x="4091842" y="2713856"/>
            <a:ext cx="6270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T1+C</a:t>
            </a:r>
            <a:endParaRPr lang="en-US" sz="1400" dirty="0"/>
          </a:p>
        </p:txBody>
      </p:sp>
      <p:sp>
        <p:nvSpPr>
          <p:cNvPr id="22" name="ZoneTexte 21"/>
          <p:cNvSpPr txBox="1"/>
          <p:nvPr/>
        </p:nvSpPr>
        <p:spPr>
          <a:xfrm>
            <a:off x="2856028" y="6326310"/>
            <a:ext cx="66125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/>
            <a:r>
              <a:rPr lang="fr-FR" sz="12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Clinical</a:t>
            </a:r>
            <a:r>
              <a:rPr lang="fr-FR" sz="12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skin </a:t>
            </a:r>
            <a:r>
              <a:rPr lang="fr-FR" sz="12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tumor</a:t>
            </a:r>
            <a:r>
              <a:rPr lang="fr-FR" sz="12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fr-FR" sz="12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pseudoprogression</a:t>
            </a:r>
            <a:r>
              <a:rPr lang="fr-FR" sz="12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fr-FR" sz="12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during</a:t>
            </a:r>
            <a:r>
              <a:rPr lang="fr-FR" sz="12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fr-FR" sz="12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immunotherapy</a:t>
            </a:r>
            <a:endParaRPr lang="en-US" sz="12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sz="1200" i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Hoos</a:t>
            </a:r>
            <a:r>
              <a:rPr lang="en-US" sz="12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2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A, </a:t>
            </a:r>
            <a:r>
              <a:rPr lang="en-US" sz="12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Eggermont</a:t>
            </a:r>
            <a:r>
              <a:rPr lang="en-US" sz="12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AM, </a:t>
            </a:r>
            <a:r>
              <a:rPr lang="en-US" sz="12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Janetzki</a:t>
            </a:r>
            <a:r>
              <a:rPr lang="en-US" sz="12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S, et al. J </a:t>
            </a:r>
            <a:r>
              <a:rPr lang="en-US" sz="12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Natl</a:t>
            </a:r>
            <a:r>
              <a:rPr lang="en-US" sz="12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Cancer Inst. 2010 Sep 22;102(18):1388-97</a:t>
            </a:r>
          </a:p>
        </p:txBody>
      </p:sp>
      <p:cxnSp>
        <p:nvCxnSpPr>
          <p:cNvPr id="23" name="Connecteur droit avec flèche 22"/>
          <p:cNvCxnSpPr/>
          <p:nvPr/>
        </p:nvCxnSpPr>
        <p:spPr>
          <a:xfrm flipH="1">
            <a:off x="5750545" y="1405371"/>
            <a:ext cx="64914" cy="230833"/>
          </a:xfrm>
          <a:prstGeom prst="straightConnector1">
            <a:avLst/>
          </a:prstGeom>
          <a:ln w="2857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758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7322" name="Picture 10" descr="IMG_280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"/>
                    </a14:imgEffect>
                    <a14:imgEffect>
                      <a14:brightnessContrast brigh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98" y="1484784"/>
            <a:ext cx="2534611" cy="4824536"/>
          </a:xfrm>
          <a:prstGeom prst="rect">
            <a:avLst/>
          </a:prstGeom>
          <a:noFill/>
          <a:effectLst>
            <a:outerShdw blurRad="50800" dist="1143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llipse 1"/>
          <p:cNvSpPr/>
          <p:nvPr/>
        </p:nvSpPr>
        <p:spPr>
          <a:xfrm>
            <a:off x="2238292" y="3798041"/>
            <a:ext cx="317484" cy="19802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rme libre 2"/>
          <p:cNvSpPr/>
          <p:nvPr/>
        </p:nvSpPr>
        <p:spPr>
          <a:xfrm rot="19596527">
            <a:off x="629991" y="3720082"/>
            <a:ext cx="400049" cy="228600"/>
          </a:xfrm>
          <a:custGeom>
            <a:avLst/>
            <a:gdLst>
              <a:gd name="connsiteX0" fmla="*/ 0 w 800100"/>
              <a:gd name="connsiteY0" fmla="*/ 180975 h 457200"/>
              <a:gd name="connsiteX1" fmla="*/ 0 w 800100"/>
              <a:gd name="connsiteY1" fmla="*/ 180975 h 457200"/>
              <a:gd name="connsiteX2" fmla="*/ 19050 w 800100"/>
              <a:gd name="connsiteY2" fmla="*/ 95250 h 457200"/>
              <a:gd name="connsiteX3" fmla="*/ 76200 w 800100"/>
              <a:gd name="connsiteY3" fmla="*/ 57150 h 457200"/>
              <a:gd name="connsiteX4" fmla="*/ 161925 w 800100"/>
              <a:gd name="connsiteY4" fmla="*/ 28575 h 457200"/>
              <a:gd name="connsiteX5" fmla="*/ 238125 w 800100"/>
              <a:gd name="connsiteY5" fmla="*/ 9525 h 457200"/>
              <a:gd name="connsiteX6" fmla="*/ 381000 w 800100"/>
              <a:gd name="connsiteY6" fmla="*/ 0 h 457200"/>
              <a:gd name="connsiteX7" fmla="*/ 600075 w 800100"/>
              <a:gd name="connsiteY7" fmla="*/ 9525 h 457200"/>
              <a:gd name="connsiteX8" fmla="*/ 628650 w 800100"/>
              <a:gd name="connsiteY8" fmla="*/ 19050 h 457200"/>
              <a:gd name="connsiteX9" fmla="*/ 733425 w 800100"/>
              <a:gd name="connsiteY9" fmla="*/ 28575 h 457200"/>
              <a:gd name="connsiteX10" fmla="*/ 800100 w 800100"/>
              <a:gd name="connsiteY10" fmla="*/ 76200 h 457200"/>
              <a:gd name="connsiteX11" fmla="*/ 790575 w 800100"/>
              <a:gd name="connsiteY11" fmla="*/ 152400 h 457200"/>
              <a:gd name="connsiteX12" fmla="*/ 704850 w 800100"/>
              <a:gd name="connsiteY12" fmla="*/ 190500 h 457200"/>
              <a:gd name="connsiteX13" fmla="*/ 647700 w 800100"/>
              <a:gd name="connsiteY13" fmla="*/ 209550 h 457200"/>
              <a:gd name="connsiteX14" fmla="*/ 619125 w 800100"/>
              <a:gd name="connsiteY14" fmla="*/ 219075 h 457200"/>
              <a:gd name="connsiteX15" fmla="*/ 504825 w 800100"/>
              <a:gd name="connsiteY15" fmla="*/ 228600 h 457200"/>
              <a:gd name="connsiteX16" fmla="*/ 466725 w 800100"/>
              <a:gd name="connsiteY16" fmla="*/ 285750 h 457200"/>
              <a:gd name="connsiteX17" fmla="*/ 447675 w 800100"/>
              <a:gd name="connsiteY17" fmla="*/ 314325 h 457200"/>
              <a:gd name="connsiteX18" fmla="*/ 438150 w 800100"/>
              <a:gd name="connsiteY18" fmla="*/ 400050 h 457200"/>
              <a:gd name="connsiteX19" fmla="*/ 409575 w 800100"/>
              <a:gd name="connsiteY19" fmla="*/ 409575 h 457200"/>
              <a:gd name="connsiteX20" fmla="*/ 219075 w 800100"/>
              <a:gd name="connsiteY20" fmla="*/ 419100 h 457200"/>
              <a:gd name="connsiteX21" fmla="*/ 161925 w 800100"/>
              <a:gd name="connsiteY21" fmla="*/ 447675 h 457200"/>
              <a:gd name="connsiteX22" fmla="*/ 133350 w 800100"/>
              <a:gd name="connsiteY22" fmla="*/ 457200 h 457200"/>
              <a:gd name="connsiteX23" fmla="*/ 66675 w 800100"/>
              <a:gd name="connsiteY23" fmla="*/ 447675 h 457200"/>
              <a:gd name="connsiteX24" fmla="*/ 38100 w 800100"/>
              <a:gd name="connsiteY24" fmla="*/ 438150 h 457200"/>
              <a:gd name="connsiteX25" fmla="*/ 28575 w 800100"/>
              <a:gd name="connsiteY25" fmla="*/ 381000 h 457200"/>
              <a:gd name="connsiteX26" fmla="*/ 19050 w 800100"/>
              <a:gd name="connsiteY26" fmla="*/ 352425 h 457200"/>
              <a:gd name="connsiteX27" fmla="*/ 0 w 800100"/>
              <a:gd name="connsiteY27" fmla="*/ 180975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800100" h="457200">
                <a:moveTo>
                  <a:pt x="0" y="180975"/>
                </a:moveTo>
                <a:lnTo>
                  <a:pt x="0" y="180975"/>
                </a:lnTo>
                <a:cubicBezTo>
                  <a:pt x="6350" y="152400"/>
                  <a:pt x="3709" y="120180"/>
                  <a:pt x="19050" y="95250"/>
                </a:cubicBezTo>
                <a:cubicBezTo>
                  <a:pt x="31049" y="75751"/>
                  <a:pt x="54480" y="64390"/>
                  <a:pt x="76200" y="57150"/>
                </a:cubicBezTo>
                <a:lnTo>
                  <a:pt x="161925" y="28575"/>
                </a:lnTo>
                <a:cubicBezTo>
                  <a:pt x="190584" y="19022"/>
                  <a:pt x="205285" y="12809"/>
                  <a:pt x="238125" y="9525"/>
                </a:cubicBezTo>
                <a:cubicBezTo>
                  <a:pt x="285619" y="4776"/>
                  <a:pt x="333375" y="3175"/>
                  <a:pt x="381000" y="0"/>
                </a:cubicBezTo>
                <a:cubicBezTo>
                  <a:pt x="454025" y="3175"/>
                  <a:pt x="527196" y="3919"/>
                  <a:pt x="600075" y="9525"/>
                </a:cubicBezTo>
                <a:cubicBezTo>
                  <a:pt x="610086" y="10295"/>
                  <a:pt x="618711" y="17630"/>
                  <a:pt x="628650" y="19050"/>
                </a:cubicBezTo>
                <a:cubicBezTo>
                  <a:pt x="663367" y="24010"/>
                  <a:pt x="698500" y="25400"/>
                  <a:pt x="733425" y="28575"/>
                </a:cubicBezTo>
                <a:cubicBezTo>
                  <a:pt x="800100" y="50800"/>
                  <a:pt x="784225" y="28575"/>
                  <a:pt x="800100" y="76200"/>
                </a:cubicBezTo>
                <a:cubicBezTo>
                  <a:pt x="796925" y="101600"/>
                  <a:pt x="800082" y="128633"/>
                  <a:pt x="790575" y="152400"/>
                </a:cubicBezTo>
                <a:cubicBezTo>
                  <a:pt x="783608" y="169817"/>
                  <a:pt x="705649" y="190234"/>
                  <a:pt x="704850" y="190500"/>
                </a:cubicBezTo>
                <a:lnTo>
                  <a:pt x="647700" y="209550"/>
                </a:lnTo>
                <a:cubicBezTo>
                  <a:pt x="638175" y="212725"/>
                  <a:pt x="629131" y="218241"/>
                  <a:pt x="619125" y="219075"/>
                </a:cubicBezTo>
                <a:lnTo>
                  <a:pt x="504825" y="228600"/>
                </a:lnTo>
                <a:lnTo>
                  <a:pt x="466725" y="285750"/>
                </a:lnTo>
                <a:lnTo>
                  <a:pt x="447675" y="314325"/>
                </a:lnTo>
                <a:cubicBezTo>
                  <a:pt x="444500" y="342900"/>
                  <a:pt x="448828" y="373356"/>
                  <a:pt x="438150" y="400050"/>
                </a:cubicBezTo>
                <a:cubicBezTo>
                  <a:pt x="434421" y="409372"/>
                  <a:pt x="419577" y="408705"/>
                  <a:pt x="409575" y="409575"/>
                </a:cubicBezTo>
                <a:cubicBezTo>
                  <a:pt x="346235" y="415083"/>
                  <a:pt x="282575" y="415925"/>
                  <a:pt x="219075" y="419100"/>
                </a:cubicBezTo>
                <a:cubicBezTo>
                  <a:pt x="147251" y="443041"/>
                  <a:pt x="235783" y="410746"/>
                  <a:pt x="161925" y="447675"/>
                </a:cubicBezTo>
                <a:cubicBezTo>
                  <a:pt x="152945" y="452165"/>
                  <a:pt x="142875" y="454025"/>
                  <a:pt x="133350" y="457200"/>
                </a:cubicBezTo>
                <a:cubicBezTo>
                  <a:pt x="111125" y="454025"/>
                  <a:pt x="88690" y="452078"/>
                  <a:pt x="66675" y="447675"/>
                </a:cubicBezTo>
                <a:cubicBezTo>
                  <a:pt x="56830" y="445706"/>
                  <a:pt x="43081" y="446867"/>
                  <a:pt x="38100" y="438150"/>
                </a:cubicBezTo>
                <a:cubicBezTo>
                  <a:pt x="28518" y="421382"/>
                  <a:pt x="32765" y="399853"/>
                  <a:pt x="28575" y="381000"/>
                </a:cubicBezTo>
                <a:cubicBezTo>
                  <a:pt x="26397" y="371199"/>
                  <a:pt x="22225" y="361950"/>
                  <a:pt x="19050" y="352425"/>
                </a:cubicBezTo>
                <a:cubicBezTo>
                  <a:pt x="7225" y="222354"/>
                  <a:pt x="3175" y="209550"/>
                  <a:pt x="0" y="180975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orme libre 3"/>
          <p:cNvSpPr/>
          <p:nvPr/>
        </p:nvSpPr>
        <p:spPr>
          <a:xfrm>
            <a:off x="1646986" y="3729607"/>
            <a:ext cx="224211" cy="371475"/>
          </a:xfrm>
          <a:custGeom>
            <a:avLst/>
            <a:gdLst>
              <a:gd name="connsiteX0" fmla="*/ 162672 w 448422"/>
              <a:gd name="connsiteY0" fmla="*/ 0 h 742950"/>
              <a:gd name="connsiteX1" fmla="*/ 162672 w 448422"/>
              <a:gd name="connsiteY1" fmla="*/ 0 h 742950"/>
              <a:gd name="connsiteX2" fmla="*/ 86472 w 448422"/>
              <a:gd name="connsiteY2" fmla="*/ 28575 h 742950"/>
              <a:gd name="connsiteX3" fmla="*/ 67422 w 448422"/>
              <a:gd name="connsiteY3" fmla="*/ 85725 h 742950"/>
              <a:gd name="connsiteX4" fmla="*/ 57897 w 448422"/>
              <a:gd name="connsiteY4" fmla="*/ 114300 h 742950"/>
              <a:gd name="connsiteX5" fmla="*/ 67422 w 448422"/>
              <a:gd name="connsiteY5" fmla="*/ 190500 h 742950"/>
              <a:gd name="connsiteX6" fmla="*/ 76947 w 448422"/>
              <a:gd name="connsiteY6" fmla="*/ 219075 h 742950"/>
              <a:gd name="connsiteX7" fmla="*/ 105522 w 448422"/>
              <a:gd name="connsiteY7" fmla="*/ 238125 h 742950"/>
              <a:gd name="connsiteX8" fmla="*/ 124572 w 448422"/>
              <a:gd name="connsiteY8" fmla="*/ 266700 h 742950"/>
              <a:gd name="connsiteX9" fmla="*/ 124572 w 448422"/>
              <a:gd name="connsiteY9" fmla="*/ 371475 h 742950"/>
              <a:gd name="connsiteX10" fmla="*/ 105522 w 448422"/>
              <a:gd name="connsiteY10" fmla="*/ 400050 h 742950"/>
              <a:gd name="connsiteX11" fmla="*/ 76947 w 448422"/>
              <a:gd name="connsiteY11" fmla="*/ 409575 h 742950"/>
              <a:gd name="connsiteX12" fmla="*/ 19797 w 448422"/>
              <a:gd name="connsiteY12" fmla="*/ 438150 h 742950"/>
              <a:gd name="connsiteX13" fmla="*/ 10272 w 448422"/>
              <a:gd name="connsiteY13" fmla="*/ 466725 h 742950"/>
              <a:gd name="connsiteX14" fmla="*/ 10272 w 448422"/>
              <a:gd name="connsiteY14" fmla="*/ 628650 h 742950"/>
              <a:gd name="connsiteX15" fmla="*/ 29322 w 448422"/>
              <a:gd name="connsiteY15" fmla="*/ 685800 h 742950"/>
              <a:gd name="connsiteX16" fmla="*/ 57897 w 448422"/>
              <a:gd name="connsiteY16" fmla="*/ 704850 h 742950"/>
              <a:gd name="connsiteX17" fmla="*/ 86472 w 448422"/>
              <a:gd name="connsiteY17" fmla="*/ 733425 h 742950"/>
              <a:gd name="connsiteX18" fmla="*/ 153147 w 448422"/>
              <a:gd name="connsiteY18" fmla="*/ 742950 h 742950"/>
              <a:gd name="connsiteX19" fmla="*/ 324597 w 448422"/>
              <a:gd name="connsiteY19" fmla="*/ 733425 h 742950"/>
              <a:gd name="connsiteX20" fmla="*/ 372222 w 448422"/>
              <a:gd name="connsiteY20" fmla="*/ 723900 h 742950"/>
              <a:gd name="connsiteX21" fmla="*/ 400797 w 448422"/>
              <a:gd name="connsiteY21" fmla="*/ 704850 h 742950"/>
              <a:gd name="connsiteX22" fmla="*/ 448422 w 448422"/>
              <a:gd name="connsiteY22" fmla="*/ 561975 h 742950"/>
              <a:gd name="connsiteX23" fmla="*/ 410322 w 448422"/>
              <a:gd name="connsiteY23" fmla="*/ 419100 h 742950"/>
              <a:gd name="connsiteX24" fmla="*/ 381747 w 448422"/>
              <a:gd name="connsiteY24" fmla="*/ 400050 h 742950"/>
              <a:gd name="connsiteX25" fmla="*/ 343647 w 448422"/>
              <a:gd name="connsiteY25" fmla="*/ 285750 h 742950"/>
              <a:gd name="connsiteX26" fmla="*/ 334122 w 448422"/>
              <a:gd name="connsiteY26" fmla="*/ 257175 h 742950"/>
              <a:gd name="connsiteX27" fmla="*/ 324597 w 448422"/>
              <a:gd name="connsiteY27" fmla="*/ 228600 h 742950"/>
              <a:gd name="connsiteX28" fmla="*/ 353172 w 448422"/>
              <a:gd name="connsiteY28" fmla="*/ 133350 h 742950"/>
              <a:gd name="connsiteX29" fmla="*/ 362697 w 448422"/>
              <a:gd name="connsiteY29" fmla="*/ 104775 h 742950"/>
              <a:gd name="connsiteX30" fmla="*/ 324597 w 448422"/>
              <a:gd name="connsiteY30" fmla="*/ 38100 h 742950"/>
              <a:gd name="connsiteX31" fmla="*/ 267447 w 448422"/>
              <a:gd name="connsiteY31" fmla="*/ 19050 h 742950"/>
              <a:gd name="connsiteX32" fmla="*/ 162672 w 448422"/>
              <a:gd name="connsiteY32" fmla="*/ 0 h 742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448422" h="742950">
                <a:moveTo>
                  <a:pt x="162672" y="0"/>
                </a:moveTo>
                <a:lnTo>
                  <a:pt x="162672" y="0"/>
                </a:lnTo>
                <a:cubicBezTo>
                  <a:pt x="137272" y="9525"/>
                  <a:pt x="106635" y="10428"/>
                  <a:pt x="86472" y="28575"/>
                </a:cubicBezTo>
                <a:cubicBezTo>
                  <a:pt x="71546" y="42008"/>
                  <a:pt x="73772" y="66675"/>
                  <a:pt x="67422" y="85725"/>
                </a:cubicBezTo>
                <a:lnTo>
                  <a:pt x="57897" y="114300"/>
                </a:lnTo>
                <a:cubicBezTo>
                  <a:pt x="61072" y="139700"/>
                  <a:pt x="62843" y="165315"/>
                  <a:pt x="67422" y="190500"/>
                </a:cubicBezTo>
                <a:cubicBezTo>
                  <a:pt x="69218" y="200378"/>
                  <a:pt x="70675" y="211235"/>
                  <a:pt x="76947" y="219075"/>
                </a:cubicBezTo>
                <a:cubicBezTo>
                  <a:pt x="84098" y="228014"/>
                  <a:pt x="95997" y="231775"/>
                  <a:pt x="105522" y="238125"/>
                </a:cubicBezTo>
                <a:cubicBezTo>
                  <a:pt x="111872" y="247650"/>
                  <a:pt x="119452" y="256461"/>
                  <a:pt x="124572" y="266700"/>
                </a:cubicBezTo>
                <a:cubicBezTo>
                  <a:pt x="142071" y="301697"/>
                  <a:pt x="135651" y="330851"/>
                  <a:pt x="124572" y="371475"/>
                </a:cubicBezTo>
                <a:cubicBezTo>
                  <a:pt x="121560" y="382519"/>
                  <a:pt x="114461" y="392899"/>
                  <a:pt x="105522" y="400050"/>
                </a:cubicBezTo>
                <a:cubicBezTo>
                  <a:pt x="97682" y="406322"/>
                  <a:pt x="85927" y="405085"/>
                  <a:pt x="76947" y="409575"/>
                </a:cubicBezTo>
                <a:cubicBezTo>
                  <a:pt x="3089" y="446504"/>
                  <a:pt x="91621" y="414209"/>
                  <a:pt x="19797" y="438150"/>
                </a:cubicBezTo>
                <a:cubicBezTo>
                  <a:pt x="16622" y="447675"/>
                  <a:pt x="12450" y="456924"/>
                  <a:pt x="10272" y="466725"/>
                </a:cubicBezTo>
                <a:cubicBezTo>
                  <a:pt x="-4017" y="531027"/>
                  <a:pt x="-2819" y="554468"/>
                  <a:pt x="10272" y="628650"/>
                </a:cubicBezTo>
                <a:cubicBezTo>
                  <a:pt x="13762" y="648425"/>
                  <a:pt x="12614" y="674661"/>
                  <a:pt x="29322" y="685800"/>
                </a:cubicBezTo>
                <a:cubicBezTo>
                  <a:pt x="38847" y="692150"/>
                  <a:pt x="49103" y="697521"/>
                  <a:pt x="57897" y="704850"/>
                </a:cubicBezTo>
                <a:cubicBezTo>
                  <a:pt x="68245" y="713474"/>
                  <a:pt x="73965" y="728422"/>
                  <a:pt x="86472" y="733425"/>
                </a:cubicBezTo>
                <a:cubicBezTo>
                  <a:pt x="107317" y="741763"/>
                  <a:pt x="130922" y="739775"/>
                  <a:pt x="153147" y="742950"/>
                </a:cubicBezTo>
                <a:cubicBezTo>
                  <a:pt x="210297" y="739775"/>
                  <a:pt x="267574" y="738384"/>
                  <a:pt x="324597" y="733425"/>
                </a:cubicBezTo>
                <a:cubicBezTo>
                  <a:pt x="340726" y="732023"/>
                  <a:pt x="357063" y="729584"/>
                  <a:pt x="372222" y="723900"/>
                </a:cubicBezTo>
                <a:cubicBezTo>
                  <a:pt x="382941" y="719880"/>
                  <a:pt x="391272" y="711200"/>
                  <a:pt x="400797" y="704850"/>
                </a:cubicBezTo>
                <a:cubicBezTo>
                  <a:pt x="454845" y="623778"/>
                  <a:pt x="436369" y="670455"/>
                  <a:pt x="448422" y="561975"/>
                </a:cubicBezTo>
                <a:cubicBezTo>
                  <a:pt x="440134" y="462519"/>
                  <a:pt x="465101" y="464749"/>
                  <a:pt x="410322" y="419100"/>
                </a:cubicBezTo>
                <a:cubicBezTo>
                  <a:pt x="401528" y="411771"/>
                  <a:pt x="391272" y="406400"/>
                  <a:pt x="381747" y="400050"/>
                </a:cubicBezTo>
                <a:lnTo>
                  <a:pt x="343647" y="285750"/>
                </a:lnTo>
                <a:lnTo>
                  <a:pt x="334122" y="257175"/>
                </a:lnTo>
                <a:lnTo>
                  <a:pt x="324597" y="228600"/>
                </a:lnTo>
                <a:cubicBezTo>
                  <a:pt x="338992" y="171019"/>
                  <a:pt x="329982" y="202919"/>
                  <a:pt x="353172" y="133350"/>
                </a:cubicBezTo>
                <a:lnTo>
                  <a:pt x="362697" y="104775"/>
                </a:lnTo>
                <a:cubicBezTo>
                  <a:pt x="353827" y="60427"/>
                  <a:pt x="364591" y="55875"/>
                  <a:pt x="324597" y="38100"/>
                </a:cubicBezTo>
                <a:cubicBezTo>
                  <a:pt x="306247" y="29945"/>
                  <a:pt x="267447" y="19050"/>
                  <a:pt x="267447" y="19050"/>
                </a:cubicBezTo>
                <a:cubicBezTo>
                  <a:pt x="169038" y="28891"/>
                  <a:pt x="180135" y="3175"/>
                  <a:pt x="162672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Ellipse 36"/>
          <p:cNvSpPr/>
          <p:nvPr/>
        </p:nvSpPr>
        <p:spPr>
          <a:xfrm>
            <a:off x="680640" y="4754479"/>
            <a:ext cx="225934" cy="19802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Ellipse 37"/>
          <p:cNvSpPr/>
          <p:nvPr/>
        </p:nvSpPr>
        <p:spPr>
          <a:xfrm>
            <a:off x="1188536" y="1898694"/>
            <a:ext cx="451867" cy="396044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Ellipse 38"/>
          <p:cNvSpPr/>
          <p:nvPr/>
        </p:nvSpPr>
        <p:spPr>
          <a:xfrm>
            <a:off x="2262773" y="4047693"/>
            <a:ext cx="293003" cy="19802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Ellipse 39"/>
          <p:cNvSpPr/>
          <p:nvPr/>
        </p:nvSpPr>
        <p:spPr>
          <a:xfrm>
            <a:off x="917074" y="3880915"/>
            <a:ext cx="271462" cy="19802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Forme libre 40"/>
          <p:cNvSpPr/>
          <p:nvPr/>
        </p:nvSpPr>
        <p:spPr>
          <a:xfrm rot="3729609">
            <a:off x="1934075" y="1893030"/>
            <a:ext cx="224211" cy="371474"/>
          </a:xfrm>
          <a:custGeom>
            <a:avLst/>
            <a:gdLst>
              <a:gd name="connsiteX0" fmla="*/ 162672 w 448422"/>
              <a:gd name="connsiteY0" fmla="*/ 0 h 742950"/>
              <a:gd name="connsiteX1" fmla="*/ 162672 w 448422"/>
              <a:gd name="connsiteY1" fmla="*/ 0 h 742950"/>
              <a:gd name="connsiteX2" fmla="*/ 86472 w 448422"/>
              <a:gd name="connsiteY2" fmla="*/ 28575 h 742950"/>
              <a:gd name="connsiteX3" fmla="*/ 67422 w 448422"/>
              <a:gd name="connsiteY3" fmla="*/ 85725 h 742950"/>
              <a:gd name="connsiteX4" fmla="*/ 57897 w 448422"/>
              <a:gd name="connsiteY4" fmla="*/ 114300 h 742950"/>
              <a:gd name="connsiteX5" fmla="*/ 67422 w 448422"/>
              <a:gd name="connsiteY5" fmla="*/ 190500 h 742950"/>
              <a:gd name="connsiteX6" fmla="*/ 76947 w 448422"/>
              <a:gd name="connsiteY6" fmla="*/ 219075 h 742950"/>
              <a:gd name="connsiteX7" fmla="*/ 105522 w 448422"/>
              <a:gd name="connsiteY7" fmla="*/ 238125 h 742950"/>
              <a:gd name="connsiteX8" fmla="*/ 124572 w 448422"/>
              <a:gd name="connsiteY8" fmla="*/ 266700 h 742950"/>
              <a:gd name="connsiteX9" fmla="*/ 124572 w 448422"/>
              <a:gd name="connsiteY9" fmla="*/ 371475 h 742950"/>
              <a:gd name="connsiteX10" fmla="*/ 105522 w 448422"/>
              <a:gd name="connsiteY10" fmla="*/ 400050 h 742950"/>
              <a:gd name="connsiteX11" fmla="*/ 76947 w 448422"/>
              <a:gd name="connsiteY11" fmla="*/ 409575 h 742950"/>
              <a:gd name="connsiteX12" fmla="*/ 19797 w 448422"/>
              <a:gd name="connsiteY12" fmla="*/ 438150 h 742950"/>
              <a:gd name="connsiteX13" fmla="*/ 10272 w 448422"/>
              <a:gd name="connsiteY13" fmla="*/ 466725 h 742950"/>
              <a:gd name="connsiteX14" fmla="*/ 10272 w 448422"/>
              <a:gd name="connsiteY14" fmla="*/ 628650 h 742950"/>
              <a:gd name="connsiteX15" fmla="*/ 29322 w 448422"/>
              <a:gd name="connsiteY15" fmla="*/ 685800 h 742950"/>
              <a:gd name="connsiteX16" fmla="*/ 57897 w 448422"/>
              <a:gd name="connsiteY16" fmla="*/ 704850 h 742950"/>
              <a:gd name="connsiteX17" fmla="*/ 86472 w 448422"/>
              <a:gd name="connsiteY17" fmla="*/ 733425 h 742950"/>
              <a:gd name="connsiteX18" fmla="*/ 153147 w 448422"/>
              <a:gd name="connsiteY18" fmla="*/ 742950 h 742950"/>
              <a:gd name="connsiteX19" fmla="*/ 324597 w 448422"/>
              <a:gd name="connsiteY19" fmla="*/ 733425 h 742950"/>
              <a:gd name="connsiteX20" fmla="*/ 372222 w 448422"/>
              <a:gd name="connsiteY20" fmla="*/ 723900 h 742950"/>
              <a:gd name="connsiteX21" fmla="*/ 400797 w 448422"/>
              <a:gd name="connsiteY21" fmla="*/ 704850 h 742950"/>
              <a:gd name="connsiteX22" fmla="*/ 448422 w 448422"/>
              <a:gd name="connsiteY22" fmla="*/ 561975 h 742950"/>
              <a:gd name="connsiteX23" fmla="*/ 410322 w 448422"/>
              <a:gd name="connsiteY23" fmla="*/ 419100 h 742950"/>
              <a:gd name="connsiteX24" fmla="*/ 381747 w 448422"/>
              <a:gd name="connsiteY24" fmla="*/ 400050 h 742950"/>
              <a:gd name="connsiteX25" fmla="*/ 343647 w 448422"/>
              <a:gd name="connsiteY25" fmla="*/ 285750 h 742950"/>
              <a:gd name="connsiteX26" fmla="*/ 334122 w 448422"/>
              <a:gd name="connsiteY26" fmla="*/ 257175 h 742950"/>
              <a:gd name="connsiteX27" fmla="*/ 324597 w 448422"/>
              <a:gd name="connsiteY27" fmla="*/ 228600 h 742950"/>
              <a:gd name="connsiteX28" fmla="*/ 353172 w 448422"/>
              <a:gd name="connsiteY28" fmla="*/ 133350 h 742950"/>
              <a:gd name="connsiteX29" fmla="*/ 362697 w 448422"/>
              <a:gd name="connsiteY29" fmla="*/ 104775 h 742950"/>
              <a:gd name="connsiteX30" fmla="*/ 324597 w 448422"/>
              <a:gd name="connsiteY30" fmla="*/ 38100 h 742950"/>
              <a:gd name="connsiteX31" fmla="*/ 267447 w 448422"/>
              <a:gd name="connsiteY31" fmla="*/ 19050 h 742950"/>
              <a:gd name="connsiteX32" fmla="*/ 162672 w 448422"/>
              <a:gd name="connsiteY32" fmla="*/ 0 h 742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448422" h="742950">
                <a:moveTo>
                  <a:pt x="162672" y="0"/>
                </a:moveTo>
                <a:lnTo>
                  <a:pt x="162672" y="0"/>
                </a:lnTo>
                <a:cubicBezTo>
                  <a:pt x="137272" y="9525"/>
                  <a:pt x="106635" y="10428"/>
                  <a:pt x="86472" y="28575"/>
                </a:cubicBezTo>
                <a:cubicBezTo>
                  <a:pt x="71546" y="42008"/>
                  <a:pt x="73772" y="66675"/>
                  <a:pt x="67422" y="85725"/>
                </a:cubicBezTo>
                <a:lnTo>
                  <a:pt x="57897" y="114300"/>
                </a:lnTo>
                <a:cubicBezTo>
                  <a:pt x="61072" y="139700"/>
                  <a:pt x="62843" y="165315"/>
                  <a:pt x="67422" y="190500"/>
                </a:cubicBezTo>
                <a:cubicBezTo>
                  <a:pt x="69218" y="200378"/>
                  <a:pt x="70675" y="211235"/>
                  <a:pt x="76947" y="219075"/>
                </a:cubicBezTo>
                <a:cubicBezTo>
                  <a:pt x="84098" y="228014"/>
                  <a:pt x="95997" y="231775"/>
                  <a:pt x="105522" y="238125"/>
                </a:cubicBezTo>
                <a:cubicBezTo>
                  <a:pt x="111872" y="247650"/>
                  <a:pt x="119452" y="256461"/>
                  <a:pt x="124572" y="266700"/>
                </a:cubicBezTo>
                <a:cubicBezTo>
                  <a:pt x="142071" y="301697"/>
                  <a:pt x="135651" y="330851"/>
                  <a:pt x="124572" y="371475"/>
                </a:cubicBezTo>
                <a:cubicBezTo>
                  <a:pt x="121560" y="382519"/>
                  <a:pt x="114461" y="392899"/>
                  <a:pt x="105522" y="400050"/>
                </a:cubicBezTo>
                <a:cubicBezTo>
                  <a:pt x="97682" y="406322"/>
                  <a:pt x="85927" y="405085"/>
                  <a:pt x="76947" y="409575"/>
                </a:cubicBezTo>
                <a:cubicBezTo>
                  <a:pt x="3089" y="446504"/>
                  <a:pt x="91621" y="414209"/>
                  <a:pt x="19797" y="438150"/>
                </a:cubicBezTo>
                <a:cubicBezTo>
                  <a:pt x="16622" y="447675"/>
                  <a:pt x="12450" y="456924"/>
                  <a:pt x="10272" y="466725"/>
                </a:cubicBezTo>
                <a:cubicBezTo>
                  <a:pt x="-4017" y="531027"/>
                  <a:pt x="-2819" y="554468"/>
                  <a:pt x="10272" y="628650"/>
                </a:cubicBezTo>
                <a:cubicBezTo>
                  <a:pt x="13762" y="648425"/>
                  <a:pt x="12614" y="674661"/>
                  <a:pt x="29322" y="685800"/>
                </a:cubicBezTo>
                <a:cubicBezTo>
                  <a:pt x="38847" y="692150"/>
                  <a:pt x="49103" y="697521"/>
                  <a:pt x="57897" y="704850"/>
                </a:cubicBezTo>
                <a:cubicBezTo>
                  <a:pt x="68245" y="713474"/>
                  <a:pt x="73965" y="728422"/>
                  <a:pt x="86472" y="733425"/>
                </a:cubicBezTo>
                <a:cubicBezTo>
                  <a:pt x="107317" y="741763"/>
                  <a:pt x="130922" y="739775"/>
                  <a:pt x="153147" y="742950"/>
                </a:cubicBezTo>
                <a:cubicBezTo>
                  <a:pt x="210297" y="739775"/>
                  <a:pt x="267574" y="738384"/>
                  <a:pt x="324597" y="733425"/>
                </a:cubicBezTo>
                <a:cubicBezTo>
                  <a:pt x="340726" y="732023"/>
                  <a:pt x="357063" y="729584"/>
                  <a:pt x="372222" y="723900"/>
                </a:cubicBezTo>
                <a:cubicBezTo>
                  <a:pt x="382941" y="719880"/>
                  <a:pt x="391272" y="711200"/>
                  <a:pt x="400797" y="704850"/>
                </a:cubicBezTo>
                <a:cubicBezTo>
                  <a:pt x="454845" y="623778"/>
                  <a:pt x="436369" y="670455"/>
                  <a:pt x="448422" y="561975"/>
                </a:cubicBezTo>
                <a:cubicBezTo>
                  <a:pt x="440134" y="462519"/>
                  <a:pt x="465101" y="464749"/>
                  <a:pt x="410322" y="419100"/>
                </a:cubicBezTo>
                <a:cubicBezTo>
                  <a:pt x="401528" y="411771"/>
                  <a:pt x="391272" y="406400"/>
                  <a:pt x="381747" y="400050"/>
                </a:cubicBezTo>
                <a:lnTo>
                  <a:pt x="343647" y="285750"/>
                </a:lnTo>
                <a:lnTo>
                  <a:pt x="334122" y="257175"/>
                </a:lnTo>
                <a:lnTo>
                  <a:pt x="324597" y="228600"/>
                </a:lnTo>
                <a:cubicBezTo>
                  <a:pt x="338992" y="171019"/>
                  <a:pt x="329982" y="202919"/>
                  <a:pt x="353172" y="133350"/>
                </a:cubicBezTo>
                <a:lnTo>
                  <a:pt x="362697" y="104775"/>
                </a:lnTo>
                <a:cubicBezTo>
                  <a:pt x="353827" y="60427"/>
                  <a:pt x="364591" y="55875"/>
                  <a:pt x="324597" y="38100"/>
                </a:cubicBezTo>
                <a:cubicBezTo>
                  <a:pt x="306247" y="29945"/>
                  <a:pt x="267447" y="19050"/>
                  <a:pt x="267447" y="19050"/>
                </a:cubicBezTo>
                <a:cubicBezTo>
                  <a:pt x="169038" y="28891"/>
                  <a:pt x="180135" y="3175"/>
                  <a:pt x="162672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Forme libre 41"/>
          <p:cNvSpPr/>
          <p:nvPr/>
        </p:nvSpPr>
        <p:spPr>
          <a:xfrm rot="16762615">
            <a:off x="1464930" y="4987292"/>
            <a:ext cx="400050" cy="228599"/>
          </a:xfrm>
          <a:custGeom>
            <a:avLst/>
            <a:gdLst>
              <a:gd name="connsiteX0" fmla="*/ 0 w 800100"/>
              <a:gd name="connsiteY0" fmla="*/ 180975 h 457200"/>
              <a:gd name="connsiteX1" fmla="*/ 0 w 800100"/>
              <a:gd name="connsiteY1" fmla="*/ 180975 h 457200"/>
              <a:gd name="connsiteX2" fmla="*/ 19050 w 800100"/>
              <a:gd name="connsiteY2" fmla="*/ 95250 h 457200"/>
              <a:gd name="connsiteX3" fmla="*/ 76200 w 800100"/>
              <a:gd name="connsiteY3" fmla="*/ 57150 h 457200"/>
              <a:gd name="connsiteX4" fmla="*/ 161925 w 800100"/>
              <a:gd name="connsiteY4" fmla="*/ 28575 h 457200"/>
              <a:gd name="connsiteX5" fmla="*/ 238125 w 800100"/>
              <a:gd name="connsiteY5" fmla="*/ 9525 h 457200"/>
              <a:gd name="connsiteX6" fmla="*/ 381000 w 800100"/>
              <a:gd name="connsiteY6" fmla="*/ 0 h 457200"/>
              <a:gd name="connsiteX7" fmla="*/ 600075 w 800100"/>
              <a:gd name="connsiteY7" fmla="*/ 9525 h 457200"/>
              <a:gd name="connsiteX8" fmla="*/ 628650 w 800100"/>
              <a:gd name="connsiteY8" fmla="*/ 19050 h 457200"/>
              <a:gd name="connsiteX9" fmla="*/ 733425 w 800100"/>
              <a:gd name="connsiteY9" fmla="*/ 28575 h 457200"/>
              <a:gd name="connsiteX10" fmla="*/ 800100 w 800100"/>
              <a:gd name="connsiteY10" fmla="*/ 76200 h 457200"/>
              <a:gd name="connsiteX11" fmla="*/ 790575 w 800100"/>
              <a:gd name="connsiteY11" fmla="*/ 152400 h 457200"/>
              <a:gd name="connsiteX12" fmla="*/ 704850 w 800100"/>
              <a:gd name="connsiteY12" fmla="*/ 190500 h 457200"/>
              <a:gd name="connsiteX13" fmla="*/ 647700 w 800100"/>
              <a:gd name="connsiteY13" fmla="*/ 209550 h 457200"/>
              <a:gd name="connsiteX14" fmla="*/ 619125 w 800100"/>
              <a:gd name="connsiteY14" fmla="*/ 219075 h 457200"/>
              <a:gd name="connsiteX15" fmla="*/ 504825 w 800100"/>
              <a:gd name="connsiteY15" fmla="*/ 228600 h 457200"/>
              <a:gd name="connsiteX16" fmla="*/ 466725 w 800100"/>
              <a:gd name="connsiteY16" fmla="*/ 285750 h 457200"/>
              <a:gd name="connsiteX17" fmla="*/ 447675 w 800100"/>
              <a:gd name="connsiteY17" fmla="*/ 314325 h 457200"/>
              <a:gd name="connsiteX18" fmla="*/ 438150 w 800100"/>
              <a:gd name="connsiteY18" fmla="*/ 400050 h 457200"/>
              <a:gd name="connsiteX19" fmla="*/ 409575 w 800100"/>
              <a:gd name="connsiteY19" fmla="*/ 409575 h 457200"/>
              <a:gd name="connsiteX20" fmla="*/ 219075 w 800100"/>
              <a:gd name="connsiteY20" fmla="*/ 419100 h 457200"/>
              <a:gd name="connsiteX21" fmla="*/ 161925 w 800100"/>
              <a:gd name="connsiteY21" fmla="*/ 447675 h 457200"/>
              <a:gd name="connsiteX22" fmla="*/ 133350 w 800100"/>
              <a:gd name="connsiteY22" fmla="*/ 457200 h 457200"/>
              <a:gd name="connsiteX23" fmla="*/ 66675 w 800100"/>
              <a:gd name="connsiteY23" fmla="*/ 447675 h 457200"/>
              <a:gd name="connsiteX24" fmla="*/ 38100 w 800100"/>
              <a:gd name="connsiteY24" fmla="*/ 438150 h 457200"/>
              <a:gd name="connsiteX25" fmla="*/ 28575 w 800100"/>
              <a:gd name="connsiteY25" fmla="*/ 381000 h 457200"/>
              <a:gd name="connsiteX26" fmla="*/ 19050 w 800100"/>
              <a:gd name="connsiteY26" fmla="*/ 352425 h 457200"/>
              <a:gd name="connsiteX27" fmla="*/ 0 w 800100"/>
              <a:gd name="connsiteY27" fmla="*/ 180975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800100" h="457200">
                <a:moveTo>
                  <a:pt x="0" y="180975"/>
                </a:moveTo>
                <a:lnTo>
                  <a:pt x="0" y="180975"/>
                </a:lnTo>
                <a:cubicBezTo>
                  <a:pt x="6350" y="152400"/>
                  <a:pt x="3709" y="120180"/>
                  <a:pt x="19050" y="95250"/>
                </a:cubicBezTo>
                <a:cubicBezTo>
                  <a:pt x="31049" y="75751"/>
                  <a:pt x="54480" y="64390"/>
                  <a:pt x="76200" y="57150"/>
                </a:cubicBezTo>
                <a:lnTo>
                  <a:pt x="161925" y="28575"/>
                </a:lnTo>
                <a:cubicBezTo>
                  <a:pt x="190584" y="19022"/>
                  <a:pt x="205285" y="12809"/>
                  <a:pt x="238125" y="9525"/>
                </a:cubicBezTo>
                <a:cubicBezTo>
                  <a:pt x="285619" y="4776"/>
                  <a:pt x="333375" y="3175"/>
                  <a:pt x="381000" y="0"/>
                </a:cubicBezTo>
                <a:cubicBezTo>
                  <a:pt x="454025" y="3175"/>
                  <a:pt x="527196" y="3919"/>
                  <a:pt x="600075" y="9525"/>
                </a:cubicBezTo>
                <a:cubicBezTo>
                  <a:pt x="610086" y="10295"/>
                  <a:pt x="618711" y="17630"/>
                  <a:pt x="628650" y="19050"/>
                </a:cubicBezTo>
                <a:cubicBezTo>
                  <a:pt x="663367" y="24010"/>
                  <a:pt x="698500" y="25400"/>
                  <a:pt x="733425" y="28575"/>
                </a:cubicBezTo>
                <a:cubicBezTo>
                  <a:pt x="800100" y="50800"/>
                  <a:pt x="784225" y="28575"/>
                  <a:pt x="800100" y="76200"/>
                </a:cubicBezTo>
                <a:cubicBezTo>
                  <a:pt x="796925" y="101600"/>
                  <a:pt x="800082" y="128633"/>
                  <a:pt x="790575" y="152400"/>
                </a:cubicBezTo>
                <a:cubicBezTo>
                  <a:pt x="783608" y="169817"/>
                  <a:pt x="705649" y="190234"/>
                  <a:pt x="704850" y="190500"/>
                </a:cubicBezTo>
                <a:lnTo>
                  <a:pt x="647700" y="209550"/>
                </a:lnTo>
                <a:cubicBezTo>
                  <a:pt x="638175" y="212725"/>
                  <a:pt x="629131" y="218241"/>
                  <a:pt x="619125" y="219075"/>
                </a:cubicBezTo>
                <a:lnTo>
                  <a:pt x="504825" y="228600"/>
                </a:lnTo>
                <a:lnTo>
                  <a:pt x="466725" y="285750"/>
                </a:lnTo>
                <a:lnTo>
                  <a:pt x="447675" y="314325"/>
                </a:lnTo>
                <a:cubicBezTo>
                  <a:pt x="444500" y="342900"/>
                  <a:pt x="448828" y="373356"/>
                  <a:pt x="438150" y="400050"/>
                </a:cubicBezTo>
                <a:cubicBezTo>
                  <a:pt x="434421" y="409372"/>
                  <a:pt x="419577" y="408705"/>
                  <a:pt x="409575" y="409575"/>
                </a:cubicBezTo>
                <a:cubicBezTo>
                  <a:pt x="346235" y="415083"/>
                  <a:pt x="282575" y="415925"/>
                  <a:pt x="219075" y="419100"/>
                </a:cubicBezTo>
                <a:cubicBezTo>
                  <a:pt x="147251" y="443041"/>
                  <a:pt x="235783" y="410746"/>
                  <a:pt x="161925" y="447675"/>
                </a:cubicBezTo>
                <a:cubicBezTo>
                  <a:pt x="152945" y="452165"/>
                  <a:pt x="142875" y="454025"/>
                  <a:pt x="133350" y="457200"/>
                </a:cubicBezTo>
                <a:cubicBezTo>
                  <a:pt x="111125" y="454025"/>
                  <a:pt x="88690" y="452078"/>
                  <a:pt x="66675" y="447675"/>
                </a:cubicBezTo>
                <a:cubicBezTo>
                  <a:pt x="56830" y="445706"/>
                  <a:pt x="43081" y="446867"/>
                  <a:pt x="38100" y="438150"/>
                </a:cubicBezTo>
                <a:cubicBezTo>
                  <a:pt x="28518" y="421382"/>
                  <a:pt x="32765" y="399853"/>
                  <a:pt x="28575" y="381000"/>
                </a:cubicBezTo>
                <a:cubicBezTo>
                  <a:pt x="26397" y="371199"/>
                  <a:pt x="22225" y="361950"/>
                  <a:pt x="19050" y="352425"/>
                </a:cubicBezTo>
                <a:cubicBezTo>
                  <a:pt x="7225" y="222354"/>
                  <a:pt x="3175" y="209550"/>
                  <a:pt x="0" y="180975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Ellipse 42"/>
          <p:cNvSpPr/>
          <p:nvPr/>
        </p:nvSpPr>
        <p:spPr>
          <a:xfrm>
            <a:off x="1027374" y="4805899"/>
            <a:ext cx="225934" cy="19802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Ellipse 43"/>
          <p:cNvSpPr/>
          <p:nvPr/>
        </p:nvSpPr>
        <p:spPr>
          <a:xfrm>
            <a:off x="917073" y="4447149"/>
            <a:ext cx="225934" cy="19802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Ellipse 44"/>
          <p:cNvSpPr/>
          <p:nvPr/>
        </p:nvSpPr>
        <p:spPr>
          <a:xfrm>
            <a:off x="1406627" y="4450551"/>
            <a:ext cx="225934" cy="19802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ZoneTexte 45"/>
          <p:cNvSpPr txBox="1"/>
          <p:nvPr/>
        </p:nvSpPr>
        <p:spPr>
          <a:xfrm>
            <a:off x="3138473" y="1196752"/>
            <a:ext cx="337774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itchFamily="34" charset="0"/>
              </a:rPr>
              <a:t>Echantillon de lésions mesurées</a:t>
            </a:r>
          </a:p>
          <a:p>
            <a:pPr algn="ctr"/>
            <a:r>
              <a:rPr lang="fr-FR" sz="1600" b="1" dirty="0" smtClean="0">
                <a:solidFill>
                  <a:schemeClr val="bg1">
                    <a:lumMod val="65000"/>
                  </a:schemeClr>
                </a:solidFill>
                <a:latin typeface="Gill Sans MT" pitchFamily="34" charset="0"/>
              </a:rPr>
              <a:t>LESIONS CIBLES</a:t>
            </a:r>
            <a:endParaRPr lang="fr-FR" sz="1600" b="1" dirty="0">
              <a:solidFill>
                <a:schemeClr val="bg1">
                  <a:lumMod val="65000"/>
                </a:schemeClr>
              </a:solidFill>
              <a:latin typeface="Gill Sans MT" pitchFamily="34" charset="0"/>
            </a:endParaRPr>
          </a:p>
          <a:p>
            <a:pPr algn="ctr"/>
            <a:endParaRPr lang="fr-FR" sz="1600" dirty="0" smtClean="0">
              <a:latin typeface="Gill Sans MT" pitchFamily="34" charset="0"/>
            </a:endParaRPr>
          </a:p>
          <a:p>
            <a:pPr algn="ctr"/>
            <a:endParaRPr lang="fr-FR" sz="1600" dirty="0" smtClean="0">
              <a:solidFill>
                <a:schemeClr val="tx1">
                  <a:lumMod val="65000"/>
                  <a:lumOff val="35000"/>
                </a:schemeClr>
              </a:solidFill>
              <a:latin typeface="Gill Sans MT" pitchFamily="34" charset="0"/>
            </a:endParaRPr>
          </a:p>
          <a:p>
            <a:pPr algn="ctr"/>
            <a:endParaRPr lang="fr-FR" sz="1600" dirty="0">
              <a:solidFill>
                <a:schemeClr val="tx1">
                  <a:lumMod val="65000"/>
                  <a:lumOff val="35000"/>
                </a:schemeClr>
              </a:solidFill>
              <a:latin typeface="Gill Sans MT" pitchFamily="34" charset="0"/>
            </a:endParaRPr>
          </a:p>
          <a:p>
            <a:pPr algn="ctr"/>
            <a:endParaRPr lang="fr-FR" sz="1600" dirty="0" smtClean="0">
              <a:solidFill>
                <a:schemeClr val="tx1">
                  <a:lumMod val="65000"/>
                  <a:lumOff val="35000"/>
                </a:schemeClr>
              </a:solidFill>
              <a:latin typeface="Gill Sans MT" pitchFamily="34" charset="0"/>
            </a:endParaRPr>
          </a:p>
          <a:p>
            <a:pPr algn="ctr"/>
            <a:endParaRPr lang="fr-FR" sz="1600" dirty="0">
              <a:solidFill>
                <a:schemeClr val="tx1">
                  <a:lumMod val="65000"/>
                  <a:lumOff val="35000"/>
                </a:schemeClr>
              </a:solidFill>
              <a:latin typeface="Gill Sans MT" pitchFamily="34" charset="0"/>
            </a:endParaRPr>
          </a:p>
          <a:p>
            <a:pPr algn="ctr"/>
            <a:endParaRPr lang="fr-FR" sz="1600" dirty="0" smtClean="0">
              <a:solidFill>
                <a:schemeClr val="tx1">
                  <a:lumMod val="65000"/>
                  <a:lumOff val="35000"/>
                </a:schemeClr>
              </a:solidFill>
              <a:latin typeface="Gill Sans MT" pitchFamily="34" charset="0"/>
            </a:endParaRPr>
          </a:p>
          <a:p>
            <a:pPr algn="ctr"/>
            <a:r>
              <a:rPr lang="fr-FR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itchFamily="34" charset="0"/>
              </a:rPr>
              <a:t>Mention des autres lésions</a:t>
            </a:r>
          </a:p>
          <a:p>
            <a:pPr algn="ctr"/>
            <a:r>
              <a:rPr lang="fr-FR" sz="1600" b="1" dirty="0" smtClean="0">
                <a:solidFill>
                  <a:schemeClr val="bg1">
                    <a:lumMod val="65000"/>
                  </a:schemeClr>
                </a:solidFill>
                <a:latin typeface="Gill Sans MT" pitchFamily="34" charset="0"/>
              </a:rPr>
              <a:t>LESIONS NON CIBLES</a:t>
            </a:r>
          </a:p>
          <a:p>
            <a:pPr algn="ctr"/>
            <a:endParaRPr lang="fr-FR" sz="1600" dirty="0" smtClean="0">
              <a:latin typeface="Gill Sans MT" pitchFamily="34" charset="0"/>
            </a:endParaRPr>
          </a:p>
          <a:p>
            <a:pPr algn="ctr"/>
            <a:r>
              <a:rPr lang="fr-FR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itchFamily="34" charset="0"/>
              </a:rPr>
              <a:t>Recherche des nouvelles lésions</a:t>
            </a:r>
          </a:p>
          <a:p>
            <a:pPr algn="ctr"/>
            <a:r>
              <a:rPr lang="fr-FR" sz="1600" b="1" dirty="0" smtClean="0">
                <a:solidFill>
                  <a:schemeClr val="bg1">
                    <a:lumMod val="65000"/>
                  </a:schemeClr>
                </a:solidFill>
                <a:latin typeface="Gill Sans MT" pitchFamily="34" charset="0"/>
              </a:rPr>
              <a:t>NOUVELLES LESIONS</a:t>
            </a:r>
          </a:p>
          <a:p>
            <a:pPr algn="ctr"/>
            <a:endParaRPr lang="fr-FR" sz="1600" dirty="0" smtClean="0">
              <a:solidFill>
                <a:schemeClr val="bg1">
                  <a:lumMod val="50000"/>
                </a:schemeClr>
              </a:solidFill>
              <a:latin typeface="Gill Sans MT" pitchFamily="34" charset="0"/>
            </a:endParaRPr>
          </a:p>
          <a:p>
            <a:pPr algn="ctr"/>
            <a:endParaRPr lang="fr-FR" sz="1600" dirty="0" smtClean="0">
              <a:solidFill>
                <a:schemeClr val="bg1">
                  <a:lumMod val="50000"/>
                </a:schemeClr>
              </a:solidFill>
              <a:latin typeface="Gill Sans MT" pitchFamily="34" charset="0"/>
            </a:endParaRPr>
          </a:p>
          <a:p>
            <a:pPr algn="ctr"/>
            <a:endParaRPr lang="fr-FR" sz="1600" dirty="0" smtClean="0">
              <a:solidFill>
                <a:schemeClr val="bg1">
                  <a:lumMod val="50000"/>
                </a:schemeClr>
              </a:solidFill>
              <a:latin typeface="Gill Sans MT" pitchFamily="34" charset="0"/>
            </a:endParaRPr>
          </a:p>
          <a:p>
            <a:r>
              <a:rPr lang="fr-FR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itchFamily="34" charset="0"/>
              </a:rPr>
              <a:t>   Réponse globale</a:t>
            </a:r>
          </a:p>
          <a:p>
            <a:pPr algn="ctr"/>
            <a:endParaRPr lang="en-US" sz="1600" dirty="0">
              <a:solidFill>
                <a:schemeClr val="bg1">
                  <a:lumMod val="50000"/>
                </a:schemeClr>
              </a:solidFill>
              <a:latin typeface="Gill Sans MT" pitchFamily="34" charset="0"/>
            </a:endParaRPr>
          </a:p>
        </p:txBody>
      </p:sp>
      <p:sp>
        <p:nvSpPr>
          <p:cNvPr id="5" name="Ellipse 4"/>
          <p:cNvSpPr/>
          <p:nvPr/>
        </p:nvSpPr>
        <p:spPr>
          <a:xfrm>
            <a:off x="1664955" y="1804319"/>
            <a:ext cx="744409" cy="645696"/>
          </a:xfrm>
          <a:prstGeom prst="ellipse">
            <a:avLst/>
          </a:prstGeom>
          <a:noFill/>
          <a:ln w="28575"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Ellipse 58"/>
          <p:cNvSpPr/>
          <p:nvPr/>
        </p:nvSpPr>
        <p:spPr>
          <a:xfrm>
            <a:off x="5219345" y="2081806"/>
            <a:ext cx="384528" cy="19802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Forme libre 59"/>
          <p:cNvSpPr/>
          <p:nvPr/>
        </p:nvSpPr>
        <p:spPr>
          <a:xfrm rot="3193928">
            <a:off x="4378434" y="1986862"/>
            <a:ext cx="250863" cy="342221"/>
          </a:xfrm>
          <a:custGeom>
            <a:avLst/>
            <a:gdLst>
              <a:gd name="connsiteX0" fmla="*/ 162672 w 448422"/>
              <a:gd name="connsiteY0" fmla="*/ 0 h 742950"/>
              <a:gd name="connsiteX1" fmla="*/ 162672 w 448422"/>
              <a:gd name="connsiteY1" fmla="*/ 0 h 742950"/>
              <a:gd name="connsiteX2" fmla="*/ 86472 w 448422"/>
              <a:gd name="connsiteY2" fmla="*/ 28575 h 742950"/>
              <a:gd name="connsiteX3" fmla="*/ 67422 w 448422"/>
              <a:gd name="connsiteY3" fmla="*/ 85725 h 742950"/>
              <a:gd name="connsiteX4" fmla="*/ 57897 w 448422"/>
              <a:gd name="connsiteY4" fmla="*/ 114300 h 742950"/>
              <a:gd name="connsiteX5" fmla="*/ 67422 w 448422"/>
              <a:gd name="connsiteY5" fmla="*/ 190500 h 742950"/>
              <a:gd name="connsiteX6" fmla="*/ 76947 w 448422"/>
              <a:gd name="connsiteY6" fmla="*/ 219075 h 742950"/>
              <a:gd name="connsiteX7" fmla="*/ 105522 w 448422"/>
              <a:gd name="connsiteY7" fmla="*/ 238125 h 742950"/>
              <a:gd name="connsiteX8" fmla="*/ 124572 w 448422"/>
              <a:gd name="connsiteY8" fmla="*/ 266700 h 742950"/>
              <a:gd name="connsiteX9" fmla="*/ 124572 w 448422"/>
              <a:gd name="connsiteY9" fmla="*/ 371475 h 742950"/>
              <a:gd name="connsiteX10" fmla="*/ 105522 w 448422"/>
              <a:gd name="connsiteY10" fmla="*/ 400050 h 742950"/>
              <a:gd name="connsiteX11" fmla="*/ 76947 w 448422"/>
              <a:gd name="connsiteY11" fmla="*/ 409575 h 742950"/>
              <a:gd name="connsiteX12" fmla="*/ 19797 w 448422"/>
              <a:gd name="connsiteY12" fmla="*/ 438150 h 742950"/>
              <a:gd name="connsiteX13" fmla="*/ 10272 w 448422"/>
              <a:gd name="connsiteY13" fmla="*/ 466725 h 742950"/>
              <a:gd name="connsiteX14" fmla="*/ 10272 w 448422"/>
              <a:gd name="connsiteY14" fmla="*/ 628650 h 742950"/>
              <a:gd name="connsiteX15" fmla="*/ 29322 w 448422"/>
              <a:gd name="connsiteY15" fmla="*/ 685800 h 742950"/>
              <a:gd name="connsiteX16" fmla="*/ 57897 w 448422"/>
              <a:gd name="connsiteY16" fmla="*/ 704850 h 742950"/>
              <a:gd name="connsiteX17" fmla="*/ 86472 w 448422"/>
              <a:gd name="connsiteY17" fmla="*/ 733425 h 742950"/>
              <a:gd name="connsiteX18" fmla="*/ 153147 w 448422"/>
              <a:gd name="connsiteY18" fmla="*/ 742950 h 742950"/>
              <a:gd name="connsiteX19" fmla="*/ 324597 w 448422"/>
              <a:gd name="connsiteY19" fmla="*/ 733425 h 742950"/>
              <a:gd name="connsiteX20" fmla="*/ 372222 w 448422"/>
              <a:gd name="connsiteY20" fmla="*/ 723900 h 742950"/>
              <a:gd name="connsiteX21" fmla="*/ 400797 w 448422"/>
              <a:gd name="connsiteY21" fmla="*/ 704850 h 742950"/>
              <a:gd name="connsiteX22" fmla="*/ 448422 w 448422"/>
              <a:gd name="connsiteY22" fmla="*/ 561975 h 742950"/>
              <a:gd name="connsiteX23" fmla="*/ 410322 w 448422"/>
              <a:gd name="connsiteY23" fmla="*/ 419100 h 742950"/>
              <a:gd name="connsiteX24" fmla="*/ 381747 w 448422"/>
              <a:gd name="connsiteY24" fmla="*/ 400050 h 742950"/>
              <a:gd name="connsiteX25" fmla="*/ 343647 w 448422"/>
              <a:gd name="connsiteY25" fmla="*/ 285750 h 742950"/>
              <a:gd name="connsiteX26" fmla="*/ 334122 w 448422"/>
              <a:gd name="connsiteY26" fmla="*/ 257175 h 742950"/>
              <a:gd name="connsiteX27" fmla="*/ 324597 w 448422"/>
              <a:gd name="connsiteY27" fmla="*/ 228600 h 742950"/>
              <a:gd name="connsiteX28" fmla="*/ 353172 w 448422"/>
              <a:gd name="connsiteY28" fmla="*/ 133350 h 742950"/>
              <a:gd name="connsiteX29" fmla="*/ 362697 w 448422"/>
              <a:gd name="connsiteY29" fmla="*/ 104775 h 742950"/>
              <a:gd name="connsiteX30" fmla="*/ 324597 w 448422"/>
              <a:gd name="connsiteY30" fmla="*/ 38100 h 742950"/>
              <a:gd name="connsiteX31" fmla="*/ 267447 w 448422"/>
              <a:gd name="connsiteY31" fmla="*/ 19050 h 742950"/>
              <a:gd name="connsiteX32" fmla="*/ 162672 w 448422"/>
              <a:gd name="connsiteY32" fmla="*/ 0 h 742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448422" h="742950">
                <a:moveTo>
                  <a:pt x="162672" y="0"/>
                </a:moveTo>
                <a:lnTo>
                  <a:pt x="162672" y="0"/>
                </a:lnTo>
                <a:cubicBezTo>
                  <a:pt x="137272" y="9525"/>
                  <a:pt x="106635" y="10428"/>
                  <a:pt x="86472" y="28575"/>
                </a:cubicBezTo>
                <a:cubicBezTo>
                  <a:pt x="71546" y="42008"/>
                  <a:pt x="73772" y="66675"/>
                  <a:pt x="67422" y="85725"/>
                </a:cubicBezTo>
                <a:lnTo>
                  <a:pt x="57897" y="114300"/>
                </a:lnTo>
                <a:cubicBezTo>
                  <a:pt x="61072" y="139700"/>
                  <a:pt x="62843" y="165315"/>
                  <a:pt x="67422" y="190500"/>
                </a:cubicBezTo>
                <a:cubicBezTo>
                  <a:pt x="69218" y="200378"/>
                  <a:pt x="70675" y="211235"/>
                  <a:pt x="76947" y="219075"/>
                </a:cubicBezTo>
                <a:cubicBezTo>
                  <a:pt x="84098" y="228014"/>
                  <a:pt x="95997" y="231775"/>
                  <a:pt x="105522" y="238125"/>
                </a:cubicBezTo>
                <a:cubicBezTo>
                  <a:pt x="111872" y="247650"/>
                  <a:pt x="119452" y="256461"/>
                  <a:pt x="124572" y="266700"/>
                </a:cubicBezTo>
                <a:cubicBezTo>
                  <a:pt x="142071" y="301697"/>
                  <a:pt x="135651" y="330851"/>
                  <a:pt x="124572" y="371475"/>
                </a:cubicBezTo>
                <a:cubicBezTo>
                  <a:pt x="121560" y="382519"/>
                  <a:pt x="114461" y="392899"/>
                  <a:pt x="105522" y="400050"/>
                </a:cubicBezTo>
                <a:cubicBezTo>
                  <a:pt x="97682" y="406322"/>
                  <a:pt x="85927" y="405085"/>
                  <a:pt x="76947" y="409575"/>
                </a:cubicBezTo>
                <a:cubicBezTo>
                  <a:pt x="3089" y="446504"/>
                  <a:pt x="91621" y="414209"/>
                  <a:pt x="19797" y="438150"/>
                </a:cubicBezTo>
                <a:cubicBezTo>
                  <a:pt x="16622" y="447675"/>
                  <a:pt x="12450" y="456924"/>
                  <a:pt x="10272" y="466725"/>
                </a:cubicBezTo>
                <a:cubicBezTo>
                  <a:pt x="-4017" y="531027"/>
                  <a:pt x="-2819" y="554468"/>
                  <a:pt x="10272" y="628650"/>
                </a:cubicBezTo>
                <a:cubicBezTo>
                  <a:pt x="13762" y="648425"/>
                  <a:pt x="12614" y="674661"/>
                  <a:pt x="29322" y="685800"/>
                </a:cubicBezTo>
                <a:cubicBezTo>
                  <a:pt x="38847" y="692150"/>
                  <a:pt x="49103" y="697521"/>
                  <a:pt x="57897" y="704850"/>
                </a:cubicBezTo>
                <a:cubicBezTo>
                  <a:pt x="68245" y="713474"/>
                  <a:pt x="73965" y="728422"/>
                  <a:pt x="86472" y="733425"/>
                </a:cubicBezTo>
                <a:cubicBezTo>
                  <a:pt x="107317" y="741763"/>
                  <a:pt x="130922" y="739775"/>
                  <a:pt x="153147" y="742950"/>
                </a:cubicBezTo>
                <a:cubicBezTo>
                  <a:pt x="210297" y="739775"/>
                  <a:pt x="267574" y="738384"/>
                  <a:pt x="324597" y="733425"/>
                </a:cubicBezTo>
                <a:cubicBezTo>
                  <a:pt x="340726" y="732023"/>
                  <a:pt x="357063" y="729584"/>
                  <a:pt x="372222" y="723900"/>
                </a:cubicBezTo>
                <a:cubicBezTo>
                  <a:pt x="382941" y="719880"/>
                  <a:pt x="391272" y="711200"/>
                  <a:pt x="400797" y="704850"/>
                </a:cubicBezTo>
                <a:cubicBezTo>
                  <a:pt x="454845" y="623778"/>
                  <a:pt x="436369" y="670455"/>
                  <a:pt x="448422" y="561975"/>
                </a:cubicBezTo>
                <a:cubicBezTo>
                  <a:pt x="440134" y="462519"/>
                  <a:pt x="465101" y="464749"/>
                  <a:pt x="410322" y="419100"/>
                </a:cubicBezTo>
                <a:cubicBezTo>
                  <a:pt x="401528" y="411771"/>
                  <a:pt x="391272" y="406400"/>
                  <a:pt x="381747" y="400050"/>
                </a:cubicBezTo>
                <a:lnTo>
                  <a:pt x="343647" y="285750"/>
                </a:lnTo>
                <a:lnTo>
                  <a:pt x="334122" y="257175"/>
                </a:lnTo>
                <a:lnTo>
                  <a:pt x="324597" y="228600"/>
                </a:lnTo>
                <a:cubicBezTo>
                  <a:pt x="338992" y="171019"/>
                  <a:pt x="329982" y="202919"/>
                  <a:pt x="353172" y="133350"/>
                </a:cubicBezTo>
                <a:lnTo>
                  <a:pt x="362697" y="104775"/>
                </a:lnTo>
                <a:cubicBezTo>
                  <a:pt x="353827" y="60427"/>
                  <a:pt x="364591" y="55875"/>
                  <a:pt x="324597" y="38100"/>
                </a:cubicBezTo>
                <a:cubicBezTo>
                  <a:pt x="306247" y="29945"/>
                  <a:pt x="267447" y="19050"/>
                  <a:pt x="267447" y="19050"/>
                </a:cubicBezTo>
                <a:cubicBezTo>
                  <a:pt x="169038" y="28891"/>
                  <a:pt x="180135" y="3175"/>
                  <a:pt x="162672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Ellipse 60"/>
          <p:cNvSpPr/>
          <p:nvPr/>
        </p:nvSpPr>
        <p:spPr>
          <a:xfrm>
            <a:off x="5717109" y="2081806"/>
            <a:ext cx="295052" cy="19802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Ellipse 61"/>
          <p:cNvSpPr/>
          <p:nvPr/>
        </p:nvSpPr>
        <p:spPr>
          <a:xfrm>
            <a:off x="4801897" y="2081806"/>
            <a:ext cx="274160" cy="19802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Connecteur droit avec flèche 6"/>
          <p:cNvCxnSpPr>
            <a:stCxn id="5" idx="6"/>
          </p:cNvCxnSpPr>
          <p:nvPr/>
        </p:nvCxnSpPr>
        <p:spPr>
          <a:xfrm>
            <a:off x="2409364" y="2127167"/>
            <a:ext cx="1226533" cy="152661"/>
          </a:xfrm>
          <a:prstGeom prst="straightConnector1">
            <a:avLst/>
          </a:prstGeom>
          <a:ln w="28575">
            <a:solidFill>
              <a:schemeClr val="bg1">
                <a:lumMod val="75000"/>
              </a:schemeClr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Ellipse 67"/>
          <p:cNvSpPr/>
          <p:nvPr/>
        </p:nvSpPr>
        <p:spPr>
          <a:xfrm>
            <a:off x="3635897" y="1844824"/>
            <a:ext cx="2520279" cy="946141"/>
          </a:xfrm>
          <a:prstGeom prst="ellipse">
            <a:avLst/>
          </a:prstGeom>
          <a:noFill/>
          <a:ln w="28575"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Forme libre 47"/>
          <p:cNvSpPr/>
          <p:nvPr/>
        </p:nvSpPr>
        <p:spPr>
          <a:xfrm rot="19438294">
            <a:off x="3840458" y="2045453"/>
            <a:ext cx="400049" cy="228600"/>
          </a:xfrm>
          <a:custGeom>
            <a:avLst/>
            <a:gdLst>
              <a:gd name="connsiteX0" fmla="*/ 0 w 800100"/>
              <a:gd name="connsiteY0" fmla="*/ 180975 h 457200"/>
              <a:gd name="connsiteX1" fmla="*/ 0 w 800100"/>
              <a:gd name="connsiteY1" fmla="*/ 180975 h 457200"/>
              <a:gd name="connsiteX2" fmla="*/ 19050 w 800100"/>
              <a:gd name="connsiteY2" fmla="*/ 95250 h 457200"/>
              <a:gd name="connsiteX3" fmla="*/ 76200 w 800100"/>
              <a:gd name="connsiteY3" fmla="*/ 57150 h 457200"/>
              <a:gd name="connsiteX4" fmla="*/ 161925 w 800100"/>
              <a:gd name="connsiteY4" fmla="*/ 28575 h 457200"/>
              <a:gd name="connsiteX5" fmla="*/ 238125 w 800100"/>
              <a:gd name="connsiteY5" fmla="*/ 9525 h 457200"/>
              <a:gd name="connsiteX6" fmla="*/ 381000 w 800100"/>
              <a:gd name="connsiteY6" fmla="*/ 0 h 457200"/>
              <a:gd name="connsiteX7" fmla="*/ 600075 w 800100"/>
              <a:gd name="connsiteY7" fmla="*/ 9525 h 457200"/>
              <a:gd name="connsiteX8" fmla="*/ 628650 w 800100"/>
              <a:gd name="connsiteY8" fmla="*/ 19050 h 457200"/>
              <a:gd name="connsiteX9" fmla="*/ 733425 w 800100"/>
              <a:gd name="connsiteY9" fmla="*/ 28575 h 457200"/>
              <a:gd name="connsiteX10" fmla="*/ 800100 w 800100"/>
              <a:gd name="connsiteY10" fmla="*/ 76200 h 457200"/>
              <a:gd name="connsiteX11" fmla="*/ 790575 w 800100"/>
              <a:gd name="connsiteY11" fmla="*/ 152400 h 457200"/>
              <a:gd name="connsiteX12" fmla="*/ 704850 w 800100"/>
              <a:gd name="connsiteY12" fmla="*/ 190500 h 457200"/>
              <a:gd name="connsiteX13" fmla="*/ 647700 w 800100"/>
              <a:gd name="connsiteY13" fmla="*/ 209550 h 457200"/>
              <a:gd name="connsiteX14" fmla="*/ 619125 w 800100"/>
              <a:gd name="connsiteY14" fmla="*/ 219075 h 457200"/>
              <a:gd name="connsiteX15" fmla="*/ 504825 w 800100"/>
              <a:gd name="connsiteY15" fmla="*/ 228600 h 457200"/>
              <a:gd name="connsiteX16" fmla="*/ 466725 w 800100"/>
              <a:gd name="connsiteY16" fmla="*/ 285750 h 457200"/>
              <a:gd name="connsiteX17" fmla="*/ 447675 w 800100"/>
              <a:gd name="connsiteY17" fmla="*/ 314325 h 457200"/>
              <a:gd name="connsiteX18" fmla="*/ 438150 w 800100"/>
              <a:gd name="connsiteY18" fmla="*/ 400050 h 457200"/>
              <a:gd name="connsiteX19" fmla="*/ 409575 w 800100"/>
              <a:gd name="connsiteY19" fmla="*/ 409575 h 457200"/>
              <a:gd name="connsiteX20" fmla="*/ 219075 w 800100"/>
              <a:gd name="connsiteY20" fmla="*/ 419100 h 457200"/>
              <a:gd name="connsiteX21" fmla="*/ 161925 w 800100"/>
              <a:gd name="connsiteY21" fmla="*/ 447675 h 457200"/>
              <a:gd name="connsiteX22" fmla="*/ 133350 w 800100"/>
              <a:gd name="connsiteY22" fmla="*/ 457200 h 457200"/>
              <a:gd name="connsiteX23" fmla="*/ 66675 w 800100"/>
              <a:gd name="connsiteY23" fmla="*/ 447675 h 457200"/>
              <a:gd name="connsiteX24" fmla="*/ 38100 w 800100"/>
              <a:gd name="connsiteY24" fmla="*/ 438150 h 457200"/>
              <a:gd name="connsiteX25" fmla="*/ 28575 w 800100"/>
              <a:gd name="connsiteY25" fmla="*/ 381000 h 457200"/>
              <a:gd name="connsiteX26" fmla="*/ 19050 w 800100"/>
              <a:gd name="connsiteY26" fmla="*/ 352425 h 457200"/>
              <a:gd name="connsiteX27" fmla="*/ 0 w 800100"/>
              <a:gd name="connsiteY27" fmla="*/ 180975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800100" h="457200">
                <a:moveTo>
                  <a:pt x="0" y="180975"/>
                </a:moveTo>
                <a:lnTo>
                  <a:pt x="0" y="180975"/>
                </a:lnTo>
                <a:cubicBezTo>
                  <a:pt x="6350" y="152400"/>
                  <a:pt x="3709" y="120180"/>
                  <a:pt x="19050" y="95250"/>
                </a:cubicBezTo>
                <a:cubicBezTo>
                  <a:pt x="31049" y="75751"/>
                  <a:pt x="54480" y="64390"/>
                  <a:pt x="76200" y="57150"/>
                </a:cubicBezTo>
                <a:lnTo>
                  <a:pt x="161925" y="28575"/>
                </a:lnTo>
                <a:cubicBezTo>
                  <a:pt x="190584" y="19022"/>
                  <a:pt x="205285" y="12809"/>
                  <a:pt x="238125" y="9525"/>
                </a:cubicBezTo>
                <a:cubicBezTo>
                  <a:pt x="285619" y="4776"/>
                  <a:pt x="333375" y="3175"/>
                  <a:pt x="381000" y="0"/>
                </a:cubicBezTo>
                <a:cubicBezTo>
                  <a:pt x="454025" y="3175"/>
                  <a:pt x="527196" y="3919"/>
                  <a:pt x="600075" y="9525"/>
                </a:cubicBezTo>
                <a:cubicBezTo>
                  <a:pt x="610086" y="10295"/>
                  <a:pt x="618711" y="17630"/>
                  <a:pt x="628650" y="19050"/>
                </a:cubicBezTo>
                <a:cubicBezTo>
                  <a:pt x="663367" y="24010"/>
                  <a:pt x="698500" y="25400"/>
                  <a:pt x="733425" y="28575"/>
                </a:cubicBezTo>
                <a:cubicBezTo>
                  <a:pt x="800100" y="50800"/>
                  <a:pt x="784225" y="28575"/>
                  <a:pt x="800100" y="76200"/>
                </a:cubicBezTo>
                <a:cubicBezTo>
                  <a:pt x="796925" y="101600"/>
                  <a:pt x="800082" y="128633"/>
                  <a:pt x="790575" y="152400"/>
                </a:cubicBezTo>
                <a:cubicBezTo>
                  <a:pt x="783608" y="169817"/>
                  <a:pt x="705649" y="190234"/>
                  <a:pt x="704850" y="190500"/>
                </a:cubicBezTo>
                <a:lnTo>
                  <a:pt x="647700" y="209550"/>
                </a:lnTo>
                <a:cubicBezTo>
                  <a:pt x="638175" y="212725"/>
                  <a:pt x="629131" y="218241"/>
                  <a:pt x="619125" y="219075"/>
                </a:cubicBezTo>
                <a:lnTo>
                  <a:pt x="504825" y="228600"/>
                </a:lnTo>
                <a:lnTo>
                  <a:pt x="466725" y="285750"/>
                </a:lnTo>
                <a:lnTo>
                  <a:pt x="447675" y="314325"/>
                </a:lnTo>
                <a:cubicBezTo>
                  <a:pt x="444500" y="342900"/>
                  <a:pt x="448828" y="373356"/>
                  <a:pt x="438150" y="400050"/>
                </a:cubicBezTo>
                <a:cubicBezTo>
                  <a:pt x="434421" y="409372"/>
                  <a:pt x="419577" y="408705"/>
                  <a:pt x="409575" y="409575"/>
                </a:cubicBezTo>
                <a:cubicBezTo>
                  <a:pt x="346235" y="415083"/>
                  <a:pt x="282575" y="415925"/>
                  <a:pt x="219075" y="419100"/>
                </a:cubicBezTo>
                <a:cubicBezTo>
                  <a:pt x="147251" y="443041"/>
                  <a:pt x="235783" y="410746"/>
                  <a:pt x="161925" y="447675"/>
                </a:cubicBezTo>
                <a:cubicBezTo>
                  <a:pt x="152945" y="452165"/>
                  <a:pt x="142875" y="454025"/>
                  <a:pt x="133350" y="457200"/>
                </a:cubicBezTo>
                <a:cubicBezTo>
                  <a:pt x="111125" y="454025"/>
                  <a:pt x="88690" y="452078"/>
                  <a:pt x="66675" y="447675"/>
                </a:cubicBezTo>
                <a:cubicBezTo>
                  <a:pt x="56830" y="445706"/>
                  <a:pt x="43081" y="446867"/>
                  <a:pt x="38100" y="438150"/>
                </a:cubicBezTo>
                <a:cubicBezTo>
                  <a:pt x="28518" y="421382"/>
                  <a:pt x="32765" y="399853"/>
                  <a:pt x="28575" y="381000"/>
                </a:cubicBezTo>
                <a:cubicBezTo>
                  <a:pt x="26397" y="371199"/>
                  <a:pt x="22225" y="361950"/>
                  <a:pt x="19050" y="352425"/>
                </a:cubicBezTo>
                <a:cubicBezTo>
                  <a:pt x="7225" y="222354"/>
                  <a:pt x="3175" y="209550"/>
                  <a:pt x="0" y="180975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Ellipse 48"/>
          <p:cNvSpPr/>
          <p:nvPr/>
        </p:nvSpPr>
        <p:spPr>
          <a:xfrm>
            <a:off x="544868" y="3527300"/>
            <a:ext cx="744409" cy="645696"/>
          </a:xfrm>
          <a:prstGeom prst="ellipse">
            <a:avLst/>
          </a:prstGeom>
          <a:noFill/>
          <a:ln w="28575"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0" name="Connecteur droit avec flèche 49"/>
          <p:cNvCxnSpPr>
            <a:stCxn id="49" idx="6"/>
            <a:endCxn id="68" idx="2"/>
          </p:cNvCxnSpPr>
          <p:nvPr/>
        </p:nvCxnSpPr>
        <p:spPr>
          <a:xfrm flipV="1">
            <a:off x="1289277" y="2317895"/>
            <a:ext cx="2346620" cy="1532253"/>
          </a:xfrm>
          <a:prstGeom prst="straightConnector1">
            <a:avLst/>
          </a:prstGeom>
          <a:ln w="28575">
            <a:solidFill>
              <a:schemeClr val="bg1">
                <a:lumMod val="75000"/>
              </a:schemeClr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Ellipse 51"/>
          <p:cNvSpPr/>
          <p:nvPr/>
        </p:nvSpPr>
        <p:spPr>
          <a:xfrm>
            <a:off x="2072864" y="3730176"/>
            <a:ext cx="568187" cy="645696"/>
          </a:xfrm>
          <a:prstGeom prst="ellipse">
            <a:avLst/>
          </a:prstGeom>
          <a:noFill/>
          <a:ln w="28575"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8" name="Connecteur droit avec flèche 57"/>
          <p:cNvCxnSpPr>
            <a:stCxn id="52" idx="6"/>
          </p:cNvCxnSpPr>
          <p:nvPr/>
        </p:nvCxnSpPr>
        <p:spPr>
          <a:xfrm flipV="1">
            <a:off x="2641051" y="2376509"/>
            <a:ext cx="994846" cy="1676515"/>
          </a:xfrm>
          <a:prstGeom prst="straightConnector1">
            <a:avLst/>
          </a:prstGeom>
          <a:ln w="28575">
            <a:solidFill>
              <a:schemeClr val="bg1">
                <a:lumMod val="75000"/>
              </a:schemeClr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e 10"/>
          <p:cNvGrpSpPr/>
          <p:nvPr/>
        </p:nvGrpSpPr>
        <p:grpSpPr>
          <a:xfrm>
            <a:off x="538867" y="1721877"/>
            <a:ext cx="2745557" cy="3819716"/>
            <a:chOff x="345281" y="1721877"/>
            <a:chExt cx="2745557" cy="381971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8" name="Forme libre 7"/>
            <p:cNvSpPr/>
            <p:nvPr/>
          </p:nvSpPr>
          <p:spPr>
            <a:xfrm>
              <a:off x="345281" y="1721877"/>
              <a:ext cx="1478611" cy="3819716"/>
            </a:xfrm>
            <a:custGeom>
              <a:avLst/>
              <a:gdLst>
                <a:gd name="connsiteX0" fmla="*/ 26194 w 1478611"/>
                <a:gd name="connsiteY0" fmla="*/ 3145398 h 3819716"/>
                <a:gd name="connsiteX1" fmla="*/ 121444 w 1478611"/>
                <a:gd name="connsiteY1" fmla="*/ 2831073 h 3819716"/>
                <a:gd name="connsiteX2" fmla="*/ 435769 w 1478611"/>
                <a:gd name="connsiteY2" fmla="*/ 2583423 h 3819716"/>
                <a:gd name="connsiteX3" fmla="*/ 1007269 w 1478611"/>
                <a:gd name="connsiteY3" fmla="*/ 2469123 h 3819716"/>
                <a:gd name="connsiteX4" fmla="*/ 1054894 w 1478611"/>
                <a:gd name="connsiteY4" fmla="*/ 1745223 h 3819716"/>
                <a:gd name="connsiteX5" fmla="*/ 635794 w 1478611"/>
                <a:gd name="connsiteY5" fmla="*/ 687948 h 3819716"/>
                <a:gd name="connsiteX6" fmla="*/ 578644 w 1478611"/>
                <a:gd name="connsiteY6" fmla="*/ 116448 h 3819716"/>
                <a:gd name="connsiteX7" fmla="*/ 1026319 w 1478611"/>
                <a:gd name="connsiteY7" fmla="*/ 40248 h 3819716"/>
                <a:gd name="connsiteX8" fmla="*/ 1121569 w 1478611"/>
                <a:gd name="connsiteY8" fmla="*/ 602223 h 3819716"/>
                <a:gd name="connsiteX9" fmla="*/ 1312069 w 1478611"/>
                <a:gd name="connsiteY9" fmla="*/ 1849998 h 3819716"/>
                <a:gd name="connsiteX10" fmla="*/ 1473994 w 1478611"/>
                <a:gd name="connsiteY10" fmla="*/ 2535798 h 3819716"/>
                <a:gd name="connsiteX11" fmla="*/ 1350169 w 1478611"/>
                <a:gd name="connsiteY11" fmla="*/ 3631173 h 3819716"/>
                <a:gd name="connsiteX12" fmla="*/ 569119 w 1478611"/>
                <a:gd name="connsiteY12" fmla="*/ 3774048 h 3819716"/>
                <a:gd name="connsiteX13" fmla="*/ 26194 w 1478611"/>
                <a:gd name="connsiteY13" fmla="*/ 3145398 h 3819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78611" h="3819716">
                  <a:moveTo>
                    <a:pt x="26194" y="3145398"/>
                  </a:moveTo>
                  <a:cubicBezTo>
                    <a:pt x="-48419" y="2988235"/>
                    <a:pt x="53182" y="2924735"/>
                    <a:pt x="121444" y="2831073"/>
                  </a:cubicBezTo>
                  <a:cubicBezTo>
                    <a:pt x="189707" y="2737410"/>
                    <a:pt x="288132" y="2643748"/>
                    <a:pt x="435769" y="2583423"/>
                  </a:cubicBezTo>
                  <a:cubicBezTo>
                    <a:pt x="583406" y="2523098"/>
                    <a:pt x="904082" y="2608823"/>
                    <a:pt x="1007269" y="2469123"/>
                  </a:cubicBezTo>
                  <a:cubicBezTo>
                    <a:pt x="1110456" y="2329423"/>
                    <a:pt x="1116807" y="2042085"/>
                    <a:pt x="1054894" y="1745223"/>
                  </a:cubicBezTo>
                  <a:cubicBezTo>
                    <a:pt x="992982" y="1448360"/>
                    <a:pt x="715169" y="959410"/>
                    <a:pt x="635794" y="687948"/>
                  </a:cubicBezTo>
                  <a:cubicBezTo>
                    <a:pt x="556419" y="416486"/>
                    <a:pt x="513557" y="224398"/>
                    <a:pt x="578644" y="116448"/>
                  </a:cubicBezTo>
                  <a:cubicBezTo>
                    <a:pt x="643731" y="8498"/>
                    <a:pt x="935832" y="-40715"/>
                    <a:pt x="1026319" y="40248"/>
                  </a:cubicBezTo>
                  <a:cubicBezTo>
                    <a:pt x="1116807" y="121210"/>
                    <a:pt x="1073944" y="300598"/>
                    <a:pt x="1121569" y="602223"/>
                  </a:cubicBezTo>
                  <a:cubicBezTo>
                    <a:pt x="1169194" y="903848"/>
                    <a:pt x="1253331" y="1527735"/>
                    <a:pt x="1312069" y="1849998"/>
                  </a:cubicBezTo>
                  <a:cubicBezTo>
                    <a:pt x="1370807" y="2172261"/>
                    <a:pt x="1467644" y="2238936"/>
                    <a:pt x="1473994" y="2535798"/>
                  </a:cubicBezTo>
                  <a:cubicBezTo>
                    <a:pt x="1480344" y="2832660"/>
                    <a:pt x="1500981" y="3424798"/>
                    <a:pt x="1350169" y="3631173"/>
                  </a:cubicBezTo>
                  <a:cubicBezTo>
                    <a:pt x="1199357" y="3837548"/>
                    <a:pt x="786607" y="3856598"/>
                    <a:pt x="569119" y="3774048"/>
                  </a:cubicBezTo>
                  <a:cubicBezTo>
                    <a:pt x="351632" y="3691498"/>
                    <a:pt x="100807" y="3302561"/>
                    <a:pt x="26194" y="3145398"/>
                  </a:cubicBezTo>
                  <a:close/>
                </a:path>
              </a:pathLst>
            </a:cu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51" name="Connecteur droit avec flèche 50"/>
            <p:cNvCxnSpPr/>
            <p:nvPr/>
          </p:nvCxnSpPr>
          <p:spPr>
            <a:xfrm flipV="1">
              <a:off x="1823892" y="3879738"/>
              <a:ext cx="1266946" cy="926163"/>
            </a:xfrm>
            <a:prstGeom prst="straightConnector1">
              <a:avLst/>
            </a:prstGeom>
            <a:ln w="28575">
              <a:solidFill>
                <a:schemeClr val="bg1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Flèche vers le bas 11"/>
          <p:cNvSpPr/>
          <p:nvPr/>
        </p:nvSpPr>
        <p:spPr>
          <a:xfrm>
            <a:off x="4716017" y="4492799"/>
            <a:ext cx="287470" cy="427454"/>
          </a:xfrm>
          <a:prstGeom prst="downArrow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3" name="Connecteur droit avec flèche 22"/>
          <p:cNvCxnSpPr>
            <a:stCxn id="48" idx="10"/>
            <a:endCxn id="48" idx="26"/>
          </p:cNvCxnSpPr>
          <p:nvPr/>
        </p:nvCxnSpPr>
        <p:spPr>
          <a:xfrm flipH="1">
            <a:off x="3922837" y="1980476"/>
            <a:ext cx="234591" cy="341397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avec flèche 24"/>
          <p:cNvCxnSpPr>
            <a:stCxn id="60" idx="2"/>
            <a:endCxn id="60" idx="19"/>
          </p:cNvCxnSpPr>
          <p:nvPr/>
        </p:nvCxnSpPr>
        <p:spPr>
          <a:xfrm flipH="1">
            <a:off x="4403924" y="2001701"/>
            <a:ext cx="180345" cy="301055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avec flèche 27"/>
          <p:cNvCxnSpPr>
            <a:stCxn id="62" idx="2"/>
          </p:cNvCxnSpPr>
          <p:nvPr/>
        </p:nvCxnSpPr>
        <p:spPr>
          <a:xfrm>
            <a:off x="4801897" y="2180817"/>
            <a:ext cx="274160" cy="0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avec flèche 29"/>
          <p:cNvCxnSpPr>
            <a:stCxn id="59" idx="0"/>
            <a:endCxn id="59" idx="4"/>
          </p:cNvCxnSpPr>
          <p:nvPr/>
        </p:nvCxnSpPr>
        <p:spPr>
          <a:xfrm>
            <a:off x="5411609" y="2081806"/>
            <a:ext cx="0" cy="198022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avec flèche 31"/>
          <p:cNvCxnSpPr>
            <a:stCxn id="61" idx="4"/>
            <a:endCxn id="61" idx="0"/>
          </p:cNvCxnSpPr>
          <p:nvPr/>
        </p:nvCxnSpPr>
        <p:spPr>
          <a:xfrm flipV="1">
            <a:off x="5864635" y="2081806"/>
            <a:ext cx="0" cy="198022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ZoneTexte 72"/>
          <p:cNvSpPr txBox="1"/>
          <p:nvPr/>
        </p:nvSpPr>
        <p:spPr>
          <a:xfrm>
            <a:off x="4067945" y="1985353"/>
            <a:ext cx="319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+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0" name="ZoneTexte 79"/>
          <p:cNvSpPr txBox="1"/>
          <p:nvPr/>
        </p:nvSpPr>
        <p:spPr>
          <a:xfrm>
            <a:off x="4556358" y="1991574"/>
            <a:ext cx="319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+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1" name="ZoneTexte 80"/>
          <p:cNvSpPr txBox="1"/>
          <p:nvPr/>
        </p:nvSpPr>
        <p:spPr>
          <a:xfrm>
            <a:off x="4999501" y="2000506"/>
            <a:ext cx="319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+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2" name="ZoneTexte 81"/>
          <p:cNvSpPr txBox="1"/>
          <p:nvPr/>
        </p:nvSpPr>
        <p:spPr>
          <a:xfrm>
            <a:off x="4384056" y="2339588"/>
            <a:ext cx="10294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= ∑ </a:t>
            </a:r>
            <a:r>
              <a:rPr lang="fr-FR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(mm)</a:t>
            </a: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3" name="ZoneTexte 82"/>
          <p:cNvSpPr txBox="1"/>
          <p:nvPr/>
        </p:nvSpPr>
        <p:spPr>
          <a:xfrm>
            <a:off x="5508105" y="2005243"/>
            <a:ext cx="319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+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9" name="Ellipse 68"/>
          <p:cNvSpPr/>
          <p:nvPr/>
        </p:nvSpPr>
        <p:spPr>
          <a:xfrm>
            <a:off x="4783489" y="5769597"/>
            <a:ext cx="144016" cy="14401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Ellipse 69"/>
          <p:cNvSpPr/>
          <p:nvPr/>
        </p:nvSpPr>
        <p:spPr>
          <a:xfrm>
            <a:off x="4783489" y="5512011"/>
            <a:ext cx="144016" cy="144016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Ellipse 70"/>
          <p:cNvSpPr/>
          <p:nvPr/>
        </p:nvSpPr>
        <p:spPr>
          <a:xfrm>
            <a:off x="4783489" y="5003766"/>
            <a:ext cx="144016" cy="14401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Ellipse 71"/>
          <p:cNvSpPr/>
          <p:nvPr/>
        </p:nvSpPr>
        <p:spPr>
          <a:xfrm>
            <a:off x="4783489" y="5254425"/>
            <a:ext cx="144016" cy="144016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Ellipse 73"/>
          <p:cNvSpPr/>
          <p:nvPr/>
        </p:nvSpPr>
        <p:spPr>
          <a:xfrm>
            <a:off x="4778601" y="6021288"/>
            <a:ext cx="144016" cy="144016"/>
          </a:xfrm>
          <a:prstGeom prst="ellipse">
            <a:avLst/>
          </a:prstGeom>
          <a:solidFill>
            <a:schemeClr val="bg1"/>
          </a:solidFill>
          <a:ln w="952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ZoneTexte 5"/>
          <p:cNvSpPr txBox="1"/>
          <p:nvPr/>
        </p:nvSpPr>
        <p:spPr>
          <a:xfrm>
            <a:off x="5018585" y="4920253"/>
            <a:ext cx="47961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/>
              <a:t>PD</a:t>
            </a:r>
          </a:p>
          <a:p>
            <a:r>
              <a:rPr lang="fr-FR" sz="1600" dirty="0" smtClean="0"/>
              <a:t>SD</a:t>
            </a:r>
          </a:p>
          <a:p>
            <a:r>
              <a:rPr lang="fr-FR" sz="1600" dirty="0" smtClean="0"/>
              <a:t>PR</a:t>
            </a:r>
          </a:p>
          <a:p>
            <a:r>
              <a:rPr lang="fr-FR" sz="1600" dirty="0" smtClean="0"/>
              <a:t>CR</a:t>
            </a:r>
          </a:p>
          <a:p>
            <a:r>
              <a:rPr lang="fr-FR" sz="1600" dirty="0" smtClean="0"/>
              <a:t>NE</a:t>
            </a:r>
            <a:endParaRPr lang="en-US" sz="1600" dirty="0"/>
          </a:p>
        </p:txBody>
      </p:sp>
      <p:sp>
        <p:nvSpPr>
          <p:cNvPr id="53" name="ZoneTexte 52"/>
          <p:cNvSpPr txBox="1"/>
          <p:nvPr/>
        </p:nvSpPr>
        <p:spPr>
          <a:xfrm>
            <a:off x="323528" y="188640"/>
            <a:ext cx="792236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/>
              <a:t>Evolutions </a:t>
            </a:r>
            <a:r>
              <a:rPr lang="fr-FR" dirty="0"/>
              <a:t>(</a:t>
            </a:r>
            <a:r>
              <a:rPr lang="fr-FR" dirty="0" err="1"/>
              <a:t>iRECIST</a:t>
            </a:r>
            <a:r>
              <a:rPr lang="fr-FR" dirty="0"/>
              <a:t>)</a:t>
            </a:r>
          </a:p>
          <a:p>
            <a:r>
              <a:rPr lang="fr-FR" sz="2400" dirty="0" smtClean="0"/>
              <a:t>Hypothèse </a:t>
            </a:r>
            <a:r>
              <a:rPr lang="fr-FR" sz="2400" dirty="0"/>
              <a:t>fondatrice </a:t>
            </a:r>
            <a:r>
              <a:rPr lang="fr-FR" sz="2400" dirty="0" smtClean="0"/>
              <a:t>RECIST1.1 : </a:t>
            </a:r>
            <a:r>
              <a:rPr lang="fr-FR" sz="2400" dirty="0"/>
              <a:t>relation </a:t>
            </a:r>
            <a:r>
              <a:rPr lang="fr-FR" sz="2400" dirty="0" smtClean="0"/>
              <a:t>taille/réponse</a:t>
            </a:r>
            <a:endParaRPr lang="fr-FR" sz="2400" dirty="0"/>
          </a:p>
        </p:txBody>
      </p:sp>
      <p:sp>
        <p:nvSpPr>
          <p:cNvPr id="10" name="Forme libre 9"/>
          <p:cNvSpPr/>
          <p:nvPr/>
        </p:nvSpPr>
        <p:spPr>
          <a:xfrm>
            <a:off x="313267" y="764704"/>
            <a:ext cx="8454858" cy="191297"/>
          </a:xfrm>
          <a:custGeom>
            <a:avLst/>
            <a:gdLst>
              <a:gd name="connsiteX0" fmla="*/ 0 w 8454858"/>
              <a:gd name="connsiteY0" fmla="*/ 191297 h 191297"/>
              <a:gd name="connsiteX1" fmla="*/ 660400 w 8454858"/>
              <a:gd name="connsiteY1" fmla="*/ 72764 h 191297"/>
              <a:gd name="connsiteX2" fmla="*/ 2269066 w 8454858"/>
              <a:gd name="connsiteY2" fmla="*/ 5030 h 191297"/>
              <a:gd name="connsiteX3" fmla="*/ 4368800 w 8454858"/>
              <a:gd name="connsiteY3" fmla="*/ 13497 h 191297"/>
              <a:gd name="connsiteX4" fmla="*/ 6019800 w 8454858"/>
              <a:gd name="connsiteY4" fmla="*/ 81230 h 191297"/>
              <a:gd name="connsiteX5" fmla="*/ 7239000 w 8454858"/>
              <a:gd name="connsiteY5" fmla="*/ 115097 h 191297"/>
              <a:gd name="connsiteX6" fmla="*/ 8348133 w 8454858"/>
              <a:gd name="connsiteY6" fmla="*/ 106630 h 191297"/>
              <a:gd name="connsiteX7" fmla="*/ 8348133 w 8454858"/>
              <a:gd name="connsiteY7" fmla="*/ 98164 h 191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454858" h="191297">
                <a:moveTo>
                  <a:pt x="0" y="191297"/>
                </a:moveTo>
                <a:cubicBezTo>
                  <a:pt x="141111" y="147552"/>
                  <a:pt x="282222" y="103808"/>
                  <a:pt x="660400" y="72764"/>
                </a:cubicBezTo>
                <a:cubicBezTo>
                  <a:pt x="1038578" y="41720"/>
                  <a:pt x="1650999" y="14908"/>
                  <a:pt x="2269066" y="5030"/>
                </a:cubicBezTo>
                <a:cubicBezTo>
                  <a:pt x="2887133" y="-4848"/>
                  <a:pt x="3743678" y="797"/>
                  <a:pt x="4368800" y="13497"/>
                </a:cubicBezTo>
                <a:cubicBezTo>
                  <a:pt x="4993922" y="26197"/>
                  <a:pt x="6019800" y="81230"/>
                  <a:pt x="6019800" y="81230"/>
                </a:cubicBezTo>
                <a:lnTo>
                  <a:pt x="7239000" y="115097"/>
                </a:lnTo>
                <a:lnTo>
                  <a:pt x="8348133" y="106630"/>
                </a:lnTo>
                <a:cubicBezTo>
                  <a:pt x="8532988" y="103808"/>
                  <a:pt x="8440560" y="100986"/>
                  <a:pt x="8348133" y="98164"/>
                </a:cubicBezTo>
              </a:path>
            </a:pathLst>
          </a:custGeom>
          <a:noFill/>
          <a:ln w="133350">
            <a:solidFill>
              <a:srgbClr val="FF0000"/>
            </a:solidFill>
          </a:ln>
          <a:effectLst>
            <a:softEdge rad="38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505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7322" name="Picture 10" descr="IMG_280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"/>
                    </a14:imgEffect>
                    <a14:imgEffect>
                      <a14:brightnessContrast brigh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98" y="1484784"/>
            <a:ext cx="2534611" cy="4824536"/>
          </a:xfrm>
          <a:prstGeom prst="rect">
            <a:avLst/>
          </a:prstGeom>
          <a:noFill/>
          <a:effectLst>
            <a:outerShdw blurRad="50800" dist="1143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llipse 1"/>
          <p:cNvSpPr/>
          <p:nvPr/>
        </p:nvSpPr>
        <p:spPr>
          <a:xfrm>
            <a:off x="2238292" y="3798041"/>
            <a:ext cx="317484" cy="19802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rme libre 2"/>
          <p:cNvSpPr/>
          <p:nvPr/>
        </p:nvSpPr>
        <p:spPr>
          <a:xfrm rot="19596527">
            <a:off x="629991" y="3720082"/>
            <a:ext cx="400049" cy="228600"/>
          </a:xfrm>
          <a:custGeom>
            <a:avLst/>
            <a:gdLst>
              <a:gd name="connsiteX0" fmla="*/ 0 w 800100"/>
              <a:gd name="connsiteY0" fmla="*/ 180975 h 457200"/>
              <a:gd name="connsiteX1" fmla="*/ 0 w 800100"/>
              <a:gd name="connsiteY1" fmla="*/ 180975 h 457200"/>
              <a:gd name="connsiteX2" fmla="*/ 19050 w 800100"/>
              <a:gd name="connsiteY2" fmla="*/ 95250 h 457200"/>
              <a:gd name="connsiteX3" fmla="*/ 76200 w 800100"/>
              <a:gd name="connsiteY3" fmla="*/ 57150 h 457200"/>
              <a:gd name="connsiteX4" fmla="*/ 161925 w 800100"/>
              <a:gd name="connsiteY4" fmla="*/ 28575 h 457200"/>
              <a:gd name="connsiteX5" fmla="*/ 238125 w 800100"/>
              <a:gd name="connsiteY5" fmla="*/ 9525 h 457200"/>
              <a:gd name="connsiteX6" fmla="*/ 381000 w 800100"/>
              <a:gd name="connsiteY6" fmla="*/ 0 h 457200"/>
              <a:gd name="connsiteX7" fmla="*/ 600075 w 800100"/>
              <a:gd name="connsiteY7" fmla="*/ 9525 h 457200"/>
              <a:gd name="connsiteX8" fmla="*/ 628650 w 800100"/>
              <a:gd name="connsiteY8" fmla="*/ 19050 h 457200"/>
              <a:gd name="connsiteX9" fmla="*/ 733425 w 800100"/>
              <a:gd name="connsiteY9" fmla="*/ 28575 h 457200"/>
              <a:gd name="connsiteX10" fmla="*/ 800100 w 800100"/>
              <a:gd name="connsiteY10" fmla="*/ 76200 h 457200"/>
              <a:gd name="connsiteX11" fmla="*/ 790575 w 800100"/>
              <a:gd name="connsiteY11" fmla="*/ 152400 h 457200"/>
              <a:gd name="connsiteX12" fmla="*/ 704850 w 800100"/>
              <a:gd name="connsiteY12" fmla="*/ 190500 h 457200"/>
              <a:gd name="connsiteX13" fmla="*/ 647700 w 800100"/>
              <a:gd name="connsiteY13" fmla="*/ 209550 h 457200"/>
              <a:gd name="connsiteX14" fmla="*/ 619125 w 800100"/>
              <a:gd name="connsiteY14" fmla="*/ 219075 h 457200"/>
              <a:gd name="connsiteX15" fmla="*/ 504825 w 800100"/>
              <a:gd name="connsiteY15" fmla="*/ 228600 h 457200"/>
              <a:gd name="connsiteX16" fmla="*/ 466725 w 800100"/>
              <a:gd name="connsiteY16" fmla="*/ 285750 h 457200"/>
              <a:gd name="connsiteX17" fmla="*/ 447675 w 800100"/>
              <a:gd name="connsiteY17" fmla="*/ 314325 h 457200"/>
              <a:gd name="connsiteX18" fmla="*/ 438150 w 800100"/>
              <a:gd name="connsiteY18" fmla="*/ 400050 h 457200"/>
              <a:gd name="connsiteX19" fmla="*/ 409575 w 800100"/>
              <a:gd name="connsiteY19" fmla="*/ 409575 h 457200"/>
              <a:gd name="connsiteX20" fmla="*/ 219075 w 800100"/>
              <a:gd name="connsiteY20" fmla="*/ 419100 h 457200"/>
              <a:gd name="connsiteX21" fmla="*/ 161925 w 800100"/>
              <a:gd name="connsiteY21" fmla="*/ 447675 h 457200"/>
              <a:gd name="connsiteX22" fmla="*/ 133350 w 800100"/>
              <a:gd name="connsiteY22" fmla="*/ 457200 h 457200"/>
              <a:gd name="connsiteX23" fmla="*/ 66675 w 800100"/>
              <a:gd name="connsiteY23" fmla="*/ 447675 h 457200"/>
              <a:gd name="connsiteX24" fmla="*/ 38100 w 800100"/>
              <a:gd name="connsiteY24" fmla="*/ 438150 h 457200"/>
              <a:gd name="connsiteX25" fmla="*/ 28575 w 800100"/>
              <a:gd name="connsiteY25" fmla="*/ 381000 h 457200"/>
              <a:gd name="connsiteX26" fmla="*/ 19050 w 800100"/>
              <a:gd name="connsiteY26" fmla="*/ 352425 h 457200"/>
              <a:gd name="connsiteX27" fmla="*/ 0 w 800100"/>
              <a:gd name="connsiteY27" fmla="*/ 180975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800100" h="457200">
                <a:moveTo>
                  <a:pt x="0" y="180975"/>
                </a:moveTo>
                <a:lnTo>
                  <a:pt x="0" y="180975"/>
                </a:lnTo>
                <a:cubicBezTo>
                  <a:pt x="6350" y="152400"/>
                  <a:pt x="3709" y="120180"/>
                  <a:pt x="19050" y="95250"/>
                </a:cubicBezTo>
                <a:cubicBezTo>
                  <a:pt x="31049" y="75751"/>
                  <a:pt x="54480" y="64390"/>
                  <a:pt x="76200" y="57150"/>
                </a:cubicBezTo>
                <a:lnTo>
                  <a:pt x="161925" y="28575"/>
                </a:lnTo>
                <a:cubicBezTo>
                  <a:pt x="190584" y="19022"/>
                  <a:pt x="205285" y="12809"/>
                  <a:pt x="238125" y="9525"/>
                </a:cubicBezTo>
                <a:cubicBezTo>
                  <a:pt x="285619" y="4776"/>
                  <a:pt x="333375" y="3175"/>
                  <a:pt x="381000" y="0"/>
                </a:cubicBezTo>
                <a:cubicBezTo>
                  <a:pt x="454025" y="3175"/>
                  <a:pt x="527196" y="3919"/>
                  <a:pt x="600075" y="9525"/>
                </a:cubicBezTo>
                <a:cubicBezTo>
                  <a:pt x="610086" y="10295"/>
                  <a:pt x="618711" y="17630"/>
                  <a:pt x="628650" y="19050"/>
                </a:cubicBezTo>
                <a:cubicBezTo>
                  <a:pt x="663367" y="24010"/>
                  <a:pt x="698500" y="25400"/>
                  <a:pt x="733425" y="28575"/>
                </a:cubicBezTo>
                <a:cubicBezTo>
                  <a:pt x="800100" y="50800"/>
                  <a:pt x="784225" y="28575"/>
                  <a:pt x="800100" y="76200"/>
                </a:cubicBezTo>
                <a:cubicBezTo>
                  <a:pt x="796925" y="101600"/>
                  <a:pt x="800082" y="128633"/>
                  <a:pt x="790575" y="152400"/>
                </a:cubicBezTo>
                <a:cubicBezTo>
                  <a:pt x="783608" y="169817"/>
                  <a:pt x="705649" y="190234"/>
                  <a:pt x="704850" y="190500"/>
                </a:cubicBezTo>
                <a:lnTo>
                  <a:pt x="647700" y="209550"/>
                </a:lnTo>
                <a:cubicBezTo>
                  <a:pt x="638175" y="212725"/>
                  <a:pt x="629131" y="218241"/>
                  <a:pt x="619125" y="219075"/>
                </a:cubicBezTo>
                <a:lnTo>
                  <a:pt x="504825" y="228600"/>
                </a:lnTo>
                <a:lnTo>
                  <a:pt x="466725" y="285750"/>
                </a:lnTo>
                <a:lnTo>
                  <a:pt x="447675" y="314325"/>
                </a:lnTo>
                <a:cubicBezTo>
                  <a:pt x="444500" y="342900"/>
                  <a:pt x="448828" y="373356"/>
                  <a:pt x="438150" y="400050"/>
                </a:cubicBezTo>
                <a:cubicBezTo>
                  <a:pt x="434421" y="409372"/>
                  <a:pt x="419577" y="408705"/>
                  <a:pt x="409575" y="409575"/>
                </a:cubicBezTo>
                <a:cubicBezTo>
                  <a:pt x="346235" y="415083"/>
                  <a:pt x="282575" y="415925"/>
                  <a:pt x="219075" y="419100"/>
                </a:cubicBezTo>
                <a:cubicBezTo>
                  <a:pt x="147251" y="443041"/>
                  <a:pt x="235783" y="410746"/>
                  <a:pt x="161925" y="447675"/>
                </a:cubicBezTo>
                <a:cubicBezTo>
                  <a:pt x="152945" y="452165"/>
                  <a:pt x="142875" y="454025"/>
                  <a:pt x="133350" y="457200"/>
                </a:cubicBezTo>
                <a:cubicBezTo>
                  <a:pt x="111125" y="454025"/>
                  <a:pt x="88690" y="452078"/>
                  <a:pt x="66675" y="447675"/>
                </a:cubicBezTo>
                <a:cubicBezTo>
                  <a:pt x="56830" y="445706"/>
                  <a:pt x="43081" y="446867"/>
                  <a:pt x="38100" y="438150"/>
                </a:cubicBezTo>
                <a:cubicBezTo>
                  <a:pt x="28518" y="421382"/>
                  <a:pt x="32765" y="399853"/>
                  <a:pt x="28575" y="381000"/>
                </a:cubicBezTo>
                <a:cubicBezTo>
                  <a:pt x="26397" y="371199"/>
                  <a:pt x="22225" y="361950"/>
                  <a:pt x="19050" y="352425"/>
                </a:cubicBezTo>
                <a:cubicBezTo>
                  <a:pt x="7225" y="222354"/>
                  <a:pt x="3175" y="209550"/>
                  <a:pt x="0" y="180975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orme libre 3"/>
          <p:cNvSpPr/>
          <p:nvPr/>
        </p:nvSpPr>
        <p:spPr>
          <a:xfrm>
            <a:off x="1646986" y="3729607"/>
            <a:ext cx="224211" cy="371475"/>
          </a:xfrm>
          <a:custGeom>
            <a:avLst/>
            <a:gdLst>
              <a:gd name="connsiteX0" fmla="*/ 162672 w 448422"/>
              <a:gd name="connsiteY0" fmla="*/ 0 h 742950"/>
              <a:gd name="connsiteX1" fmla="*/ 162672 w 448422"/>
              <a:gd name="connsiteY1" fmla="*/ 0 h 742950"/>
              <a:gd name="connsiteX2" fmla="*/ 86472 w 448422"/>
              <a:gd name="connsiteY2" fmla="*/ 28575 h 742950"/>
              <a:gd name="connsiteX3" fmla="*/ 67422 w 448422"/>
              <a:gd name="connsiteY3" fmla="*/ 85725 h 742950"/>
              <a:gd name="connsiteX4" fmla="*/ 57897 w 448422"/>
              <a:gd name="connsiteY4" fmla="*/ 114300 h 742950"/>
              <a:gd name="connsiteX5" fmla="*/ 67422 w 448422"/>
              <a:gd name="connsiteY5" fmla="*/ 190500 h 742950"/>
              <a:gd name="connsiteX6" fmla="*/ 76947 w 448422"/>
              <a:gd name="connsiteY6" fmla="*/ 219075 h 742950"/>
              <a:gd name="connsiteX7" fmla="*/ 105522 w 448422"/>
              <a:gd name="connsiteY7" fmla="*/ 238125 h 742950"/>
              <a:gd name="connsiteX8" fmla="*/ 124572 w 448422"/>
              <a:gd name="connsiteY8" fmla="*/ 266700 h 742950"/>
              <a:gd name="connsiteX9" fmla="*/ 124572 w 448422"/>
              <a:gd name="connsiteY9" fmla="*/ 371475 h 742950"/>
              <a:gd name="connsiteX10" fmla="*/ 105522 w 448422"/>
              <a:gd name="connsiteY10" fmla="*/ 400050 h 742950"/>
              <a:gd name="connsiteX11" fmla="*/ 76947 w 448422"/>
              <a:gd name="connsiteY11" fmla="*/ 409575 h 742950"/>
              <a:gd name="connsiteX12" fmla="*/ 19797 w 448422"/>
              <a:gd name="connsiteY12" fmla="*/ 438150 h 742950"/>
              <a:gd name="connsiteX13" fmla="*/ 10272 w 448422"/>
              <a:gd name="connsiteY13" fmla="*/ 466725 h 742950"/>
              <a:gd name="connsiteX14" fmla="*/ 10272 w 448422"/>
              <a:gd name="connsiteY14" fmla="*/ 628650 h 742950"/>
              <a:gd name="connsiteX15" fmla="*/ 29322 w 448422"/>
              <a:gd name="connsiteY15" fmla="*/ 685800 h 742950"/>
              <a:gd name="connsiteX16" fmla="*/ 57897 w 448422"/>
              <a:gd name="connsiteY16" fmla="*/ 704850 h 742950"/>
              <a:gd name="connsiteX17" fmla="*/ 86472 w 448422"/>
              <a:gd name="connsiteY17" fmla="*/ 733425 h 742950"/>
              <a:gd name="connsiteX18" fmla="*/ 153147 w 448422"/>
              <a:gd name="connsiteY18" fmla="*/ 742950 h 742950"/>
              <a:gd name="connsiteX19" fmla="*/ 324597 w 448422"/>
              <a:gd name="connsiteY19" fmla="*/ 733425 h 742950"/>
              <a:gd name="connsiteX20" fmla="*/ 372222 w 448422"/>
              <a:gd name="connsiteY20" fmla="*/ 723900 h 742950"/>
              <a:gd name="connsiteX21" fmla="*/ 400797 w 448422"/>
              <a:gd name="connsiteY21" fmla="*/ 704850 h 742950"/>
              <a:gd name="connsiteX22" fmla="*/ 448422 w 448422"/>
              <a:gd name="connsiteY22" fmla="*/ 561975 h 742950"/>
              <a:gd name="connsiteX23" fmla="*/ 410322 w 448422"/>
              <a:gd name="connsiteY23" fmla="*/ 419100 h 742950"/>
              <a:gd name="connsiteX24" fmla="*/ 381747 w 448422"/>
              <a:gd name="connsiteY24" fmla="*/ 400050 h 742950"/>
              <a:gd name="connsiteX25" fmla="*/ 343647 w 448422"/>
              <a:gd name="connsiteY25" fmla="*/ 285750 h 742950"/>
              <a:gd name="connsiteX26" fmla="*/ 334122 w 448422"/>
              <a:gd name="connsiteY26" fmla="*/ 257175 h 742950"/>
              <a:gd name="connsiteX27" fmla="*/ 324597 w 448422"/>
              <a:gd name="connsiteY27" fmla="*/ 228600 h 742950"/>
              <a:gd name="connsiteX28" fmla="*/ 353172 w 448422"/>
              <a:gd name="connsiteY28" fmla="*/ 133350 h 742950"/>
              <a:gd name="connsiteX29" fmla="*/ 362697 w 448422"/>
              <a:gd name="connsiteY29" fmla="*/ 104775 h 742950"/>
              <a:gd name="connsiteX30" fmla="*/ 324597 w 448422"/>
              <a:gd name="connsiteY30" fmla="*/ 38100 h 742950"/>
              <a:gd name="connsiteX31" fmla="*/ 267447 w 448422"/>
              <a:gd name="connsiteY31" fmla="*/ 19050 h 742950"/>
              <a:gd name="connsiteX32" fmla="*/ 162672 w 448422"/>
              <a:gd name="connsiteY32" fmla="*/ 0 h 742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448422" h="742950">
                <a:moveTo>
                  <a:pt x="162672" y="0"/>
                </a:moveTo>
                <a:lnTo>
                  <a:pt x="162672" y="0"/>
                </a:lnTo>
                <a:cubicBezTo>
                  <a:pt x="137272" y="9525"/>
                  <a:pt x="106635" y="10428"/>
                  <a:pt x="86472" y="28575"/>
                </a:cubicBezTo>
                <a:cubicBezTo>
                  <a:pt x="71546" y="42008"/>
                  <a:pt x="73772" y="66675"/>
                  <a:pt x="67422" y="85725"/>
                </a:cubicBezTo>
                <a:lnTo>
                  <a:pt x="57897" y="114300"/>
                </a:lnTo>
                <a:cubicBezTo>
                  <a:pt x="61072" y="139700"/>
                  <a:pt x="62843" y="165315"/>
                  <a:pt x="67422" y="190500"/>
                </a:cubicBezTo>
                <a:cubicBezTo>
                  <a:pt x="69218" y="200378"/>
                  <a:pt x="70675" y="211235"/>
                  <a:pt x="76947" y="219075"/>
                </a:cubicBezTo>
                <a:cubicBezTo>
                  <a:pt x="84098" y="228014"/>
                  <a:pt x="95997" y="231775"/>
                  <a:pt x="105522" y="238125"/>
                </a:cubicBezTo>
                <a:cubicBezTo>
                  <a:pt x="111872" y="247650"/>
                  <a:pt x="119452" y="256461"/>
                  <a:pt x="124572" y="266700"/>
                </a:cubicBezTo>
                <a:cubicBezTo>
                  <a:pt x="142071" y="301697"/>
                  <a:pt x="135651" y="330851"/>
                  <a:pt x="124572" y="371475"/>
                </a:cubicBezTo>
                <a:cubicBezTo>
                  <a:pt x="121560" y="382519"/>
                  <a:pt x="114461" y="392899"/>
                  <a:pt x="105522" y="400050"/>
                </a:cubicBezTo>
                <a:cubicBezTo>
                  <a:pt x="97682" y="406322"/>
                  <a:pt x="85927" y="405085"/>
                  <a:pt x="76947" y="409575"/>
                </a:cubicBezTo>
                <a:cubicBezTo>
                  <a:pt x="3089" y="446504"/>
                  <a:pt x="91621" y="414209"/>
                  <a:pt x="19797" y="438150"/>
                </a:cubicBezTo>
                <a:cubicBezTo>
                  <a:pt x="16622" y="447675"/>
                  <a:pt x="12450" y="456924"/>
                  <a:pt x="10272" y="466725"/>
                </a:cubicBezTo>
                <a:cubicBezTo>
                  <a:pt x="-4017" y="531027"/>
                  <a:pt x="-2819" y="554468"/>
                  <a:pt x="10272" y="628650"/>
                </a:cubicBezTo>
                <a:cubicBezTo>
                  <a:pt x="13762" y="648425"/>
                  <a:pt x="12614" y="674661"/>
                  <a:pt x="29322" y="685800"/>
                </a:cubicBezTo>
                <a:cubicBezTo>
                  <a:pt x="38847" y="692150"/>
                  <a:pt x="49103" y="697521"/>
                  <a:pt x="57897" y="704850"/>
                </a:cubicBezTo>
                <a:cubicBezTo>
                  <a:pt x="68245" y="713474"/>
                  <a:pt x="73965" y="728422"/>
                  <a:pt x="86472" y="733425"/>
                </a:cubicBezTo>
                <a:cubicBezTo>
                  <a:pt x="107317" y="741763"/>
                  <a:pt x="130922" y="739775"/>
                  <a:pt x="153147" y="742950"/>
                </a:cubicBezTo>
                <a:cubicBezTo>
                  <a:pt x="210297" y="739775"/>
                  <a:pt x="267574" y="738384"/>
                  <a:pt x="324597" y="733425"/>
                </a:cubicBezTo>
                <a:cubicBezTo>
                  <a:pt x="340726" y="732023"/>
                  <a:pt x="357063" y="729584"/>
                  <a:pt x="372222" y="723900"/>
                </a:cubicBezTo>
                <a:cubicBezTo>
                  <a:pt x="382941" y="719880"/>
                  <a:pt x="391272" y="711200"/>
                  <a:pt x="400797" y="704850"/>
                </a:cubicBezTo>
                <a:cubicBezTo>
                  <a:pt x="454845" y="623778"/>
                  <a:pt x="436369" y="670455"/>
                  <a:pt x="448422" y="561975"/>
                </a:cubicBezTo>
                <a:cubicBezTo>
                  <a:pt x="440134" y="462519"/>
                  <a:pt x="465101" y="464749"/>
                  <a:pt x="410322" y="419100"/>
                </a:cubicBezTo>
                <a:cubicBezTo>
                  <a:pt x="401528" y="411771"/>
                  <a:pt x="391272" y="406400"/>
                  <a:pt x="381747" y="400050"/>
                </a:cubicBezTo>
                <a:lnTo>
                  <a:pt x="343647" y="285750"/>
                </a:lnTo>
                <a:lnTo>
                  <a:pt x="334122" y="257175"/>
                </a:lnTo>
                <a:lnTo>
                  <a:pt x="324597" y="228600"/>
                </a:lnTo>
                <a:cubicBezTo>
                  <a:pt x="338992" y="171019"/>
                  <a:pt x="329982" y="202919"/>
                  <a:pt x="353172" y="133350"/>
                </a:cubicBezTo>
                <a:lnTo>
                  <a:pt x="362697" y="104775"/>
                </a:lnTo>
                <a:cubicBezTo>
                  <a:pt x="353827" y="60427"/>
                  <a:pt x="364591" y="55875"/>
                  <a:pt x="324597" y="38100"/>
                </a:cubicBezTo>
                <a:cubicBezTo>
                  <a:pt x="306247" y="29945"/>
                  <a:pt x="267447" y="19050"/>
                  <a:pt x="267447" y="19050"/>
                </a:cubicBezTo>
                <a:cubicBezTo>
                  <a:pt x="169038" y="28891"/>
                  <a:pt x="180135" y="3175"/>
                  <a:pt x="162672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Ellipse 36"/>
          <p:cNvSpPr/>
          <p:nvPr/>
        </p:nvSpPr>
        <p:spPr>
          <a:xfrm>
            <a:off x="680640" y="4754479"/>
            <a:ext cx="225934" cy="19802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Ellipse 37"/>
          <p:cNvSpPr/>
          <p:nvPr/>
        </p:nvSpPr>
        <p:spPr>
          <a:xfrm>
            <a:off x="1188536" y="1898694"/>
            <a:ext cx="451867" cy="396044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Ellipse 38"/>
          <p:cNvSpPr/>
          <p:nvPr/>
        </p:nvSpPr>
        <p:spPr>
          <a:xfrm>
            <a:off x="2262773" y="4047693"/>
            <a:ext cx="293003" cy="19802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Ellipse 39"/>
          <p:cNvSpPr/>
          <p:nvPr/>
        </p:nvSpPr>
        <p:spPr>
          <a:xfrm>
            <a:off x="917074" y="3880915"/>
            <a:ext cx="271462" cy="19802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Forme libre 40"/>
          <p:cNvSpPr/>
          <p:nvPr/>
        </p:nvSpPr>
        <p:spPr>
          <a:xfrm rot="3729609">
            <a:off x="1934075" y="1893030"/>
            <a:ext cx="224211" cy="371474"/>
          </a:xfrm>
          <a:custGeom>
            <a:avLst/>
            <a:gdLst>
              <a:gd name="connsiteX0" fmla="*/ 162672 w 448422"/>
              <a:gd name="connsiteY0" fmla="*/ 0 h 742950"/>
              <a:gd name="connsiteX1" fmla="*/ 162672 w 448422"/>
              <a:gd name="connsiteY1" fmla="*/ 0 h 742950"/>
              <a:gd name="connsiteX2" fmla="*/ 86472 w 448422"/>
              <a:gd name="connsiteY2" fmla="*/ 28575 h 742950"/>
              <a:gd name="connsiteX3" fmla="*/ 67422 w 448422"/>
              <a:gd name="connsiteY3" fmla="*/ 85725 h 742950"/>
              <a:gd name="connsiteX4" fmla="*/ 57897 w 448422"/>
              <a:gd name="connsiteY4" fmla="*/ 114300 h 742950"/>
              <a:gd name="connsiteX5" fmla="*/ 67422 w 448422"/>
              <a:gd name="connsiteY5" fmla="*/ 190500 h 742950"/>
              <a:gd name="connsiteX6" fmla="*/ 76947 w 448422"/>
              <a:gd name="connsiteY6" fmla="*/ 219075 h 742950"/>
              <a:gd name="connsiteX7" fmla="*/ 105522 w 448422"/>
              <a:gd name="connsiteY7" fmla="*/ 238125 h 742950"/>
              <a:gd name="connsiteX8" fmla="*/ 124572 w 448422"/>
              <a:gd name="connsiteY8" fmla="*/ 266700 h 742950"/>
              <a:gd name="connsiteX9" fmla="*/ 124572 w 448422"/>
              <a:gd name="connsiteY9" fmla="*/ 371475 h 742950"/>
              <a:gd name="connsiteX10" fmla="*/ 105522 w 448422"/>
              <a:gd name="connsiteY10" fmla="*/ 400050 h 742950"/>
              <a:gd name="connsiteX11" fmla="*/ 76947 w 448422"/>
              <a:gd name="connsiteY11" fmla="*/ 409575 h 742950"/>
              <a:gd name="connsiteX12" fmla="*/ 19797 w 448422"/>
              <a:gd name="connsiteY12" fmla="*/ 438150 h 742950"/>
              <a:gd name="connsiteX13" fmla="*/ 10272 w 448422"/>
              <a:gd name="connsiteY13" fmla="*/ 466725 h 742950"/>
              <a:gd name="connsiteX14" fmla="*/ 10272 w 448422"/>
              <a:gd name="connsiteY14" fmla="*/ 628650 h 742950"/>
              <a:gd name="connsiteX15" fmla="*/ 29322 w 448422"/>
              <a:gd name="connsiteY15" fmla="*/ 685800 h 742950"/>
              <a:gd name="connsiteX16" fmla="*/ 57897 w 448422"/>
              <a:gd name="connsiteY16" fmla="*/ 704850 h 742950"/>
              <a:gd name="connsiteX17" fmla="*/ 86472 w 448422"/>
              <a:gd name="connsiteY17" fmla="*/ 733425 h 742950"/>
              <a:gd name="connsiteX18" fmla="*/ 153147 w 448422"/>
              <a:gd name="connsiteY18" fmla="*/ 742950 h 742950"/>
              <a:gd name="connsiteX19" fmla="*/ 324597 w 448422"/>
              <a:gd name="connsiteY19" fmla="*/ 733425 h 742950"/>
              <a:gd name="connsiteX20" fmla="*/ 372222 w 448422"/>
              <a:gd name="connsiteY20" fmla="*/ 723900 h 742950"/>
              <a:gd name="connsiteX21" fmla="*/ 400797 w 448422"/>
              <a:gd name="connsiteY21" fmla="*/ 704850 h 742950"/>
              <a:gd name="connsiteX22" fmla="*/ 448422 w 448422"/>
              <a:gd name="connsiteY22" fmla="*/ 561975 h 742950"/>
              <a:gd name="connsiteX23" fmla="*/ 410322 w 448422"/>
              <a:gd name="connsiteY23" fmla="*/ 419100 h 742950"/>
              <a:gd name="connsiteX24" fmla="*/ 381747 w 448422"/>
              <a:gd name="connsiteY24" fmla="*/ 400050 h 742950"/>
              <a:gd name="connsiteX25" fmla="*/ 343647 w 448422"/>
              <a:gd name="connsiteY25" fmla="*/ 285750 h 742950"/>
              <a:gd name="connsiteX26" fmla="*/ 334122 w 448422"/>
              <a:gd name="connsiteY26" fmla="*/ 257175 h 742950"/>
              <a:gd name="connsiteX27" fmla="*/ 324597 w 448422"/>
              <a:gd name="connsiteY27" fmla="*/ 228600 h 742950"/>
              <a:gd name="connsiteX28" fmla="*/ 353172 w 448422"/>
              <a:gd name="connsiteY28" fmla="*/ 133350 h 742950"/>
              <a:gd name="connsiteX29" fmla="*/ 362697 w 448422"/>
              <a:gd name="connsiteY29" fmla="*/ 104775 h 742950"/>
              <a:gd name="connsiteX30" fmla="*/ 324597 w 448422"/>
              <a:gd name="connsiteY30" fmla="*/ 38100 h 742950"/>
              <a:gd name="connsiteX31" fmla="*/ 267447 w 448422"/>
              <a:gd name="connsiteY31" fmla="*/ 19050 h 742950"/>
              <a:gd name="connsiteX32" fmla="*/ 162672 w 448422"/>
              <a:gd name="connsiteY32" fmla="*/ 0 h 742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448422" h="742950">
                <a:moveTo>
                  <a:pt x="162672" y="0"/>
                </a:moveTo>
                <a:lnTo>
                  <a:pt x="162672" y="0"/>
                </a:lnTo>
                <a:cubicBezTo>
                  <a:pt x="137272" y="9525"/>
                  <a:pt x="106635" y="10428"/>
                  <a:pt x="86472" y="28575"/>
                </a:cubicBezTo>
                <a:cubicBezTo>
                  <a:pt x="71546" y="42008"/>
                  <a:pt x="73772" y="66675"/>
                  <a:pt x="67422" y="85725"/>
                </a:cubicBezTo>
                <a:lnTo>
                  <a:pt x="57897" y="114300"/>
                </a:lnTo>
                <a:cubicBezTo>
                  <a:pt x="61072" y="139700"/>
                  <a:pt x="62843" y="165315"/>
                  <a:pt x="67422" y="190500"/>
                </a:cubicBezTo>
                <a:cubicBezTo>
                  <a:pt x="69218" y="200378"/>
                  <a:pt x="70675" y="211235"/>
                  <a:pt x="76947" y="219075"/>
                </a:cubicBezTo>
                <a:cubicBezTo>
                  <a:pt x="84098" y="228014"/>
                  <a:pt x="95997" y="231775"/>
                  <a:pt x="105522" y="238125"/>
                </a:cubicBezTo>
                <a:cubicBezTo>
                  <a:pt x="111872" y="247650"/>
                  <a:pt x="119452" y="256461"/>
                  <a:pt x="124572" y="266700"/>
                </a:cubicBezTo>
                <a:cubicBezTo>
                  <a:pt x="142071" y="301697"/>
                  <a:pt x="135651" y="330851"/>
                  <a:pt x="124572" y="371475"/>
                </a:cubicBezTo>
                <a:cubicBezTo>
                  <a:pt x="121560" y="382519"/>
                  <a:pt x="114461" y="392899"/>
                  <a:pt x="105522" y="400050"/>
                </a:cubicBezTo>
                <a:cubicBezTo>
                  <a:pt x="97682" y="406322"/>
                  <a:pt x="85927" y="405085"/>
                  <a:pt x="76947" y="409575"/>
                </a:cubicBezTo>
                <a:cubicBezTo>
                  <a:pt x="3089" y="446504"/>
                  <a:pt x="91621" y="414209"/>
                  <a:pt x="19797" y="438150"/>
                </a:cubicBezTo>
                <a:cubicBezTo>
                  <a:pt x="16622" y="447675"/>
                  <a:pt x="12450" y="456924"/>
                  <a:pt x="10272" y="466725"/>
                </a:cubicBezTo>
                <a:cubicBezTo>
                  <a:pt x="-4017" y="531027"/>
                  <a:pt x="-2819" y="554468"/>
                  <a:pt x="10272" y="628650"/>
                </a:cubicBezTo>
                <a:cubicBezTo>
                  <a:pt x="13762" y="648425"/>
                  <a:pt x="12614" y="674661"/>
                  <a:pt x="29322" y="685800"/>
                </a:cubicBezTo>
                <a:cubicBezTo>
                  <a:pt x="38847" y="692150"/>
                  <a:pt x="49103" y="697521"/>
                  <a:pt x="57897" y="704850"/>
                </a:cubicBezTo>
                <a:cubicBezTo>
                  <a:pt x="68245" y="713474"/>
                  <a:pt x="73965" y="728422"/>
                  <a:pt x="86472" y="733425"/>
                </a:cubicBezTo>
                <a:cubicBezTo>
                  <a:pt x="107317" y="741763"/>
                  <a:pt x="130922" y="739775"/>
                  <a:pt x="153147" y="742950"/>
                </a:cubicBezTo>
                <a:cubicBezTo>
                  <a:pt x="210297" y="739775"/>
                  <a:pt x="267574" y="738384"/>
                  <a:pt x="324597" y="733425"/>
                </a:cubicBezTo>
                <a:cubicBezTo>
                  <a:pt x="340726" y="732023"/>
                  <a:pt x="357063" y="729584"/>
                  <a:pt x="372222" y="723900"/>
                </a:cubicBezTo>
                <a:cubicBezTo>
                  <a:pt x="382941" y="719880"/>
                  <a:pt x="391272" y="711200"/>
                  <a:pt x="400797" y="704850"/>
                </a:cubicBezTo>
                <a:cubicBezTo>
                  <a:pt x="454845" y="623778"/>
                  <a:pt x="436369" y="670455"/>
                  <a:pt x="448422" y="561975"/>
                </a:cubicBezTo>
                <a:cubicBezTo>
                  <a:pt x="440134" y="462519"/>
                  <a:pt x="465101" y="464749"/>
                  <a:pt x="410322" y="419100"/>
                </a:cubicBezTo>
                <a:cubicBezTo>
                  <a:pt x="401528" y="411771"/>
                  <a:pt x="391272" y="406400"/>
                  <a:pt x="381747" y="400050"/>
                </a:cubicBezTo>
                <a:lnTo>
                  <a:pt x="343647" y="285750"/>
                </a:lnTo>
                <a:lnTo>
                  <a:pt x="334122" y="257175"/>
                </a:lnTo>
                <a:lnTo>
                  <a:pt x="324597" y="228600"/>
                </a:lnTo>
                <a:cubicBezTo>
                  <a:pt x="338992" y="171019"/>
                  <a:pt x="329982" y="202919"/>
                  <a:pt x="353172" y="133350"/>
                </a:cubicBezTo>
                <a:lnTo>
                  <a:pt x="362697" y="104775"/>
                </a:lnTo>
                <a:cubicBezTo>
                  <a:pt x="353827" y="60427"/>
                  <a:pt x="364591" y="55875"/>
                  <a:pt x="324597" y="38100"/>
                </a:cubicBezTo>
                <a:cubicBezTo>
                  <a:pt x="306247" y="29945"/>
                  <a:pt x="267447" y="19050"/>
                  <a:pt x="267447" y="19050"/>
                </a:cubicBezTo>
                <a:cubicBezTo>
                  <a:pt x="169038" y="28891"/>
                  <a:pt x="180135" y="3175"/>
                  <a:pt x="162672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Forme libre 41"/>
          <p:cNvSpPr/>
          <p:nvPr/>
        </p:nvSpPr>
        <p:spPr>
          <a:xfrm rot="16762615">
            <a:off x="1464930" y="4987292"/>
            <a:ext cx="400050" cy="228599"/>
          </a:xfrm>
          <a:custGeom>
            <a:avLst/>
            <a:gdLst>
              <a:gd name="connsiteX0" fmla="*/ 0 w 800100"/>
              <a:gd name="connsiteY0" fmla="*/ 180975 h 457200"/>
              <a:gd name="connsiteX1" fmla="*/ 0 w 800100"/>
              <a:gd name="connsiteY1" fmla="*/ 180975 h 457200"/>
              <a:gd name="connsiteX2" fmla="*/ 19050 w 800100"/>
              <a:gd name="connsiteY2" fmla="*/ 95250 h 457200"/>
              <a:gd name="connsiteX3" fmla="*/ 76200 w 800100"/>
              <a:gd name="connsiteY3" fmla="*/ 57150 h 457200"/>
              <a:gd name="connsiteX4" fmla="*/ 161925 w 800100"/>
              <a:gd name="connsiteY4" fmla="*/ 28575 h 457200"/>
              <a:gd name="connsiteX5" fmla="*/ 238125 w 800100"/>
              <a:gd name="connsiteY5" fmla="*/ 9525 h 457200"/>
              <a:gd name="connsiteX6" fmla="*/ 381000 w 800100"/>
              <a:gd name="connsiteY6" fmla="*/ 0 h 457200"/>
              <a:gd name="connsiteX7" fmla="*/ 600075 w 800100"/>
              <a:gd name="connsiteY7" fmla="*/ 9525 h 457200"/>
              <a:gd name="connsiteX8" fmla="*/ 628650 w 800100"/>
              <a:gd name="connsiteY8" fmla="*/ 19050 h 457200"/>
              <a:gd name="connsiteX9" fmla="*/ 733425 w 800100"/>
              <a:gd name="connsiteY9" fmla="*/ 28575 h 457200"/>
              <a:gd name="connsiteX10" fmla="*/ 800100 w 800100"/>
              <a:gd name="connsiteY10" fmla="*/ 76200 h 457200"/>
              <a:gd name="connsiteX11" fmla="*/ 790575 w 800100"/>
              <a:gd name="connsiteY11" fmla="*/ 152400 h 457200"/>
              <a:gd name="connsiteX12" fmla="*/ 704850 w 800100"/>
              <a:gd name="connsiteY12" fmla="*/ 190500 h 457200"/>
              <a:gd name="connsiteX13" fmla="*/ 647700 w 800100"/>
              <a:gd name="connsiteY13" fmla="*/ 209550 h 457200"/>
              <a:gd name="connsiteX14" fmla="*/ 619125 w 800100"/>
              <a:gd name="connsiteY14" fmla="*/ 219075 h 457200"/>
              <a:gd name="connsiteX15" fmla="*/ 504825 w 800100"/>
              <a:gd name="connsiteY15" fmla="*/ 228600 h 457200"/>
              <a:gd name="connsiteX16" fmla="*/ 466725 w 800100"/>
              <a:gd name="connsiteY16" fmla="*/ 285750 h 457200"/>
              <a:gd name="connsiteX17" fmla="*/ 447675 w 800100"/>
              <a:gd name="connsiteY17" fmla="*/ 314325 h 457200"/>
              <a:gd name="connsiteX18" fmla="*/ 438150 w 800100"/>
              <a:gd name="connsiteY18" fmla="*/ 400050 h 457200"/>
              <a:gd name="connsiteX19" fmla="*/ 409575 w 800100"/>
              <a:gd name="connsiteY19" fmla="*/ 409575 h 457200"/>
              <a:gd name="connsiteX20" fmla="*/ 219075 w 800100"/>
              <a:gd name="connsiteY20" fmla="*/ 419100 h 457200"/>
              <a:gd name="connsiteX21" fmla="*/ 161925 w 800100"/>
              <a:gd name="connsiteY21" fmla="*/ 447675 h 457200"/>
              <a:gd name="connsiteX22" fmla="*/ 133350 w 800100"/>
              <a:gd name="connsiteY22" fmla="*/ 457200 h 457200"/>
              <a:gd name="connsiteX23" fmla="*/ 66675 w 800100"/>
              <a:gd name="connsiteY23" fmla="*/ 447675 h 457200"/>
              <a:gd name="connsiteX24" fmla="*/ 38100 w 800100"/>
              <a:gd name="connsiteY24" fmla="*/ 438150 h 457200"/>
              <a:gd name="connsiteX25" fmla="*/ 28575 w 800100"/>
              <a:gd name="connsiteY25" fmla="*/ 381000 h 457200"/>
              <a:gd name="connsiteX26" fmla="*/ 19050 w 800100"/>
              <a:gd name="connsiteY26" fmla="*/ 352425 h 457200"/>
              <a:gd name="connsiteX27" fmla="*/ 0 w 800100"/>
              <a:gd name="connsiteY27" fmla="*/ 180975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800100" h="457200">
                <a:moveTo>
                  <a:pt x="0" y="180975"/>
                </a:moveTo>
                <a:lnTo>
                  <a:pt x="0" y="180975"/>
                </a:lnTo>
                <a:cubicBezTo>
                  <a:pt x="6350" y="152400"/>
                  <a:pt x="3709" y="120180"/>
                  <a:pt x="19050" y="95250"/>
                </a:cubicBezTo>
                <a:cubicBezTo>
                  <a:pt x="31049" y="75751"/>
                  <a:pt x="54480" y="64390"/>
                  <a:pt x="76200" y="57150"/>
                </a:cubicBezTo>
                <a:lnTo>
                  <a:pt x="161925" y="28575"/>
                </a:lnTo>
                <a:cubicBezTo>
                  <a:pt x="190584" y="19022"/>
                  <a:pt x="205285" y="12809"/>
                  <a:pt x="238125" y="9525"/>
                </a:cubicBezTo>
                <a:cubicBezTo>
                  <a:pt x="285619" y="4776"/>
                  <a:pt x="333375" y="3175"/>
                  <a:pt x="381000" y="0"/>
                </a:cubicBezTo>
                <a:cubicBezTo>
                  <a:pt x="454025" y="3175"/>
                  <a:pt x="527196" y="3919"/>
                  <a:pt x="600075" y="9525"/>
                </a:cubicBezTo>
                <a:cubicBezTo>
                  <a:pt x="610086" y="10295"/>
                  <a:pt x="618711" y="17630"/>
                  <a:pt x="628650" y="19050"/>
                </a:cubicBezTo>
                <a:cubicBezTo>
                  <a:pt x="663367" y="24010"/>
                  <a:pt x="698500" y="25400"/>
                  <a:pt x="733425" y="28575"/>
                </a:cubicBezTo>
                <a:cubicBezTo>
                  <a:pt x="800100" y="50800"/>
                  <a:pt x="784225" y="28575"/>
                  <a:pt x="800100" y="76200"/>
                </a:cubicBezTo>
                <a:cubicBezTo>
                  <a:pt x="796925" y="101600"/>
                  <a:pt x="800082" y="128633"/>
                  <a:pt x="790575" y="152400"/>
                </a:cubicBezTo>
                <a:cubicBezTo>
                  <a:pt x="783608" y="169817"/>
                  <a:pt x="705649" y="190234"/>
                  <a:pt x="704850" y="190500"/>
                </a:cubicBezTo>
                <a:lnTo>
                  <a:pt x="647700" y="209550"/>
                </a:lnTo>
                <a:cubicBezTo>
                  <a:pt x="638175" y="212725"/>
                  <a:pt x="629131" y="218241"/>
                  <a:pt x="619125" y="219075"/>
                </a:cubicBezTo>
                <a:lnTo>
                  <a:pt x="504825" y="228600"/>
                </a:lnTo>
                <a:lnTo>
                  <a:pt x="466725" y="285750"/>
                </a:lnTo>
                <a:lnTo>
                  <a:pt x="447675" y="314325"/>
                </a:lnTo>
                <a:cubicBezTo>
                  <a:pt x="444500" y="342900"/>
                  <a:pt x="448828" y="373356"/>
                  <a:pt x="438150" y="400050"/>
                </a:cubicBezTo>
                <a:cubicBezTo>
                  <a:pt x="434421" y="409372"/>
                  <a:pt x="419577" y="408705"/>
                  <a:pt x="409575" y="409575"/>
                </a:cubicBezTo>
                <a:cubicBezTo>
                  <a:pt x="346235" y="415083"/>
                  <a:pt x="282575" y="415925"/>
                  <a:pt x="219075" y="419100"/>
                </a:cubicBezTo>
                <a:cubicBezTo>
                  <a:pt x="147251" y="443041"/>
                  <a:pt x="235783" y="410746"/>
                  <a:pt x="161925" y="447675"/>
                </a:cubicBezTo>
                <a:cubicBezTo>
                  <a:pt x="152945" y="452165"/>
                  <a:pt x="142875" y="454025"/>
                  <a:pt x="133350" y="457200"/>
                </a:cubicBezTo>
                <a:cubicBezTo>
                  <a:pt x="111125" y="454025"/>
                  <a:pt x="88690" y="452078"/>
                  <a:pt x="66675" y="447675"/>
                </a:cubicBezTo>
                <a:cubicBezTo>
                  <a:pt x="56830" y="445706"/>
                  <a:pt x="43081" y="446867"/>
                  <a:pt x="38100" y="438150"/>
                </a:cubicBezTo>
                <a:cubicBezTo>
                  <a:pt x="28518" y="421382"/>
                  <a:pt x="32765" y="399853"/>
                  <a:pt x="28575" y="381000"/>
                </a:cubicBezTo>
                <a:cubicBezTo>
                  <a:pt x="26397" y="371199"/>
                  <a:pt x="22225" y="361950"/>
                  <a:pt x="19050" y="352425"/>
                </a:cubicBezTo>
                <a:cubicBezTo>
                  <a:pt x="7225" y="222354"/>
                  <a:pt x="3175" y="209550"/>
                  <a:pt x="0" y="180975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Ellipse 42"/>
          <p:cNvSpPr/>
          <p:nvPr/>
        </p:nvSpPr>
        <p:spPr>
          <a:xfrm>
            <a:off x="1027374" y="4805899"/>
            <a:ext cx="225934" cy="19802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Ellipse 43"/>
          <p:cNvSpPr/>
          <p:nvPr/>
        </p:nvSpPr>
        <p:spPr>
          <a:xfrm>
            <a:off x="917073" y="4447149"/>
            <a:ext cx="225934" cy="19802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Ellipse 44"/>
          <p:cNvSpPr/>
          <p:nvPr/>
        </p:nvSpPr>
        <p:spPr>
          <a:xfrm>
            <a:off x="1406627" y="4450551"/>
            <a:ext cx="225934" cy="19802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ZoneTexte 45"/>
          <p:cNvSpPr txBox="1"/>
          <p:nvPr/>
        </p:nvSpPr>
        <p:spPr>
          <a:xfrm>
            <a:off x="3138473" y="1196752"/>
            <a:ext cx="337774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itchFamily="34" charset="0"/>
              </a:rPr>
              <a:t>Echantillon de lésions mesurées</a:t>
            </a:r>
          </a:p>
          <a:p>
            <a:pPr algn="ctr"/>
            <a:r>
              <a:rPr lang="fr-FR" sz="1600" b="1" dirty="0" smtClean="0">
                <a:solidFill>
                  <a:schemeClr val="bg1">
                    <a:lumMod val="65000"/>
                  </a:schemeClr>
                </a:solidFill>
                <a:latin typeface="Gill Sans MT" pitchFamily="34" charset="0"/>
              </a:rPr>
              <a:t>LESIONS CIBLES</a:t>
            </a:r>
            <a:endParaRPr lang="fr-FR" sz="1600" b="1" dirty="0">
              <a:solidFill>
                <a:schemeClr val="bg1">
                  <a:lumMod val="65000"/>
                </a:schemeClr>
              </a:solidFill>
              <a:latin typeface="Gill Sans MT" pitchFamily="34" charset="0"/>
            </a:endParaRPr>
          </a:p>
          <a:p>
            <a:pPr algn="ctr"/>
            <a:endParaRPr lang="fr-FR" sz="1600" dirty="0" smtClean="0">
              <a:latin typeface="Gill Sans MT" pitchFamily="34" charset="0"/>
            </a:endParaRPr>
          </a:p>
          <a:p>
            <a:pPr algn="ctr"/>
            <a:endParaRPr lang="fr-FR" sz="1600" dirty="0" smtClean="0">
              <a:solidFill>
                <a:schemeClr val="tx1">
                  <a:lumMod val="65000"/>
                  <a:lumOff val="35000"/>
                </a:schemeClr>
              </a:solidFill>
              <a:latin typeface="Gill Sans MT" pitchFamily="34" charset="0"/>
            </a:endParaRPr>
          </a:p>
          <a:p>
            <a:pPr algn="ctr"/>
            <a:endParaRPr lang="fr-FR" sz="1600" dirty="0">
              <a:solidFill>
                <a:schemeClr val="tx1">
                  <a:lumMod val="65000"/>
                  <a:lumOff val="35000"/>
                </a:schemeClr>
              </a:solidFill>
              <a:latin typeface="Gill Sans MT" pitchFamily="34" charset="0"/>
            </a:endParaRPr>
          </a:p>
          <a:p>
            <a:pPr algn="ctr"/>
            <a:endParaRPr lang="fr-FR" sz="1600" dirty="0" smtClean="0">
              <a:solidFill>
                <a:schemeClr val="tx1">
                  <a:lumMod val="65000"/>
                  <a:lumOff val="35000"/>
                </a:schemeClr>
              </a:solidFill>
              <a:latin typeface="Gill Sans MT" pitchFamily="34" charset="0"/>
            </a:endParaRPr>
          </a:p>
          <a:p>
            <a:pPr algn="ctr"/>
            <a:endParaRPr lang="fr-FR" sz="1600" dirty="0">
              <a:solidFill>
                <a:schemeClr val="tx1">
                  <a:lumMod val="65000"/>
                  <a:lumOff val="35000"/>
                </a:schemeClr>
              </a:solidFill>
              <a:latin typeface="Gill Sans MT" pitchFamily="34" charset="0"/>
            </a:endParaRPr>
          </a:p>
          <a:p>
            <a:pPr algn="ctr"/>
            <a:endParaRPr lang="fr-FR" sz="1600" dirty="0" smtClean="0">
              <a:solidFill>
                <a:schemeClr val="tx1">
                  <a:lumMod val="65000"/>
                  <a:lumOff val="35000"/>
                </a:schemeClr>
              </a:solidFill>
              <a:latin typeface="Gill Sans MT" pitchFamily="34" charset="0"/>
            </a:endParaRPr>
          </a:p>
          <a:p>
            <a:pPr algn="ctr"/>
            <a:r>
              <a:rPr lang="fr-FR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itchFamily="34" charset="0"/>
              </a:rPr>
              <a:t>Mention des autres lésions</a:t>
            </a:r>
          </a:p>
          <a:p>
            <a:pPr algn="ctr"/>
            <a:r>
              <a:rPr lang="fr-FR" sz="1600" b="1" dirty="0" smtClean="0">
                <a:solidFill>
                  <a:schemeClr val="bg1">
                    <a:lumMod val="65000"/>
                  </a:schemeClr>
                </a:solidFill>
                <a:latin typeface="Gill Sans MT" pitchFamily="34" charset="0"/>
              </a:rPr>
              <a:t>LESIONS NON CIBLES</a:t>
            </a:r>
          </a:p>
          <a:p>
            <a:pPr algn="ctr"/>
            <a:endParaRPr lang="fr-FR" sz="1600" dirty="0" smtClean="0">
              <a:latin typeface="Gill Sans MT" pitchFamily="34" charset="0"/>
            </a:endParaRPr>
          </a:p>
          <a:p>
            <a:pPr algn="ctr"/>
            <a:r>
              <a:rPr lang="fr-FR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itchFamily="34" charset="0"/>
              </a:rPr>
              <a:t>Recherche des nouvelles lésions</a:t>
            </a:r>
          </a:p>
          <a:p>
            <a:pPr algn="ctr"/>
            <a:r>
              <a:rPr lang="fr-FR" sz="1600" b="1" dirty="0" smtClean="0">
                <a:solidFill>
                  <a:schemeClr val="bg1">
                    <a:lumMod val="65000"/>
                  </a:schemeClr>
                </a:solidFill>
                <a:latin typeface="Gill Sans MT" pitchFamily="34" charset="0"/>
              </a:rPr>
              <a:t>NOUVELLES LESIONS</a:t>
            </a:r>
          </a:p>
          <a:p>
            <a:pPr algn="ctr"/>
            <a:endParaRPr lang="fr-FR" sz="1600" dirty="0" smtClean="0">
              <a:solidFill>
                <a:schemeClr val="bg1">
                  <a:lumMod val="50000"/>
                </a:schemeClr>
              </a:solidFill>
              <a:latin typeface="Gill Sans MT" pitchFamily="34" charset="0"/>
            </a:endParaRPr>
          </a:p>
          <a:p>
            <a:pPr algn="ctr"/>
            <a:endParaRPr lang="fr-FR" sz="1600" dirty="0" smtClean="0">
              <a:solidFill>
                <a:schemeClr val="bg1">
                  <a:lumMod val="50000"/>
                </a:schemeClr>
              </a:solidFill>
              <a:latin typeface="Gill Sans MT" pitchFamily="34" charset="0"/>
            </a:endParaRPr>
          </a:p>
          <a:p>
            <a:pPr algn="ctr"/>
            <a:endParaRPr lang="fr-FR" sz="1600" dirty="0" smtClean="0">
              <a:solidFill>
                <a:schemeClr val="bg1">
                  <a:lumMod val="50000"/>
                </a:schemeClr>
              </a:solidFill>
              <a:latin typeface="Gill Sans MT" pitchFamily="34" charset="0"/>
            </a:endParaRPr>
          </a:p>
          <a:p>
            <a:r>
              <a:rPr lang="fr-FR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itchFamily="34" charset="0"/>
              </a:rPr>
              <a:t>   Réponse globale</a:t>
            </a:r>
          </a:p>
          <a:p>
            <a:pPr algn="ctr"/>
            <a:endParaRPr lang="en-US" sz="1600" dirty="0">
              <a:solidFill>
                <a:schemeClr val="bg1">
                  <a:lumMod val="50000"/>
                </a:schemeClr>
              </a:solidFill>
              <a:latin typeface="Gill Sans MT" pitchFamily="34" charset="0"/>
            </a:endParaRPr>
          </a:p>
        </p:txBody>
      </p:sp>
      <p:sp>
        <p:nvSpPr>
          <p:cNvPr id="5" name="Ellipse 4"/>
          <p:cNvSpPr/>
          <p:nvPr/>
        </p:nvSpPr>
        <p:spPr>
          <a:xfrm>
            <a:off x="1664955" y="1804319"/>
            <a:ext cx="744409" cy="645696"/>
          </a:xfrm>
          <a:prstGeom prst="ellipse">
            <a:avLst/>
          </a:prstGeom>
          <a:noFill/>
          <a:ln w="28575"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Ellipse 58"/>
          <p:cNvSpPr/>
          <p:nvPr/>
        </p:nvSpPr>
        <p:spPr>
          <a:xfrm>
            <a:off x="5219345" y="2081806"/>
            <a:ext cx="384528" cy="19802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Forme libre 59"/>
          <p:cNvSpPr/>
          <p:nvPr/>
        </p:nvSpPr>
        <p:spPr>
          <a:xfrm rot="3193928">
            <a:off x="4378434" y="1986862"/>
            <a:ext cx="250863" cy="342221"/>
          </a:xfrm>
          <a:custGeom>
            <a:avLst/>
            <a:gdLst>
              <a:gd name="connsiteX0" fmla="*/ 162672 w 448422"/>
              <a:gd name="connsiteY0" fmla="*/ 0 h 742950"/>
              <a:gd name="connsiteX1" fmla="*/ 162672 w 448422"/>
              <a:gd name="connsiteY1" fmla="*/ 0 h 742950"/>
              <a:gd name="connsiteX2" fmla="*/ 86472 w 448422"/>
              <a:gd name="connsiteY2" fmla="*/ 28575 h 742950"/>
              <a:gd name="connsiteX3" fmla="*/ 67422 w 448422"/>
              <a:gd name="connsiteY3" fmla="*/ 85725 h 742950"/>
              <a:gd name="connsiteX4" fmla="*/ 57897 w 448422"/>
              <a:gd name="connsiteY4" fmla="*/ 114300 h 742950"/>
              <a:gd name="connsiteX5" fmla="*/ 67422 w 448422"/>
              <a:gd name="connsiteY5" fmla="*/ 190500 h 742950"/>
              <a:gd name="connsiteX6" fmla="*/ 76947 w 448422"/>
              <a:gd name="connsiteY6" fmla="*/ 219075 h 742950"/>
              <a:gd name="connsiteX7" fmla="*/ 105522 w 448422"/>
              <a:gd name="connsiteY7" fmla="*/ 238125 h 742950"/>
              <a:gd name="connsiteX8" fmla="*/ 124572 w 448422"/>
              <a:gd name="connsiteY8" fmla="*/ 266700 h 742950"/>
              <a:gd name="connsiteX9" fmla="*/ 124572 w 448422"/>
              <a:gd name="connsiteY9" fmla="*/ 371475 h 742950"/>
              <a:gd name="connsiteX10" fmla="*/ 105522 w 448422"/>
              <a:gd name="connsiteY10" fmla="*/ 400050 h 742950"/>
              <a:gd name="connsiteX11" fmla="*/ 76947 w 448422"/>
              <a:gd name="connsiteY11" fmla="*/ 409575 h 742950"/>
              <a:gd name="connsiteX12" fmla="*/ 19797 w 448422"/>
              <a:gd name="connsiteY12" fmla="*/ 438150 h 742950"/>
              <a:gd name="connsiteX13" fmla="*/ 10272 w 448422"/>
              <a:gd name="connsiteY13" fmla="*/ 466725 h 742950"/>
              <a:gd name="connsiteX14" fmla="*/ 10272 w 448422"/>
              <a:gd name="connsiteY14" fmla="*/ 628650 h 742950"/>
              <a:gd name="connsiteX15" fmla="*/ 29322 w 448422"/>
              <a:gd name="connsiteY15" fmla="*/ 685800 h 742950"/>
              <a:gd name="connsiteX16" fmla="*/ 57897 w 448422"/>
              <a:gd name="connsiteY16" fmla="*/ 704850 h 742950"/>
              <a:gd name="connsiteX17" fmla="*/ 86472 w 448422"/>
              <a:gd name="connsiteY17" fmla="*/ 733425 h 742950"/>
              <a:gd name="connsiteX18" fmla="*/ 153147 w 448422"/>
              <a:gd name="connsiteY18" fmla="*/ 742950 h 742950"/>
              <a:gd name="connsiteX19" fmla="*/ 324597 w 448422"/>
              <a:gd name="connsiteY19" fmla="*/ 733425 h 742950"/>
              <a:gd name="connsiteX20" fmla="*/ 372222 w 448422"/>
              <a:gd name="connsiteY20" fmla="*/ 723900 h 742950"/>
              <a:gd name="connsiteX21" fmla="*/ 400797 w 448422"/>
              <a:gd name="connsiteY21" fmla="*/ 704850 h 742950"/>
              <a:gd name="connsiteX22" fmla="*/ 448422 w 448422"/>
              <a:gd name="connsiteY22" fmla="*/ 561975 h 742950"/>
              <a:gd name="connsiteX23" fmla="*/ 410322 w 448422"/>
              <a:gd name="connsiteY23" fmla="*/ 419100 h 742950"/>
              <a:gd name="connsiteX24" fmla="*/ 381747 w 448422"/>
              <a:gd name="connsiteY24" fmla="*/ 400050 h 742950"/>
              <a:gd name="connsiteX25" fmla="*/ 343647 w 448422"/>
              <a:gd name="connsiteY25" fmla="*/ 285750 h 742950"/>
              <a:gd name="connsiteX26" fmla="*/ 334122 w 448422"/>
              <a:gd name="connsiteY26" fmla="*/ 257175 h 742950"/>
              <a:gd name="connsiteX27" fmla="*/ 324597 w 448422"/>
              <a:gd name="connsiteY27" fmla="*/ 228600 h 742950"/>
              <a:gd name="connsiteX28" fmla="*/ 353172 w 448422"/>
              <a:gd name="connsiteY28" fmla="*/ 133350 h 742950"/>
              <a:gd name="connsiteX29" fmla="*/ 362697 w 448422"/>
              <a:gd name="connsiteY29" fmla="*/ 104775 h 742950"/>
              <a:gd name="connsiteX30" fmla="*/ 324597 w 448422"/>
              <a:gd name="connsiteY30" fmla="*/ 38100 h 742950"/>
              <a:gd name="connsiteX31" fmla="*/ 267447 w 448422"/>
              <a:gd name="connsiteY31" fmla="*/ 19050 h 742950"/>
              <a:gd name="connsiteX32" fmla="*/ 162672 w 448422"/>
              <a:gd name="connsiteY32" fmla="*/ 0 h 742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448422" h="742950">
                <a:moveTo>
                  <a:pt x="162672" y="0"/>
                </a:moveTo>
                <a:lnTo>
                  <a:pt x="162672" y="0"/>
                </a:lnTo>
                <a:cubicBezTo>
                  <a:pt x="137272" y="9525"/>
                  <a:pt x="106635" y="10428"/>
                  <a:pt x="86472" y="28575"/>
                </a:cubicBezTo>
                <a:cubicBezTo>
                  <a:pt x="71546" y="42008"/>
                  <a:pt x="73772" y="66675"/>
                  <a:pt x="67422" y="85725"/>
                </a:cubicBezTo>
                <a:lnTo>
                  <a:pt x="57897" y="114300"/>
                </a:lnTo>
                <a:cubicBezTo>
                  <a:pt x="61072" y="139700"/>
                  <a:pt x="62843" y="165315"/>
                  <a:pt x="67422" y="190500"/>
                </a:cubicBezTo>
                <a:cubicBezTo>
                  <a:pt x="69218" y="200378"/>
                  <a:pt x="70675" y="211235"/>
                  <a:pt x="76947" y="219075"/>
                </a:cubicBezTo>
                <a:cubicBezTo>
                  <a:pt x="84098" y="228014"/>
                  <a:pt x="95997" y="231775"/>
                  <a:pt x="105522" y="238125"/>
                </a:cubicBezTo>
                <a:cubicBezTo>
                  <a:pt x="111872" y="247650"/>
                  <a:pt x="119452" y="256461"/>
                  <a:pt x="124572" y="266700"/>
                </a:cubicBezTo>
                <a:cubicBezTo>
                  <a:pt x="142071" y="301697"/>
                  <a:pt x="135651" y="330851"/>
                  <a:pt x="124572" y="371475"/>
                </a:cubicBezTo>
                <a:cubicBezTo>
                  <a:pt x="121560" y="382519"/>
                  <a:pt x="114461" y="392899"/>
                  <a:pt x="105522" y="400050"/>
                </a:cubicBezTo>
                <a:cubicBezTo>
                  <a:pt x="97682" y="406322"/>
                  <a:pt x="85927" y="405085"/>
                  <a:pt x="76947" y="409575"/>
                </a:cubicBezTo>
                <a:cubicBezTo>
                  <a:pt x="3089" y="446504"/>
                  <a:pt x="91621" y="414209"/>
                  <a:pt x="19797" y="438150"/>
                </a:cubicBezTo>
                <a:cubicBezTo>
                  <a:pt x="16622" y="447675"/>
                  <a:pt x="12450" y="456924"/>
                  <a:pt x="10272" y="466725"/>
                </a:cubicBezTo>
                <a:cubicBezTo>
                  <a:pt x="-4017" y="531027"/>
                  <a:pt x="-2819" y="554468"/>
                  <a:pt x="10272" y="628650"/>
                </a:cubicBezTo>
                <a:cubicBezTo>
                  <a:pt x="13762" y="648425"/>
                  <a:pt x="12614" y="674661"/>
                  <a:pt x="29322" y="685800"/>
                </a:cubicBezTo>
                <a:cubicBezTo>
                  <a:pt x="38847" y="692150"/>
                  <a:pt x="49103" y="697521"/>
                  <a:pt x="57897" y="704850"/>
                </a:cubicBezTo>
                <a:cubicBezTo>
                  <a:pt x="68245" y="713474"/>
                  <a:pt x="73965" y="728422"/>
                  <a:pt x="86472" y="733425"/>
                </a:cubicBezTo>
                <a:cubicBezTo>
                  <a:pt x="107317" y="741763"/>
                  <a:pt x="130922" y="739775"/>
                  <a:pt x="153147" y="742950"/>
                </a:cubicBezTo>
                <a:cubicBezTo>
                  <a:pt x="210297" y="739775"/>
                  <a:pt x="267574" y="738384"/>
                  <a:pt x="324597" y="733425"/>
                </a:cubicBezTo>
                <a:cubicBezTo>
                  <a:pt x="340726" y="732023"/>
                  <a:pt x="357063" y="729584"/>
                  <a:pt x="372222" y="723900"/>
                </a:cubicBezTo>
                <a:cubicBezTo>
                  <a:pt x="382941" y="719880"/>
                  <a:pt x="391272" y="711200"/>
                  <a:pt x="400797" y="704850"/>
                </a:cubicBezTo>
                <a:cubicBezTo>
                  <a:pt x="454845" y="623778"/>
                  <a:pt x="436369" y="670455"/>
                  <a:pt x="448422" y="561975"/>
                </a:cubicBezTo>
                <a:cubicBezTo>
                  <a:pt x="440134" y="462519"/>
                  <a:pt x="465101" y="464749"/>
                  <a:pt x="410322" y="419100"/>
                </a:cubicBezTo>
                <a:cubicBezTo>
                  <a:pt x="401528" y="411771"/>
                  <a:pt x="391272" y="406400"/>
                  <a:pt x="381747" y="400050"/>
                </a:cubicBezTo>
                <a:lnTo>
                  <a:pt x="343647" y="285750"/>
                </a:lnTo>
                <a:lnTo>
                  <a:pt x="334122" y="257175"/>
                </a:lnTo>
                <a:lnTo>
                  <a:pt x="324597" y="228600"/>
                </a:lnTo>
                <a:cubicBezTo>
                  <a:pt x="338992" y="171019"/>
                  <a:pt x="329982" y="202919"/>
                  <a:pt x="353172" y="133350"/>
                </a:cubicBezTo>
                <a:lnTo>
                  <a:pt x="362697" y="104775"/>
                </a:lnTo>
                <a:cubicBezTo>
                  <a:pt x="353827" y="60427"/>
                  <a:pt x="364591" y="55875"/>
                  <a:pt x="324597" y="38100"/>
                </a:cubicBezTo>
                <a:cubicBezTo>
                  <a:pt x="306247" y="29945"/>
                  <a:pt x="267447" y="19050"/>
                  <a:pt x="267447" y="19050"/>
                </a:cubicBezTo>
                <a:cubicBezTo>
                  <a:pt x="169038" y="28891"/>
                  <a:pt x="180135" y="3175"/>
                  <a:pt x="162672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Ellipse 60"/>
          <p:cNvSpPr/>
          <p:nvPr/>
        </p:nvSpPr>
        <p:spPr>
          <a:xfrm>
            <a:off x="5717109" y="2081806"/>
            <a:ext cx="295052" cy="19802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Ellipse 61"/>
          <p:cNvSpPr/>
          <p:nvPr/>
        </p:nvSpPr>
        <p:spPr>
          <a:xfrm>
            <a:off x="4801897" y="2081806"/>
            <a:ext cx="274160" cy="19802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Connecteur droit avec flèche 6"/>
          <p:cNvCxnSpPr>
            <a:stCxn id="5" idx="6"/>
          </p:cNvCxnSpPr>
          <p:nvPr/>
        </p:nvCxnSpPr>
        <p:spPr>
          <a:xfrm>
            <a:off x="2409364" y="2127167"/>
            <a:ext cx="1226533" cy="152661"/>
          </a:xfrm>
          <a:prstGeom prst="straightConnector1">
            <a:avLst/>
          </a:prstGeom>
          <a:ln w="28575">
            <a:solidFill>
              <a:schemeClr val="bg1">
                <a:lumMod val="75000"/>
              </a:schemeClr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Ellipse 67"/>
          <p:cNvSpPr/>
          <p:nvPr/>
        </p:nvSpPr>
        <p:spPr>
          <a:xfrm>
            <a:off x="3635897" y="1844824"/>
            <a:ext cx="2520279" cy="946141"/>
          </a:xfrm>
          <a:prstGeom prst="ellipse">
            <a:avLst/>
          </a:prstGeom>
          <a:noFill/>
          <a:ln w="28575"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Forme libre 47"/>
          <p:cNvSpPr/>
          <p:nvPr/>
        </p:nvSpPr>
        <p:spPr>
          <a:xfrm rot="19438294">
            <a:off x="3840458" y="2045453"/>
            <a:ext cx="400049" cy="228600"/>
          </a:xfrm>
          <a:custGeom>
            <a:avLst/>
            <a:gdLst>
              <a:gd name="connsiteX0" fmla="*/ 0 w 800100"/>
              <a:gd name="connsiteY0" fmla="*/ 180975 h 457200"/>
              <a:gd name="connsiteX1" fmla="*/ 0 w 800100"/>
              <a:gd name="connsiteY1" fmla="*/ 180975 h 457200"/>
              <a:gd name="connsiteX2" fmla="*/ 19050 w 800100"/>
              <a:gd name="connsiteY2" fmla="*/ 95250 h 457200"/>
              <a:gd name="connsiteX3" fmla="*/ 76200 w 800100"/>
              <a:gd name="connsiteY3" fmla="*/ 57150 h 457200"/>
              <a:gd name="connsiteX4" fmla="*/ 161925 w 800100"/>
              <a:gd name="connsiteY4" fmla="*/ 28575 h 457200"/>
              <a:gd name="connsiteX5" fmla="*/ 238125 w 800100"/>
              <a:gd name="connsiteY5" fmla="*/ 9525 h 457200"/>
              <a:gd name="connsiteX6" fmla="*/ 381000 w 800100"/>
              <a:gd name="connsiteY6" fmla="*/ 0 h 457200"/>
              <a:gd name="connsiteX7" fmla="*/ 600075 w 800100"/>
              <a:gd name="connsiteY7" fmla="*/ 9525 h 457200"/>
              <a:gd name="connsiteX8" fmla="*/ 628650 w 800100"/>
              <a:gd name="connsiteY8" fmla="*/ 19050 h 457200"/>
              <a:gd name="connsiteX9" fmla="*/ 733425 w 800100"/>
              <a:gd name="connsiteY9" fmla="*/ 28575 h 457200"/>
              <a:gd name="connsiteX10" fmla="*/ 800100 w 800100"/>
              <a:gd name="connsiteY10" fmla="*/ 76200 h 457200"/>
              <a:gd name="connsiteX11" fmla="*/ 790575 w 800100"/>
              <a:gd name="connsiteY11" fmla="*/ 152400 h 457200"/>
              <a:gd name="connsiteX12" fmla="*/ 704850 w 800100"/>
              <a:gd name="connsiteY12" fmla="*/ 190500 h 457200"/>
              <a:gd name="connsiteX13" fmla="*/ 647700 w 800100"/>
              <a:gd name="connsiteY13" fmla="*/ 209550 h 457200"/>
              <a:gd name="connsiteX14" fmla="*/ 619125 w 800100"/>
              <a:gd name="connsiteY14" fmla="*/ 219075 h 457200"/>
              <a:gd name="connsiteX15" fmla="*/ 504825 w 800100"/>
              <a:gd name="connsiteY15" fmla="*/ 228600 h 457200"/>
              <a:gd name="connsiteX16" fmla="*/ 466725 w 800100"/>
              <a:gd name="connsiteY16" fmla="*/ 285750 h 457200"/>
              <a:gd name="connsiteX17" fmla="*/ 447675 w 800100"/>
              <a:gd name="connsiteY17" fmla="*/ 314325 h 457200"/>
              <a:gd name="connsiteX18" fmla="*/ 438150 w 800100"/>
              <a:gd name="connsiteY18" fmla="*/ 400050 h 457200"/>
              <a:gd name="connsiteX19" fmla="*/ 409575 w 800100"/>
              <a:gd name="connsiteY19" fmla="*/ 409575 h 457200"/>
              <a:gd name="connsiteX20" fmla="*/ 219075 w 800100"/>
              <a:gd name="connsiteY20" fmla="*/ 419100 h 457200"/>
              <a:gd name="connsiteX21" fmla="*/ 161925 w 800100"/>
              <a:gd name="connsiteY21" fmla="*/ 447675 h 457200"/>
              <a:gd name="connsiteX22" fmla="*/ 133350 w 800100"/>
              <a:gd name="connsiteY22" fmla="*/ 457200 h 457200"/>
              <a:gd name="connsiteX23" fmla="*/ 66675 w 800100"/>
              <a:gd name="connsiteY23" fmla="*/ 447675 h 457200"/>
              <a:gd name="connsiteX24" fmla="*/ 38100 w 800100"/>
              <a:gd name="connsiteY24" fmla="*/ 438150 h 457200"/>
              <a:gd name="connsiteX25" fmla="*/ 28575 w 800100"/>
              <a:gd name="connsiteY25" fmla="*/ 381000 h 457200"/>
              <a:gd name="connsiteX26" fmla="*/ 19050 w 800100"/>
              <a:gd name="connsiteY26" fmla="*/ 352425 h 457200"/>
              <a:gd name="connsiteX27" fmla="*/ 0 w 800100"/>
              <a:gd name="connsiteY27" fmla="*/ 180975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800100" h="457200">
                <a:moveTo>
                  <a:pt x="0" y="180975"/>
                </a:moveTo>
                <a:lnTo>
                  <a:pt x="0" y="180975"/>
                </a:lnTo>
                <a:cubicBezTo>
                  <a:pt x="6350" y="152400"/>
                  <a:pt x="3709" y="120180"/>
                  <a:pt x="19050" y="95250"/>
                </a:cubicBezTo>
                <a:cubicBezTo>
                  <a:pt x="31049" y="75751"/>
                  <a:pt x="54480" y="64390"/>
                  <a:pt x="76200" y="57150"/>
                </a:cubicBezTo>
                <a:lnTo>
                  <a:pt x="161925" y="28575"/>
                </a:lnTo>
                <a:cubicBezTo>
                  <a:pt x="190584" y="19022"/>
                  <a:pt x="205285" y="12809"/>
                  <a:pt x="238125" y="9525"/>
                </a:cubicBezTo>
                <a:cubicBezTo>
                  <a:pt x="285619" y="4776"/>
                  <a:pt x="333375" y="3175"/>
                  <a:pt x="381000" y="0"/>
                </a:cubicBezTo>
                <a:cubicBezTo>
                  <a:pt x="454025" y="3175"/>
                  <a:pt x="527196" y="3919"/>
                  <a:pt x="600075" y="9525"/>
                </a:cubicBezTo>
                <a:cubicBezTo>
                  <a:pt x="610086" y="10295"/>
                  <a:pt x="618711" y="17630"/>
                  <a:pt x="628650" y="19050"/>
                </a:cubicBezTo>
                <a:cubicBezTo>
                  <a:pt x="663367" y="24010"/>
                  <a:pt x="698500" y="25400"/>
                  <a:pt x="733425" y="28575"/>
                </a:cubicBezTo>
                <a:cubicBezTo>
                  <a:pt x="800100" y="50800"/>
                  <a:pt x="784225" y="28575"/>
                  <a:pt x="800100" y="76200"/>
                </a:cubicBezTo>
                <a:cubicBezTo>
                  <a:pt x="796925" y="101600"/>
                  <a:pt x="800082" y="128633"/>
                  <a:pt x="790575" y="152400"/>
                </a:cubicBezTo>
                <a:cubicBezTo>
                  <a:pt x="783608" y="169817"/>
                  <a:pt x="705649" y="190234"/>
                  <a:pt x="704850" y="190500"/>
                </a:cubicBezTo>
                <a:lnTo>
                  <a:pt x="647700" y="209550"/>
                </a:lnTo>
                <a:cubicBezTo>
                  <a:pt x="638175" y="212725"/>
                  <a:pt x="629131" y="218241"/>
                  <a:pt x="619125" y="219075"/>
                </a:cubicBezTo>
                <a:lnTo>
                  <a:pt x="504825" y="228600"/>
                </a:lnTo>
                <a:lnTo>
                  <a:pt x="466725" y="285750"/>
                </a:lnTo>
                <a:lnTo>
                  <a:pt x="447675" y="314325"/>
                </a:lnTo>
                <a:cubicBezTo>
                  <a:pt x="444500" y="342900"/>
                  <a:pt x="448828" y="373356"/>
                  <a:pt x="438150" y="400050"/>
                </a:cubicBezTo>
                <a:cubicBezTo>
                  <a:pt x="434421" y="409372"/>
                  <a:pt x="419577" y="408705"/>
                  <a:pt x="409575" y="409575"/>
                </a:cubicBezTo>
                <a:cubicBezTo>
                  <a:pt x="346235" y="415083"/>
                  <a:pt x="282575" y="415925"/>
                  <a:pt x="219075" y="419100"/>
                </a:cubicBezTo>
                <a:cubicBezTo>
                  <a:pt x="147251" y="443041"/>
                  <a:pt x="235783" y="410746"/>
                  <a:pt x="161925" y="447675"/>
                </a:cubicBezTo>
                <a:cubicBezTo>
                  <a:pt x="152945" y="452165"/>
                  <a:pt x="142875" y="454025"/>
                  <a:pt x="133350" y="457200"/>
                </a:cubicBezTo>
                <a:cubicBezTo>
                  <a:pt x="111125" y="454025"/>
                  <a:pt x="88690" y="452078"/>
                  <a:pt x="66675" y="447675"/>
                </a:cubicBezTo>
                <a:cubicBezTo>
                  <a:pt x="56830" y="445706"/>
                  <a:pt x="43081" y="446867"/>
                  <a:pt x="38100" y="438150"/>
                </a:cubicBezTo>
                <a:cubicBezTo>
                  <a:pt x="28518" y="421382"/>
                  <a:pt x="32765" y="399853"/>
                  <a:pt x="28575" y="381000"/>
                </a:cubicBezTo>
                <a:cubicBezTo>
                  <a:pt x="26397" y="371199"/>
                  <a:pt x="22225" y="361950"/>
                  <a:pt x="19050" y="352425"/>
                </a:cubicBezTo>
                <a:cubicBezTo>
                  <a:pt x="7225" y="222354"/>
                  <a:pt x="3175" y="209550"/>
                  <a:pt x="0" y="180975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Ellipse 48"/>
          <p:cNvSpPr/>
          <p:nvPr/>
        </p:nvSpPr>
        <p:spPr>
          <a:xfrm>
            <a:off x="544868" y="3527300"/>
            <a:ext cx="744409" cy="645696"/>
          </a:xfrm>
          <a:prstGeom prst="ellipse">
            <a:avLst/>
          </a:prstGeom>
          <a:noFill/>
          <a:ln w="28575"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0" name="Connecteur droit avec flèche 49"/>
          <p:cNvCxnSpPr>
            <a:stCxn id="49" idx="6"/>
            <a:endCxn id="68" idx="2"/>
          </p:cNvCxnSpPr>
          <p:nvPr/>
        </p:nvCxnSpPr>
        <p:spPr>
          <a:xfrm flipV="1">
            <a:off x="1289277" y="2317895"/>
            <a:ext cx="2346620" cy="1532253"/>
          </a:xfrm>
          <a:prstGeom prst="straightConnector1">
            <a:avLst/>
          </a:prstGeom>
          <a:ln w="28575">
            <a:solidFill>
              <a:schemeClr val="bg1">
                <a:lumMod val="75000"/>
              </a:schemeClr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Ellipse 51"/>
          <p:cNvSpPr/>
          <p:nvPr/>
        </p:nvSpPr>
        <p:spPr>
          <a:xfrm>
            <a:off x="2072864" y="3730176"/>
            <a:ext cx="568187" cy="645696"/>
          </a:xfrm>
          <a:prstGeom prst="ellipse">
            <a:avLst/>
          </a:prstGeom>
          <a:noFill/>
          <a:ln w="28575"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8" name="Connecteur droit avec flèche 57"/>
          <p:cNvCxnSpPr>
            <a:stCxn id="52" idx="6"/>
          </p:cNvCxnSpPr>
          <p:nvPr/>
        </p:nvCxnSpPr>
        <p:spPr>
          <a:xfrm flipV="1">
            <a:off x="2641051" y="2376509"/>
            <a:ext cx="994846" cy="1676515"/>
          </a:xfrm>
          <a:prstGeom prst="straightConnector1">
            <a:avLst/>
          </a:prstGeom>
          <a:ln w="28575">
            <a:solidFill>
              <a:schemeClr val="bg1">
                <a:lumMod val="75000"/>
              </a:schemeClr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e 10"/>
          <p:cNvGrpSpPr/>
          <p:nvPr/>
        </p:nvGrpSpPr>
        <p:grpSpPr>
          <a:xfrm>
            <a:off x="538867" y="1721877"/>
            <a:ext cx="2745557" cy="3819716"/>
            <a:chOff x="345281" y="1721877"/>
            <a:chExt cx="2745557" cy="381971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8" name="Forme libre 7"/>
            <p:cNvSpPr/>
            <p:nvPr/>
          </p:nvSpPr>
          <p:spPr>
            <a:xfrm>
              <a:off x="345281" y="1721877"/>
              <a:ext cx="1478611" cy="3819716"/>
            </a:xfrm>
            <a:custGeom>
              <a:avLst/>
              <a:gdLst>
                <a:gd name="connsiteX0" fmla="*/ 26194 w 1478611"/>
                <a:gd name="connsiteY0" fmla="*/ 3145398 h 3819716"/>
                <a:gd name="connsiteX1" fmla="*/ 121444 w 1478611"/>
                <a:gd name="connsiteY1" fmla="*/ 2831073 h 3819716"/>
                <a:gd name="connsiteX2" fmla="*/ 435769 w 1478611"/>
                <a:gd name="connsiteY2" fmla="*/ 2583423 h 3819716"/>
                <a:gd name="connsiteX3" fmla="*/ 1007269 w 1478611"/>
                <a:gd name="connsiteY3" fmla="*/ 2469123 h 3819716"/>
                <a:gd name="connsiteX4" fmla="*/ 1054894 w 1478611"/>
                <a:gd name="connsiteY4" fmla="*/ 1745223 h 3819716"/>
                <a:gd name="connsiteX5" fmla="*/ 635794 w 1478611"/>
                <a:gd name="connsiteY5" fmla="*/ 687948 h 3819716"/>
                <a:gd name="connsiteX6" fmla="*/ 578644 w 1478611"/>
                <a:gd name="connsiteY6" fmla="*/ 116448 h 3819716"/>
                <a:gd name="connsiteX7" fmla="*/ 1026319 w 1478611"/>
                <a:gd name="connsiteY7" fmla="*/ 40248 h 3819716"/>
                <a:gd name="connsiteX8" fmla="*/ 1121569 w 1478611"/>
                <a:gd name="connsiteY8" fmla="*/ 602223 h 3819716"/>
                <a:gd name="connsiteX9" fmla="*/ 1312069 w 1478611"/>
                <a:gd name="connsiteY9" fmla="*/ 1849998 h 3819716"/>
                <a:gd name="connsiteX10" fmla="*/ 1473994 w 1478611"/>
                <a:gd name="connsiteY10" fmla="*/ 2535798 h 3819716"/>
                <a:gd name="connsiteX11" fmla="*/ 1350169 w 1478611"/>
                <a:gd name="connsiteY11" fmla="*/ 3631173 h 3819716"/>
                <a:gd name="connsiteX12" fmla="*/ 569119 w 1478611"/>
                <a:gd name="connsiteY12" fmla="*/ 3774048 h 3819716"/>
                <a:gd name="connsiteX13" fmla="*/ 26194 w 1478611"/>
                <a:gd name="connsiteY13" fmla="*/ 3145398 h 3819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78611" h="3819716">
                  <a:moveTo>
                    <a:pt x="26194" y="3145398"/>
                  </a:moveTo>
                  <a:cubicBezTo>
                    <a:pt x="-48419" y="2988235"/>
                    <a:pt x="53182" y="2924735"/>
                    <a:pt x="121444" y="2831073"/>
                  </a:cubicBezTo>
                  <a:cubicBezTo>
                    <a:pt x="189707" y="2737410"/>
                    <a:pt x="288132" y="2643748"/>
                    <a:pt x="435769" y="2583423"/>
                  </a:cubicBezTo>
                  <a:cubicBezTo>
                    <a:pt x="583406" y="2523098"/>
                    <a:pt x="904082" y="2608823"/>
                    <a:pt x="1007269" y="2469123"/>
                  </a:cubicBezTo>
                  <a:cubicBezTo>
                    <a:pt x="1110456" y="2329423"/>
                    <a:pt x="1116807" y="2042085"/>
                    <a:pt x="1054894" y="1745223"/>
                  </a:cubicBezTo>
                  <a:cubicBezTo>
                    <a:pt x="992982" y="1448360"/>
                    <a:pt x="715169" y="959410"/>
                    <a:pt x="635794" y="687948"/>
                  </a:cubicBezTo>
                  <a:cubicBezTo>
                    <a:pt x="556419" y="416486"/>
                    <a:pt x="513557" y="224398"/>
                    <a:pt x="578644" y="116448"/>
                  </a:cubicBezTo>
                  <a:cubicBezTo>
                    <a:pt x="643731" y="8498"/>
                    <a:pt x="935832" y="-40715"/>
                    <a:pt x="1026319" y="40248"/>
                  </a:cubicBezTo>
                  <a:cubicBezTo>
                    <a:pt x="1116807" y="121210"/>
                    <a:pt x="1073944" y="300598"/>
                    <a:pt x="1121569" y="602223"/>
                  </a:cubicBezTo>
                  <a:cubicBezTo>
                    <a:pt x="1169194" y="903848"/>
                    <a:pt x="1253331" y="1527735"/>
                    <a:pt x="1312069" y="1849998"/>
                  </a:cubicBezTo>
                  <a:cubicBezTo>
                    <a:pt x="1370807" y="2172261"/>
                    <a:pt x="1467644" y="2238936"/>
                    <a:pt x="1473994" y="2535798"/>
                  </a:cubicBezTo>
                  <a:cubicBezTo>
                    <a:pt x="1480344" y="2832660"/>
                    <a:pt x="1500981" y="3424798"/>
                    <a:pt x="1350169" y="3631173"/>
                  </a:cubicBezTo>
                  <a:cubicBezTo>
                    <a:pt x="1199357" y="3837548"/>
                    <a:pt x="786607" y="3856598"/>
                    <a:pt x="569119" y="3774048"/>
                  </a:cubicBezTo>
                  <a:cubicBezTo>
                    <a:pt x="351632" y="3691498"/>
                    <a:pt x="100807" y="3302561"/>
                    <a:pt x="26194" y="3145398"/>
                  </a:cubicBezTo>
                  <a:close/>
                </a:path>
              </a:pathLst>
            </a:cu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51" name="Connecteur droit avec flèche 50"/>
            <p:cNvCxnSpPr/>
            <p:nvPr/>
          </p:nvCxnSpPr>
          <p:spPr>
            <a:xfrm flipV="1">
              <a:off x="1823892" y="3879738"/>
              <a:ext cx="1266946" cy="926163"/>
            </a:xfrm>
            <a:prstGeom prst="straightConnector1">
              <a:avLst/>
            </a:prstGeom>
            <a:ln w="28575">
              <a:solidFill>
                <a:schemeClr val="bg1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Flèche vers le bas 11"/>
          <p:cNvSpPr/>
          <p:nvPr/>
        </p:nvSpPr>
        <p:spPr>
          <a:xfrm>
            <a:off x="4716017" y="4492799"/>
            <a:ext cx="287470" cy="427454"/>
          </a:xfrm>
          <a:prstGeom prst="downArrow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3" name="Connecteur droit avec flèche 22"/>
          <p:cNvCxnSpPr>
            <a:stCxn id="48" idx="10"/>
            <a:endCxn id="48" idx="26"/>
          </p:cNvCxnSpPr>
          <p:nvPr/>
        </p:nvCxnSpPr>
        <p:spPr>
          <a:xfrm flipH="1">
            <a:off x="3922837" y="1980476"/>
            <a:ext cx="234591" cy="341397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avec flèche 24"/>
          <p:cNvCxnSpPr>
            <a:stCxn id="60" idx="2"/>
            <a:endCxn id="60" idx="19"/>
          </p:cNvCxnSpPr>
          <p:nvPr/>
        </p:nvCxnSpPr>
        <p:spPr>
          <a:xfrm flipH="1">
            <a:off x="4403924" y="2001701"/>
            <a:ext cx="180345" cy="301055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avec flèche 27"/>
          <p:cNvCxnSpPr>
            <a:stCxn id="62" idx="2"/>
          </p:cNvCxnSpPr>
          <p:nvPr/>
        </p:nvCxnSpPr>
        <p:spPr>
          <a:xfrm>
            <a:off x="4801897" y="2180817"/>
            <a:ext cx="274160" cy="0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avec flèche 29"/>
          <p:cNvCxnSpPr>
            <a:stCxn id="59" idx="0"/>
            <a:endCxn id="59" idx="4"/>
          </p:cNvCxnSpPr>
          <p:nvPr/>
        </p:nvCxnSpPr>
        <p:spPr>
          <a:xfrm>
            <a:off x="5411609" y="2081806"/>
            <a:ext cx="0" cy="198022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avec flèche 31"/>
          <p:cNvCxnSpPr>
            <a:stCxn id="61" idx="4"/>
            <a:endCxn id="61" idx="0"/>
          </p:cNvCxnSpPr>
          <p:nvPr/>
        </p:nvCxnSpPr>
        <p:spPr>
          <a:xfrm flipV="1">
            <a:off x="5864635" y="2081806"/>
            <a:ext cx="0" cy="198022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ZoneTexte 72"/>
          <p:cNvSpPr txBox="1"/>
          <p:nvPr/>
        </p:nvSpPr>
        <p:spPr>
          <a:xfrm>
            <a:off x="4067945" y="1985353"/>
            <a:ext cx="319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+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0" name="ZoneTexte 79"/>
          <p:cNvSpPr txBox="1"/>
          <p:nvPr/>
        </p:nvSpPr>
        <p:spPr>
          <a:xfrm>
            <a:off x="4556358" y="1991574"/>
            <a:ext cx="319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+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1" name="ZoneTexte 80"/>
          <p:cNvSpPr txBox="1"/>
          <p:nvPr/>
        </p:nvSpPr>
        <p:spPr>
          <a:xfrm>
            <a:off x="4999501" y="2000506"/>
            <a:ext cx="319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+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2" name="ZoneTexte 81"/>
          <p:cNvSpPr txBox="1"/>
          <p:nvPr/>
        </p:nvSpPr>
        <p:spPr>
          <a:xfrm>
            <a:off x="4384056" y="2339588"/>
            <a:ext cx="10294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= ∑ </a:t>
            </a:r>
            <a:r>
              <a:rPr lang="fr-FR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(mm)</a:t>
            </a: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3" name="ZoneTexte 82"/>
          <p:cNvSpPr txBox="1"/>
          <p:nvPr/>
        </p:nvSpPr>
        <p:spPr>
          <a:xfrm>
            <a:off x="5508105" y="2005243"/>
            <a:ext cx="319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+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9" name="Ellipse 68"/>
          <p:cNvSpPr/>
          <p:nvPr/>
        </p:nvSpPr>
        <p:spPr>
          <a:xfrm>
            <a:off x="4783489" y="5769597"/>
            <a:ext cx="144016" cy="14401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Ellipse 69"/>
          <p:cNvSpPr/>
          <p:nvPr/>
        </p:nvSpPr>
        <p:spPr>
          <a:xfrm>
            <a:off x="4783489" y="5512011"/>
            <a:ext cx="144016" cy="144016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Ellipse 70"/>
          <p:cNvSpPr/>
          <p:nvPr/>
        </p:nvSpPr>
        <p:spPr>
          <a:xfrm>
            <a:off x="4783489" y="5003766"/>
            <a:ext cx="144016" cy="14401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Ellipse 71"/>
          <p:cNvSpPr/>
          <p:nvPr/>
        </p:nvSpPr>
        <p:spPr>
          <a:xfrm>
            <a:off x="4783489" y="5254425"/>
            <a:ext cx="144016" cy="144016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Ellipse 73"/>
          <p:cNvSpPr/>
          <p:nvPr/>
        </p:nvSpPr>
        <p:spPr>
          <a:xfrm>
            <a:off x="4778601" y="6021288"/>
            <a:ext cx="144016" cy="144016"/>
          </a:xfrm>
          <a:prstGeom prst="ellipse">
            <a:avLst/>
          </a:prstGeom>
          <a:solidFill>
            <a:schemeClr val="bg1"/>
          </a:solidFill>
          <a:ln w="952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ZoneTexte 5"/>
          <p:cNvSpPr txBox="1"/>
          <p:nvPr/>
        </p:nvSpPr>
        <p:spPr>
          <a:xfrm>
            <a:off x="5018585" y="4920253"/>
            <a:ext cx="47961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/>
              <a:t>PD</a:t>
            </a:r>
          </a:p>
          <a:p>
            <a:r>
              <a:rPr lang="fr-FR" sz="1600" dirty="0" smtClean="0"/>
              <a:t>SD</a:t>
            </a:r>
          </a:p>
          <a:p>
            <a:r>
              <a:rPr lang="fr-FR" sz="1600" dirty="0" smtClean="0"/>
              <a:t>PR</a:t>
            </a:r>
          </a:p>
          <a:p>
            <a:r>
              <a:rPr lang="fr-FR" sz="1600" dirty="0" smtClean="0"/>
              <a:t>CR</a:t>
            </a:r>
          </a:p>
          <a:p>
            <a:r>
              <a:rPr lang="fr-FR" sz="1600" dirty="0" smtClean="0"/>
              <a:t>NE</a:t>
            </a:r>
            <a:endParaRPr lang="en-US" sz="1600" dirty="0"/>
          </a:p>
        </p:txBody>
      </p:sp>
      <p:sp>
        <p:nvSpPr>
          <p:cNvPr id="53" name="ZoneTexte 52"/>
          <p:cNvSpPr txBox="1"/>
          <p:nvPr/>
        </p:nvSpPr>
        <p:spPr>
          <a:xfrm>
            <a:off x="323528" y="188640"/>
            <a:ext cx="792236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/>
              <a:t>Evolutions </a:t>
            </a:r>
            <a:r>
              <a:rPr lang="fr-FR" dirty="0"/>
              <a:t>(</a:t>
            </a:r>
            <a:r>
              <a:rPr lang="fr-FR" dirty="0" err="1"/>
              <a:t>iRECIST</a:t>
            </a:r>
            <a:r>
              <a:rPr lang="fr-FR" dirty="0"/>
              <a:t>)</a:t>
            </a:r>
          </a:p>
          <a:p>
            <a:r>
              <a:rPr lang="fr-FR" sz="2400" dirty="0" smtClean="0"/>
              <a:t>Hypothèse </a:t>
            </a:r>
            <a:r>
              <a:rPr lang="fr-FR" sz="2400" dirty="0"/>
              <a:t>fondatrice </a:t>
            </a:r>
            <a:r>
              <a:rPr lang="fr-FR" sz="2400" dirty="0" smtClean="0"/>
              <a:t>RECIST1.1 : </a:t>
            </a:r>
            <a:r>
              <a:rPr lang="fr-FR" sz="2400" dirty="0"/>
              <a:t>relation </a:t>
            </a:r>
            <a:r>
              <a:rPr lang="fr-FR" sz="2400" dirty="0" smtClean="0"/>
              <a:t>taille/réponse</a:t>
            </a:r>
            <a:endParaRPr lang="fr-FR" sz="2400" dirty="0"/>
          </a:p>
        </p:txBody>
      </p:sp>
      <p:sp>
        <p:nvSpPr>
          <p:cNvPr id="10" name="Forme libre 9"/>
          <p:cNvSpPr/>
          <p:nvPr/>
        </p:nvSpPr>
        <p:spPr>
          <a:xfrm>
            <a:off x="313267" y="764704"/>
            <a:ext cx="8454858" cy="191297"/>
          </a:xfrm>
          <a:custGeom>
            <a:avLst/>
            <a:gdLst>
              <a:gd name="connsiteX0" fmla="*/ 0 w 8454858"/>
              <a:gd name="connsiteY0" fmla="*/ 191297 h 191297"/>
              <a:gd name="connsiteX1" fmla="*/ 660400 w 8454858"/>
              <a:gd name="connsiteY1" fmla="*/ 72764 h 191297"/>
              <a:gd name="connsiteX2" fmla="*/ 2269066 w 8454858"/>
              <a:gd name="connsiteY2" fmla="*/ 5030 h 191297"/>
              <a:gd name="connsiteX3" fmla="*/ 4368800 w 8454858"/>
              <a:gd name="connsiteY3" fmla="*/ 13497 h 191297"/>
              <a:gd name="connsiteX4" fmla="*/ 6019800 w 8454858"/>
              <a:gd name="connsiteY4" fmla="*/ 81230 h 191297"/>
              <a:gd name="connsiteX5" fmla="*/ 7239000 w 8454858"/>
              <a:gd name="connsiteY5" fmla="*/ 115097 h 191297"/>
              <a:gd name="connsiteX6" fmla="*/ 8348133 w 8454858"/>
              <a:gd name="connsiteY6" fmla="*/ 106630 h 191297"/>
              <a:gd name="connsiteX7" fmla="*/ 8348133 w 8454858"/>
              <a:gd name="connsiteY7" fmla="*/ 98164 h 191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454858" h="191297">
                <a:moveTo>
                  <a:pt x="0" y="191297"/>
                </a:moveTo>
                <a:cubicBezTo>
                  <a:pt x="141111" y="147552"/>
                  <a:pt x="282222" y="103808"/>
                  <a:pt x="660400" y="72764"/>
                </a:cubicBezTo>
                <a:cubicBezTo>
                  <a:pt x="1038578" y="41720"/>
                  <a:pt x="1650999" y="14908"/>
                  <a:pt x="2269066" y="5030"/>
                </a:cubicBezTo>
                <a:cubicBezTo>
                  <a:pt x="2887133" y="-4848"/>
                  <a:pt x="3743678" y="797"/>
                  <a:pt x="4368800" y="13497"/>
                </a:cubicBezTo>
                <a:cubicBezTo>
                  <a:pt x="4993922" y="26197"/>
                  <a:pt x="6019800" y="81230"/>
                  <a:pt x="6019800" y="81230"/>
                </a:cubicBezTo>
                <a:lnTo>
                  <a:pt x="7239000" y="115097"/>
                </a:lnTo>
                <a:lnTo>
                  <a:pt x="8348133" y="106630"/>
                </a:lnTo>
                <a:cubicBezTo>
                  <a:pt x="8532988" y="103808"/>
                  <a:pt x="8440560" y="100986"/>
                  <a:pt x="8348133" y="98164"/>
                </a:cubicBezTo>
              </a:path>
            </a:pathLst>
          </a:custGeom>
          <a:noFill/>
          <a:ln w="133350">
            <a:solidFill>
              <a:srgbClr val="FF0000"/>
            </a:solidFill>
          </a:ln>
          <a:effectLst>
            <a:softEdge rad="38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79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7322" name="Picture 10" descr="IMG_280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"/>
                    </a14:imgEffect>
                    <a14:imgEffect>
                      <a14:brightnessContrast brigh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98" y="1484784"/>
            <a:ext cx="2534611" cy="4824536"/>
          </a:xfrm>
          <a:prstGeom prst="rect">
            <a:avLst/>
          </a:prstGeom>
          <a:noFill/>
          <a:effectLst>
            <a:outerShdw blurRad="50800" dist="1143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llipse 1"/>
          <p:cNvSpPr/>
          <p:nvPr/>
        </p:nvSpPr>
        <p:spPr>
          <a:xfrm>
            <a:off x="2238292" y="3798041"/>
            <a:ext cx="317484" cy="19802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rme libre 2"/>
          <p:cNvSpPr/>
          <p:nvPr/>
        </p:nvSpPr>
        <p:spPr>
          <a:xfrm rot="19596527">
            <a:off x="629991" y="3720082"/>
            <a:ext cx="400049" cy="228600"/>
          </a:xfrm>
          <a:custGeom>
            <a:avLst/>
            <a:gdLst>
              <a:gd name="connsiteX0" fmla="*/ 0 w 800100"/>
              <a:gd name="connsiteY0" fmla="*/ 180975 h 457200"/>
              <a:gd name="connsiteX1" fmla="*/ 0 w 800100"/>
              <a:gd name="connsiteY1" fmla="*/ 180975 h 457200"/>
              <a:gd name="connsiteX2" fmla="*/ 19050 w 800100"/>
              <a:gd name="connsiteY2" fmla="*/ 95250 h 457200"/>
              <a:gd name="connsiteX3" fmla="*/ 76200 w 800100"/>
              <a:gd name="connsiteY3" fmla="*/ 57150 h 457200"/>
              <a:gd name="connsiteX4" fmla="*/ 161925 w 800100"/>
              <a:gd name="connsiteY4" fmla="*/ 28575 h 457200"/>
              <a:gd name="connsiteX5" fmla="*/ 238125 w 800100"/>
              <a:gd name="connsiteY5" fmla="*/ 9525 h 457200"/>
              <a:gd name="connsiteX6" fmla="*/ 381000 w 800100"/>
              <a:gd name="connsiteY6" fmla="*/ 0 h 457200"/>
              <a:gd name="connsiteX7" fmla="*/ 600075 w 800100"/>
              <a:gd name="connsiteY7" fmla="*/ 9525 h 457200"/>
              <a:gd name="connsiteX8" fmla="*/ 628650 w 800100"/>
              <a:gd name="connsiteY8" fmla="*/ 19050 h 457200"/>
              <a:gd name="connsiteX9" fmla="*/ 733425 w 800100"/>
              <a:gd name="connsiteY9" fmla="*/ 28575 h 457200"/>
              <a:gd name="connsiteX10" fmla="*/ 800100 w 800100"/>
              <a:gd name="connsiteY10" fmla="*/ 76200 h 457200"/>
              <a:gd name="connsiteX11" fmla="*/ 790575 w 800100"/>
              <a:gd name="connsiteY11" fmla="*/ 152400 h 457200"/>
              <a:gd name="connsiteX12" fmla="*/ 704850 w 800100"/>
              <a:gd name="connsiteY12" fmla="*/ 190500 h 457200"/>
              <a:gd name="connsiteX13" fmla="*/ 647700 w 800100"/>
              <a:gd name="connsiteY13" fmla="*/ 209550 h 457200"/>
              <a:gd name="connsiteX14" fmla="*/ 619125 w 800100"/>
              <a:gd name="connsiteY14" fmla="*/ 219075 h 457200"/>
              <a:gd name="connsiteX15" fmla="*/ 504825 w 800100"/>
              <a:gd name="connsiteY15" fmla="*/ 228600 h 457200"/>
              <a:gd name="connsiteX16" fmla="*/ 466725 w 800100"/>
              <a:gd name="connsiteY16" fmla="*/ 285750 h 457200"/>
              <a:gd name="connsiteX17" fmla="*/ 447675 w 800100"/>
              <a:gd name="connsiteY17" fmla="*/ 314325 h 457200"/>
              <a:gd name="connsiteX18" fmla="*/ 438150 w 800100"/>
              <a:gd name="connsiteY18" fmla="*/ 400050 h 457200"/>
              <a:gd name="connsiteX19" fmla="*/ 409575 w 800100"/>
              <a:gd name="connsiteY19" fmla="*/ 409575 h 457200"/>
              <a:gd name="connsiteX20" fmla="*/ 219075 w 800100"/>
              <a:gd name="connsiteY20" fmla="*/ 419100 h 457200"/>
              <a:gd name="connsiteX21" fmla="*/ 161925 w 800100"/>
              <a:gd name="connsiteY21" fmla="*/ 447675 h 457200"/>
              <a:gd name="connsiteX22" fmla="*/ 133350 w 800100"/>
              <a:gd name="connsiteY22" fmla="*/ 457200 h 457200"/>
              <a:gd name="connsiteX23" fmla="*/ 66675 w 800100"/>
              <a:gd name="connsiteY23" fmla="*/ 447675 h 457200"/>
              <a:gd name="connsiteX24" fmla="*/ 38100 w 800100"/>
              <a:gd name="connsiteY24" fmla="*/ 438150 h 457200"/>
              <a:gd name="connsiteX25" fmla="*/ 28575 w 800100"/>
              <a:gd name="connsiteY25" fmla="*/ 381000 h 457200"/>
              <a:gd name="connsiteX26" fmla="*/ 19050 w 800100"/>
              <a:gd name="connsiteY26" fmla="*/ 352425 h 457200"/>
              <a:gd name="connsiteX27" fmla="*/ 0 w 800100"/>
              <a:gd name="connsiteY27" fmla="*/ 180975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800100" h="457200">
                <a:moveTo>
                  <a:pt x="0" y="180975"/>
                </a:moveTo>
                <a:lnTo>
                  <a:pt x="0" y="180975"/>
                </a:lnTo>
                <a:cubicBezTo>
                  <a:pt x="6350" y="152400"/>
                  <a:pt x="3709" y="120180"/>
                  <a:pt x="19050" y="95250"/>
                </a:cubicBezTo>
                <a:cubicBezTo>
                  <a:pt x="31049" y="75751"/>
                  <a:pt x="54480" y="64390"/>
                  <a:pt x="76200" y="57150"/>
                </a:cubicBezTo>
                <a:lnTo>
                  <a:pt x="161925" y="28575"/>
                </a:lnTo>
                <a:cubicBezTo>
                  <a:pt x="190584" y="19022"/>
                  <a:pt x="205285" y="12809"/>
                  <a:pt x="238125" y="9525"/>
                </a:cubicBezTo>
                <a:cubicBezTo>
                  <a:pt x="285619" y="4776"/>
                  <a:pt x="333375" y="3175"/>
                  <a:pt x="381000" y="0"/>
                </a:cubicBezTo>
                <a:cubicBezTo>
                  <a:pt x="454025" y="3175"/>
                  <a:pt x="527196" y="3919"/>
                  <a:pt x="600075" y="9525"/>
                </a:cubicBezTo>
                <a:cubicBezTo>
                  <a:pt x="610086" y="10295"/>
                  <a:pt x="618711" y="17630"/>
                  <a:pt x="628650" y="19050"/>
                </a:cubicBezTo>
                <a:cubicBezTo>
                  <a:pt x="663367" y="24010"/>
                  <a:pt x="698500" y="25400"/>
                  <a:pt x="733425" y="28575"/>
                </a:cubicBezTo>
                <a:cubicBezTo>
                  <a:pt x="800100" y="50800"/>
                  <a:pt x="784225" y="28575"/>
                  <a:pt x="800100" y="76200"/>
                </a:cubicBezTo>
                <a:cubicBezTo>
                  <a:pt x="796925" y="101600"/>
                  <a:pt x="800082" y="128633"/>
                  <a:pt x="790575" y="152400"/>
                </a:cubicBezTo>
                <a:cubicBezTo>
                  <a:pt x="783608" y="169817"/>
                  <a:pt x="705649" y="190234"/>
                  <a:pt x="704850" y="190500"/>
                </a:cubicBezTo>
                <a:lnTo>
                  <a:pt x="647700" y="209550"/>
                </a:lnTo>
                <a:cubicBezTo>
                  <a:pt x="638175" y="212725"/>
                  <a:pt x="629131" y="218241"/>
                  <a:pt x="619125" y="219075"/>
                </a:cubicBezTo>
                <a:lnTo>
                  <a:pt x="504825" y="228600"/>
                </a:lnTo>
                <a:lnTo>
                  <a:pt x="466725" y="285750"/>
                </a:lnTo>
                <a:lnTo>
                  <a:pt x="447675" y="314325"/>
                </a:lnTo>
                <a:cubicBezTo>
                  <a:pt x="444500" y="342900"/>
                  <a:pt x="448828" y="373356"/>
                  <a:pt x="438150" y="400050"/>
                </a:cubicBezTo>
                <a:cubicBezTo>
                  <a:pt x="434421" y="409372"/>
                  <a:pt x="419577" y="408705"/>
                  <a:pt x="409575" y="409575"/>
                </a:cubicBezTo>
                <a:cubicBezTo>
                  <a:pt x="346235" y="415083"/>
                  <a:pt x="282575" y="415925"/>
                  <a:pt x="219075" y="419100"/>
                </a:cubicBezTo>
                <a:cubicBezTo>
                  <a:pt x="147251" y="443041"/>
                  <a:pt x="235783" y="410746"/>
                  <a:pt x="161925" y="447675"/>
                </a:cubicBezTo>
                <a:cubicBezTo>
                  <a:pt x="152945" y="452165"/>
                  <a:pt x="142875" y="454025"/>
                  <a:pt x="133350" y="457200"/>
                </a:cubicBezTo>
                <a:cubicBezTo>
                  <a:pt x="111125" y="454025"/>
                  <a:pt x="88690" y="452078"/>
                  <a:pt x="66675" y="447675"/>
                </a:cubicBezTo>
                <a:cubicBezTo>
                  <a:pt x="56830" y="445706"/>
                  <a:pt x="43081" y="446867"/>
                  <a:pt x="38100" y="438150"/>
                </a:cubicBezTo>
                <a:cubicBezTo>
                  <a:pt x="28518" y="421382"/>
                  <a:pt x="32765" y="399853"/>
                  <a:pt x="28575" y="381000"/>
                </a:cubicBezTo>
                <a:cubicBezTo>
                  <a:pt x="26397" y="371199"/>
                  <a:pt x="22225" y="361950"/>
                  <a:pt x="19050" y="352425"/>
                </a:cubicBezTo>
                <a:cubicBezTo>
                  <a:pt x="7225" y="222354"/>
                  <a:pt x="3175" y="209550"/>
                  <a:pt x="0" y="180975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orme libre 3"/>
          <p:cNvSpPr/>
          <p:nvPr/>
        </p:nvSpPr>
        <p:spPr>
          <a:xfrm>
            <a:off x="1646986" y="3729607"/>
            <a:ext cx="224211" cy="371475"/>
          </a:xfrm>
          <a:custGeom>
            <a:avLst/>
            <a:gdLst>
              <a:gd name="connsiteX0" fmla="*/ 162672 w 448422"/>
              <a:gd name="connsiteY0" fmla="*/ 0 h 742950"/>
              <a:gd name="connsiteX1" fmla="*/ 162672 w 448422"/>
              <a:gd name="connsiteY1" fmla="*/ 0 h 742950"/>
              <a:gd name="connsiteX2" fmla="*/ 86472 w 448422"/>
              <a:gd name="connsiteY2" fmla="*/ 28575 h 742950"/>
              <a:gd name="connsiteX3" fmla="*/ 67422 w 448422"/>
              <a:gd name="connsiteY3" fmla="*/ 85725 h 742950"/>
              <a:gd name="connsiteX4" fmla="*/ 57897 w 448422"/>
              <a:gd name="connsiteY4" fmla="*/ 114300 h 742950"/>
              <a:gd name="connsiteX5" fmla="*/ 67422 w 448422"/>
              <a:gd name="connsiteY5" fmla="*/ 190500 h 742950"/>
              <a:gd name="connsiteX6" fmla="*/ 76947 w 448422"/>
              <a:gd name="connsiteY6" fmla="*/ 219075 h 742950"/>
              <a:gd name="connsiteX7" fmla="*/ 105522 w 448422"/>
              <a:gd name="connsiteY7" fmla="*/ 238125 h 742950"/>
              <a:gd name="connsiteX8" fmla="*/ 124572 w 448422"/>
              <a:gd name="connsiteY8" fmla="*/ 266700 h 742950"/>
              <a:gd name="connsiteX9" fmla="*/ 124572 w 448422"/>
              <a:gd name="connsiteY9" fmla="*/ 371475 h 742950"/>
              <a:gd name="connsiteX10" fmla="*/ 105522 w 448422"/>
              <a:gd name="connsiteY10" fmla="*/ 400050 h 742950"/>
              <a:gd name="connsiteX11" fmla="*/ 76947 w 448422"/>
              <a:gd name="connsiteY11" fmla="*/ 409575 h 742950"/>
              <a:gd name="connsiteX12" fmla="*/ 19797 w 448422"/>
              <a:gd name="connsiteY12" fmla="*/ 438150 h 742950"/>
              <a:gd name="connsiteX13" fmla="*/ 10272 w 448422"/>
              <a:gd name="connsiteY13" fmla="*/ 466725 h 742950"/>
              <a:gd name="connsiteX14" fmla="*/ 10272 w 448422"/>
              <a:gd name="connsiteY14" fmla="*/ 628650 h 742950"/>
              <a:gd name="connsiteX15" fmla="*/ 29322 w 448422"/>
              <a:gd name="connsiteY15" fmla="*/ 685800 h 742950"/>
              <a:gd name="connsiteX16" fmla="*/ 57897 w 448422"/>
              <a:gd name="connsiteY16" fmla="*/ 704850 h 742950"/>
              <a:gd name="connsiteX17" fmla="*/ 86472 w 448422"/>
              <a:gd name="connsiteY17" fmla="*/ 733425 h 742950"/>
              <a:gd name="connsiteX18" fmla="*/ 153147 w 448422"/>
              <a:gd name="connsiteY18" fmla="*/ 742950 h 742950"/>
              <a:gd name="connsiteX19" fmla="*/ 324597 w 448422"/>
              <a:gd name="connsiteY19" fmla="*/ 733425 h 742950"/>
              <a:gd name="connsiteX20" fmla="*/ 372222 w 448422"/>
              <a:gd name="connsiteY20" fmla="*/ 723900 h 742950"/>
              <a:gd name="connsiteX21" fmla="*/ 400797 w 448422"/>
              <a:gd name="connsiteY21" fmla="*/ 704850 h 742950"/>
              <a:gd name="connsiteX22" fmla="*/ 448422 w 448422"/>
              <a:gd name="connsiteY22" fmla="*/ 561975 h 742950"/>
              <a:gd name="connsiteX23" fmla="*/ 410322 w 448422"/>
              <a:gd name="connsiteY23" fmla="*/ 419100 h 742950"/>
              <a:gd name="connsiteX24" fmla="*/ 381747 w 448422"/>
              <a:gd name="connsiteY24" fmla="*/ 400050 h 742950"/>
              <a:gd name="connsiteX25" fmla="*/ 343647 w 448422"/>
              <a:gd name="connsiteY25" fmla="*/ 285750 h 742950"/>
              <a:gd name="connsiteX26" fmla="*/ 334122 w 448422"/>
              <a:gd name="connsiteY26" fmla="*/ 257175 h 742950"/>
              <a:gd name="connsiteX27" fmla="*/ 324597 w 448422"/>
              <a:gd name="connsiteY27" fmla="*/ 228600 h 742950"/>
              <a:gd name="connsiteX28" fmla="*/ 353172 w 448422"/>
              <a:gd name="connsiteY28" fmla="*/ 133350 h 742950"/>
              <a:gd name="connsiteX29" fmla="*/ 362697 w 448422"/>
              <a:gd name="connsiteY29" fmla="*/ 104775 h 742950"/>
              <a:gd name="connsiteX30" fmla="*/ 324597 w 448422"/>
              <a:gd name="connsiteY30" fmla="*/ 38100 h 742950"/>
              <a:gd name="connsiteX31" fmla="*/ 267447 w 448422"/>
              <a:gd name="connsiteY31" fmla="*/ 19050 h 742950"/>
              <a:gd name="connsiteX32" fmla="*/ 162672 w 448422"/>
              <a:gd name="connsiteY32" fmla="*/ 0 h 742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448422" h="742950">
                <a:moveTo>
                  <a:pt x="162672" y="0"/>
                </a:moveTo>
                <a:lnTo>
                  <a:pt x="162672" y="0"/>
                </a:lnTo>
                <a:cubicBezTo>
                  <a:pt x="137272" y="9525"/>
                  <a:pt x="106635" y="10428"/>
                  <a:pt x="86472" y="28575"/>
                </a:cubicBezTo>
                <a:cubicBezTo>
                  <a:pt x="71546" y="42008"/>
                  <a:pt x="73772" y="66675"/>
                  <a:pt x="67422" y="85725"/>
                </a:cubicBezTo>
                <a:lnTo>
                  <a:pt x="57897" y="114300"/>
                </a:lnTo>
                <a:cubicBezTo>
                  <a:pt x="61072" y="139700"/>
                  <a:pt x="62843" y="165315"/>
                  <a:pt x="67422" y="190500"/>
                </a:cubicBezTo>
                <a:cubicBezTo>
                  <a:pt x="69218" y="200378"/>
                  <a:pt x="70675" y="211235"/>
                  <a:pt x="76947" y="219075"/>
                </a:cubicBezTo>
                <a:cubicBezTo>
                  <a:pt x="84098" y="228014"/>
                  <a:pt x="95997" y="231775"/>
                  <a:pt x="105522" y="238125"/>
                </a:cubicBezTo>
                <a:cubicBezTo>
                  <a:pt x="111872" y="247650"/>
                  <a:pt x="119452" y="256461"/>
                  <a:pt x="124572" y="266700"/>
                </a:cubicBezTo>
                <a:cubicBezTo>
                  <a:pt x="142071" y="301697"/>
                  <a:pt x="135651" y="330851"/>
                  <a:pt x="124572" y="371475"/>
                </a:cubicBezTo>
                <a:cubicBezTo>
                  <a:pt x="121560" y="382519"/>
                  <a:pt x="114461" y="392899"/>
                  <a:pt x="105522" y="400050"/>
                </a:cubicBezTo>
                <a:cubicBezTo>
                  <a:pt x="97682" y="406322"/>
                  <a:pt x="85927" y="405085"/>
                  <a:pt x="76947" y="409575"/>
                </a:cubicBezTo>
                <a:cubicBezTo>
                  <a:pt x="3089" y="446504"/>
                  <a:pt x="91621" y="414209"/>
                  <a:pt x="19797" y="438150"/>
                </a:cubicBezTo>
                <a:cubicBezTo>
                  <a:pt x="16622" y="447675"/>
                  <a:pt x="12450" y="456924"/>
                  <a:pt x="10272" y="466725"/>
                </a:cubicBezTo>
                <a:cubicBezTo>
                  <a:pt x="-4017" y="531027"/>
                  <a:pt x="-2819" y="554468"/>
                  <a:pt x="10272" y="628650"/>
                </a:cubicBezTo>
                <a:cubicBezTo>
                  <a:pt x="13762" y="648425"/>
                  <a:pt x="12614" y="674661"/>
                  <a:pt x="29322" y="685800"/>
                </a:cubicBezTo>
                <a:cubicBezTo>
                  <a:pt x="38847" y="692150"/>
                  <a:pt x="49103" y="697521"/>
                  <a:pt x="57897" y="704850"/>
                </a:cubicBezTo>
                <a:cubicBezTo>
                  <a:pt x="68245" y="713474"/>
                  <a:pt x="73965" y="728422"/>
                  <a:pt x="86472" y="733425"/>
                </a:cubicBezTo>
                <a:cubicBezTo>
                  <a:pt x="107317" y="741763"/>
                  <a:pt x="130922" y="739775"/>
                  <a:pt x="153147" y="742950"/>
                </a:cubicBezTo>
                <a:cubicBezTo>
                  <a:pt x="210297" y="739775"/>
                  <a:pt x="267574" y="738384"/>
                  <a:pt x="324597" y="733425"/>
                </a:cubicBezTo>
                <a:cubicBezTo>
                  <a:pt x="340726" y="732023"/>
                  <a:pt x="357063" y="729584"/>
                  <a:pt x="372222" y="723900"/>
                </a:cubicBezTo>
                <a:cubicBezTo>
                  <a:pt x="382941" y="719880"/>
                  <a:pt x="391272" y="711200"/>
                  <a:pt x="400797" y="704850"/>
                </a:cubicBezTo>
                <a:cubicBezTo>
                  <a:pt x="454845" y="623778"/>
                  <a:pt x="436369" y="670455"/>
                  <a:pt x="448422" y="561975"/>
                </a:cubicBezTo>
                <a:cubicBezTo>
                  <a:pt x="440134" y="462519"/>
                  <a:pt x="465101" y="464749"/>
                  <a:pt x="410322" y="419100"/>
                </a:cubicBezTo>
                <a:cubicBezTo>
                  <a:pt x="401528" y="411771"/>
                  <a:pt x="391272" y="406400"/>
                  <a:pt x="381747" y="400050"/>
                </a:cubicBezTo>
                <a:lnTo>
                  <a:pt x="343647" y="285750"/>
                </a:lnTo>
                <a:lnTo>
                  <a:pt x="334122" y="257175"/>
                </a:lnTo>
                <a:lnTo>
                  <a:pt x="324597" y="228600"/>
                </a:lnTo>
                <a:cubicBezTo>
                  <a:pt x="338992" y="171019"/>
                  <a:pt x="329982" y="202919"/>
                  <a:pt x="353172" y="133350"/>
                </a:cubicBezTo>
                <a:lnTo>
                  <a:pt x="362697" y="104775"/>
                </a:lnTo>
                <a:cubicBezTo>
                  <a:pt x="353827" y="60427"/>
                  <a:pt x="364591" y="55875"/>
                  <a:pt x="324597" y="38100"/>
                </a:cubicBezTo>
                <a:cubicBezTo>
                  <a:pt x="306247" y="29945"/>
                  <a:pt x="267447" y="19050"/>
                  <a:pt x="267447" y="19050"/>
                </a:cubicBezTo>
                <a:cubicBezTo>
                  <a:pt x="169038" y="28891"/>
                  <a:pt x="180135" y="3175"/>
                  <a:pt x="162672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Ellipse 36"/>
          <p:cNvSpPr/>
          <p:nvPr/>
        </p:nvSpPr>
        <p:spPr>
          <a:xfrm>
            <a:off x="680640" y="4754479"/>
            <a:ext cx="225934" cy="19802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Ellipse 37"/>
          <p:cNvSpPr/>
          <p:nvPr/>
        </p:nvSpPr>
        <p:spPr>
          <a:xfrm>
            <a:off x="1188536" y="1898694"/>
            <a:ext cx="451867" cy="396044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Ellipse 38"/>
          <p:cNvSpPr/>
          <p:nvPr/>
        </p:nvSpPr>
        <p:spPr>
          <a:xfrm>
            <a:off x="2262773" y="4047693"/>
            <a:ext cx="293003" cy="19802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Ellipse 39"/>
          <p:cNvSpPr/>
          <p:nvPr/>
        </p:nvSpPr>
        <p:spPr>
          <a:xfrm>
            <a:off x="917074" y="3880915"/>
            <a:ext cx="271462" cy="19802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Forme libre 40"/>
          <p:cNvSpPr/>
          <p:nvPr/>
        </p:nvSpPr>
        <p:spPr>
          <a:xfrm rot="3729609">
            <a:off x="1934075" y="1893030"/>
            <a:ext cx="224211" cy="371474"/>
          </a:xfrm>
          <a:custGeom>
            <a:avLst/>
            <a:gdLst>
              <a:gd name="connsiteX0" fmla="*/ 162672 w 448422"/>
              <a:gd name="connsiteY0" fmla="*/ 0 h 742950"/>
              <a:gd name="connsiteX1" fmla="*/ 162672 w 448422"/>
              <a:gd name="connsiteY1" fmla="*/ 0 h 742950"/>
              <a:gd name="connsiteX2" fmla="*/ 86472 w 448422"/>
              <a:gd name="connsiteY2" fmla="*/ 28575 h 742950"/>
              <a:gd name="connsiteX3" fmla="*/ 67422 w 448422"/>
              <a:gd name="connsiteY3" fmla="*/ 85725 h 742950"/>
              <a:gd name="connsiteX4" fmla="*/ 57897 w 448422"/>
              <a:gd name="connsiteY4" fmla="*/ 114300 h 742950"/>
              <a:gd name="connsiteX5" fmla="*/ 67422 w 448422"/>
              <a:gd name="connsiteY5" fmla="*/ 190500 h 742950"/>
              <a:gd name="connsiteX6" fmla="*/ 76947 w 448422"/>
              <a:gd name="connsiteY6" fmla="*/ 219075 h 742950"/>
              <a:gd name="connsiteX7" fmla="*/ 105522 w 448422"/>
              <a:gd name="connsiteY7" fmla="*/ 238125 h 742950"/>
              <a:gd name="connsiteX8" fmla="*/ 124572 w 448422"/>
              <a:gd name="connsiteY8" fmla="*/ 266700 h 742950"/>
              <a:gd name="connsiteX9" fmla="*/ 124572 w 448422"/>
              <a:gd name="connsiteY9" fmla="*/ 371475 h 742950"/>
              <a:gd name="connsiteX10" fmla="*/ 105522 w 448422"/>
              <a:gd name="connsiteY10" fmla="*/ 400050 h 742950"/>
              <a:gd name="connsiteX11" fmla="*/ 76947 w 448422"/>
              <a:gd name="connsiteY11" fmla="*/ 409575 h 742950"/>
              <a:gd name="connsiteX12" fmla="*/ 19797 w 448422"/>
              <a:gd name="connsiteY12" fmla="*/ 438150 h 742950"/>
              <a:gd name="connsiteX13" fmla="*/ 10272 w 448422"/>
              <a:gd name="connsiteY13" fmla="*/ 466725 h 742950"/>
              <a:gd name="connsiteX14" fmla="*/ 10272 w 448422"/>
              <a:gd name="connsiteY14" fmla="*/ 628650 h 742950"/>
              <a:gd name="connsiteX15" fmla="*/ 29322 w 448422"/>
              <a:gd name="connsiteY15" fmla="*/ 685800 h 742950"/>
              <a:gd name="connsiteX16" fmla="*/ 57897 w 448422"/>
              <a:gd name="connsiteY16" fmla="*/ 704850 h 742950"/>
              <a:gd name="connsiteX17" fmla="*/ 86472 w 448422"/>
              <a:gd name="connsiteY17" fmla="*/ 733425 h 742950"/>
              <a:gd name="connsiteX18" fmla="*/ 153147 w 448422"/>
              <a:gd name="connsiteY18" fmla="*/ 742950 h 742950"/>
              <a:gd name="connsiteX19" fmla="*/ 324597 w 448422"/>
              <a:gd name="connsiteY19" fmla="*/ 733425 h 742950"/>
              <a:gd name="connsiteX20" fmla="*/ 372222 w 448422"/>
              <a:gd name="connsiteY20" fmla="*/ 723900 h 742950"/>
              <a:gd name="connsiteX21" fmla="*/ 400797 w 448422"/>
              <a:gd name="connsiteY21" fmla="*/ 704850 h 742950"/>
              <a:gd name="connsiteX22" fmla="*/ 448422 w 448422"/>
              <a:gd name="connsiteY22" fmla="*/ 561975 h 742950"/>
              <a:gd name="connsiteX23" fmla="*/ 410322 w 448422"/>
              <a:gd name="connsiteY23" fmla="*/ 419100 h 742950"/>
              <a:gd name="connsiteX24" fmla="*/ 381747 w 448422"/>
              <a:gd name="connsiteY24" fmla="*/ 400050 h 742950"/>
              <a:gd name="connsiteX25" fmla="*/ 343647 w 448422"/>
              <a:gd name="connsiteY25" fmla="*/ 285750 h 742950"/>
              <a:gd name="connsiteX26" fmla="*/ 334122 w 448422"/>
              <a:gd name="connsiteY26" fmla="*/ 257175 h 742950"/>
              <a:gd name="connsiteX27" fmla="*/ 324597 w 448422"/>
              <a:gd name="connsiteY27" fmla="*/ 228600 h 742950"/>
              <a:gd name="connsiteX28" fmla="*/ 353172 w 448422"/>
              <a:gd name="connsiteY28" fmla="*/ 133350 h 742950"/>
              <a:gd name="connsiteX29" fmla="*/ 362697 w 448422"/>
              <a:gd name="connsiteY29" fmla="*/ 104775 h 742950"/>
              <a:gd name="connsiteX30" fmla="*/ 324597 w 448422"/>
              <a:gd name="connsiteY30" fmla="*/ 38100 h 742950"/>
              <a:gd name="connsiteX31" fmla="*/ 267447 w 448422"/>
              <a:gd name="connsiteY31" fmla="*/ 19050 h 742950"/>
              <a:gd name="connsiteX32" fmla="*/ 162672 w 448422"/>
              <a:gd name="connsiteY32" fmla="*/ 0 h 742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448422" h="742950">
                <a:moveTo>
                  <a:pt x="162672" y="0"/>
                </a:moveTo>
                <a:lnTo>
                  <a:pt x="162672" y="0"/>
                </a:lnTo>
                <a:cubicBezTo>
                  <a:pt x="137272" y="9525"/>
                  <a:pt x="106635" y="10428"/>
                  <a:pt x="86472" y="28575"/>
                </a:cubicBezTo>
                <a:cubicBezTo>
                  <a:pt x="71546" y="42008"/>
                  <a:pt x="73772" y="66675"/>
                  <a:pt x="67422" y="85725"/>
                </a:cubicBezTo>
                <a:lnTo>
                  <a:pt x="57897" y="114300"/>
                </a:lnTo>
                <a:cubicBezTo>
                  <a:pt x="61072" y="139700"/>
                  <a:pt x="62843" y="165315"/>
                  <a:pt x="67422" y="190500"/>
                </a:cubicBezTo>
                <a:cubicBezTo>
                  <a:pt x="69218" y="200378"/>
                  <a:pt x="70675" y="211235"/>
                  <a:pt x="76947" y="219075"/>
                </a:cubicBezTo>
                <a:cubicBezTo>
                  <a:pt x="84098" y="228014"/>
                  <a:pt x="95997" y="231775"/>
                  <a:pt x="105522" y="238125"/>
                </a:cubicBezTo>
                <a:cubicBezTo>
                  <a:pt x="111872" y="247650"/>
                  <a:pt x="119452" y="256461"/>
                  <a:pt x="124572" y="266700"/>
                </a:cubicBezTo>
                <a:cubicBezTo>
                  <a:pt x="142071" y="301697"/>
                  <a:pt x="135651" y="330851"/>
                  <a:pt x="124572" y="371475"/>
                </a:cubicBezTo>
                <a:cubicBezTo>
                  <a:pt x="121560" y="382519"/>
                  <a:pt x="114461" y="392899"/>
                  <a:pt x="105522" y="400050"/>
                </a:cubicBezTo>
                <a:cubicBezTo>
                  <a:pt x="97682" y="406322"/>
                  <a:pt x="85927" y="405085"/>
                  <a:pt x="76947" y="409575"/>
                </a:cubicBezTo>
                <a:cubicBezTo>
                  <a:pt x="3089" y="446504"/>
                  <a:pt x="91621" y="414209"/>
                  <a:pt x="19797" y="438150"/>
                </a:cubicBezTo>
                <a:cubicBezTo>
                  <a:pt x="16622" y="447675"/>
                  <a:pt x="12450" y="456924"/>
                  <a:pt x="10272" y="466725"/>
                </a:cubicBezTo>
                <a:cubicBezTo>
                  <a:pt x="-4017" y="531027"/>
                  <a:pt x="-2819" y="554468"/>
                  <a:pt x="10272" y="628650"/>
                </a:cubicBezTo>
                <a:cubicBezTo>
                  <a:pt x="13762" y="648425"/>
                  <a:pt x="12614" y="674661"/>
                  <a:pt x="29322" y="685800"/>
                </a:cubicBezTo>
                <a:cubicBezTo>
                  <a:pt x="38847" y="692150"/>
                  <a:pt x="49103" y="697521"/>
                  <a:pt x="57897" y="704850"/>
                </a:cubicBezTo>
                <a:cubicBezTo>
                  <a:pt x="68245" y="713474"/>
                  <a:pt x="73965" y="728422"/>
                  <a:pt x="86472" y="733425"/>
                </a:cubicBezTo>
                <a:cubicBezTo>
                  <a:pt x="107317" y="741763"/>
                  <a:pt x="130922" y="739775"/>
                  <a:pt x="153147" y="742950"/>
                </a:cubicBezTo>
                <a:cubicBezTo>
                  <a:pt x="210297" y="739775"/>
                  <a:pt x="267574" y="738384"/>
                  <a:pt x="324597" y="733425"/>
                </a:cubicBezTo>
                <a:cubicBezTo>
                  <a:pt x="340726" y="732023"/>
                  <a:pt x="357063" y="729584"/>
                  <a:pt x="372222" y="723900"/>
                </a:cubicBezTo>
                <a:cubicBezTo>
                  <a:pt x="382941" y="719880"/>
                  <a:pt x="391272" y="711200"/>
                  <a:pt x="400797" y="704850"/>
                </a:cubicBezTo>
                <a:cubicBezTo>
                  <a:pt x="454845" y="623778"/>
                  <a:pt x="436369" y="670455"/>
                  <a:pt x="448422" y="561975"/>
                </a:cubicBezTo>
                <a:cubicBezTo>
                  <a:pt x="440134" y="462519"/>
                  <a:pt x="465101" y="464749"/>
                  <a:pt x="410322" y="419100"/>
                </a:cubicBezTo>
                <a:cubicBezTo>
                  <a:pt x="401528" y="411771"/>
                  <a:pt x="391272" y="406400"/>
                  <a:pt x="381747" y="400050"/>
                </a:cubicBezTo>
                <a:lnTo>
                  <a:pt x="343647" y="285750"/>
                </a:lnTo>
                <a:lnTo>
                  <a:pt x="334122" y="257175"/>
                </a:lnTo>
                <a:lnTo>
                  <a:pt x="324597" y="228600"/>
                </a:lnTo>
                <a:cubicBezTo>
                  <a:pt x="338992" y="171019"/>
                  <a:pt x="329982" y="202919"/>
                  <a:pt x="353172" y="133350"/>
                </a:cubicBezTo>
                <a:lnTo>
                  <a:pt x="362697" y="104775"/>
                </a:lnTo>
                <a:cubicBezTo>
                  <a:pt x="353827" y="60427"/>
                  <a:pt x="364591" y="55875"/>
                  <a:pt x="324597" y="38100"/>
                </a:cubicBezTo>
                <a:cubicBezTo>
                  <a:pt x="306247" y="29945"/>
                  <a:pt x="267447" y="19050"/>
                  <a:pt x="267447" y="19050"/>
                </a:cubicBezTo>
                <a:cubicBezTo>
                  <a:pt x="169038" y="28891"/>
                  <a:pt x="180135" y="3175"/>
                  <a:pt x="162672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Forme libre 41"/>
          <p:cNvSpPr/>
          <p:nvPr/>
        </p:nvSpPr>
        <p:spPr>
          <a:xfrm rot="16762615">
            <a:off x="1464930" y="4987292"/>
            <a:ext cx="400050" cy="228599"/>
          </a:xfrm>
          <a:custGeom>
            <a:avLst/>
            <a:gdLst>
              <a:gd name="connsiteX0" fmla="*/ 0 w 800100"/>
              <a:gd name="connsiteY0" fmla="*/ 180975 h 457200"/>
              <a:gd name="connsiteX1" fmla="*/ 0 w 800100"/>
              <a:gd name="connsiteY1" fmla="*/ 180975 h 457200"/>
              <a:gd name="connsiteX2" fmla="*/ 19050 w 800100"/>
              <a:gd name="connsiteY2" fmla="*/ 95250 h 457200"/>
              <a:gd name="connsiteX3" fmla="*/ 76200 w 800100"/>
              <a:gd name="connsiteY3" fmla="*/ 57150 h 457200"/>
              <a:gd name="connsiteX4" fmla="*/ 161925 w 800100"/>
              <a:gd name="connsiteY4" fmla="*/ 28575 h 457200"/>
              <a:gd name="connsiteX5" fmla="*/ 238125 w 800100"/>
              <a:gd name="connsiteY5" fmla="*/ 9525 h 457200"/>
              <a:gd name="connsiteX6" fmla="*/ 381000 w 800100"/>
              <a:gd name="connsiteY6" fmla="*/ 0 h 457200"/>
              <a:gd name="connsiteX7" fmla="*/ 600075 w 800100"/>
              <a:gd name="connsiteY7" fmla="*/ 9525 h 457200"/>
              <a:gd name="connsiteX8" fmla="*/ 628650 w 800100"/>
              <a:gd name="connsiteY8" fmla="*/ 19050 h 457200"/>
              <a:gd name="connsiteX9" fmla="*/ 733425 w 800100"/>
              <a:gd name="connsiteY9" fmla="*/ 28575 h 457200"/>
              <a:gd name="connsiteX10" fmla="*/ 800100 w 800100"/>
              <a:gd name="connsiteY10" fmla="*/ 76200 h 457200"/>
              <a:gd name="connsiteX11" fmla="*/ 790575 w 800100"/>
              <a:gd name="connsiteY11" fmla="*/ 152400 h 457200"/>
              <a:gd name="connsiteX12" fmla="*/ 704850 w 800100"/>
              <a:gd name="connsiteY12" fmla="*/ 190500 h 457200"/>
              <a:gd name="connsiteX13" fmla="*/ 647700 w 800100"/>
              <a:gd name="connsiteY13" fmla="*/ 209550 h 457200"/>
              <a:gd name="connsiteX14" fmla="*/ 619125 w 800100"/>
              <a:gd name="connsiteY14" fmla="*/ 219075 h 457200"/>
              <a:gd name="connsiteX15" fmla="*/ 504825 w 800100"/>
              <a:gd name="connsiteY15" fmla="*/ 228600 h 457200"/>
              <a:gd name="connsiteX16" fmla="*/ 466725 w 800100"/>
              <a:gd name="connsiteY16" fmla="*/ 285750 h 457200"/>
              <a:gd name="connsiteX17" fmla="*/ 447675 w 800100"/>
              <a:gd name="connsiteY17" fmla="*/ 314325 h 457200"/>
              <a:gd name="connsiteX18" fmla="*/ 438150 w 800100"/>
              <a:gd name="connsiteY18" fmla="*/ 400050 h 457200"/>
              <a:gd name="connsiteX19" fmla="*/ 409575 w 800100"/>
              <a:gd name="connsiteY19" fmla="*/ 409575 h 457200"/>
              <a:gd name="connsiteX20" fmla="*/ 219075 w 800100"/>
              <a:gd name="connsiteY20" fmla="*/ 419100 h 457200"/>
              <a:gd name="connsiteX21" fmla="*/ 161925 w 800100"/>
              <a:gd name="connsiteY21" fmla="*/ 447675 h 457200"/>
              <a:gd name="connsiteX22" fmla="*/ 133350 w 800100"/>
              <a:gd name="connsiteY22" fmla="*/ 457200 h 457200"/>
              <a:gd name="connsiteX23" fmla="*/ 66675 w 800100"/>
              <a:gd name="connsiteY23" fmla="*/ 447675 h 457200"/>
              <a:gd name="connsiteX24" fmla="*/ 38100 w 800100"/>
              <a:gd name="connsiteY24" fmla="*/ 438150 h 457200"/>
              <a:gd name="connsiteX25" fmla="*/ 28575 w 800100"/>
              <a:gd name="connsiteY25" fmla="*/ 381000 h 457200"/>
              <a:gd name="connsiteX26" fmla="*/ 19050 w 800100"/>
              <a:gd name="connsiteY26" fmla="*/ 352425 h 457200"/>
              <a:gd name="connsiteX27" fmla="*/ 0 w 800100"/>
              <a:gd name="connsiteY27" fmla="*/ 180975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800100" h="457200">
                <a:moveTo>
                  <a:pt x="0" y="180975"/>
                </a:moveTo>
                <a:lnTo>
                  <a:pt x="0" y="180975"/>
                </a:lnTo>
                <a:cubicBezTo>
                  <a:pt x="6350" y="152400"/>
                  <a:pt x="3709" y="120180"/>
                  <a:pt x="19050" y="95250"/>
                </a:cubicBezTo>
                <a:cubicBezTo>
                  <a:pt x="31049" y="75751"/>
                  <a:pt x="54480" y="64390"/>
                  <a:pt x="76200" y="57150"/>
                </a:cubicBezTo>
                <a:lnTo>
                  <a:pt x="161925" y="28575"/>
                </a:lnTo>
                <a:cubicBezTo>
                  <a:pt x="190584" y="19022"/>
                  <a:pt x="205285" y="12809"/>
                  <a:pt x="238125" y="9525"/>
                </a:cubicBezTo>
                <a:cubicBezTo>
                  <a:pt x="285619" y="4776"/>
                  <a:pt x="333375" y="3175"/>
                  <a:pt x="381000" y="0"/>
                </a:cubicBezTo>
                <a:cubicBezTo>
                  <a:pt x="454025" y="3175"/>
                  <a:pt x="527196" y="3919"/>
                  <a:pt x="600075" y="9525"/>
                </a:cubicBezTo>
                <a:cubicBezTo>
                  <a:pt x="610086" y="10295"/>
                  <a:pt x="618711" y="17630"/>
                  <a:pt x="628650" y="19050"/>
                </a:cubicBezTo>
                <a:cubicBezTo>
                  <a:pt x="663367" y="24010"/>
                  <a:pt x="698500" y="25400"/>
                  <a:pt x="733425" y="28575"/>
                </a:cubicBezTo>
                <a:cubicBezTo>
                  <a:pt x="800100" y="50800"/>
                  <a:pt x="784225" y="28575"/>
                  <a:pt x="800100" y="76200"/>
                </a:cubicBezTo>
                <a:cubicBezTo>
                  <a:pt x="796925" y="101600"/>
                  <a:pt x="800082" y="128633"/>
                  <a:pt x="790575" y="152400"/>
                </a:cubicBezTo>
                <a:cubicBezTo>
                  <a:pt x="783608" y="169817"/>
                  <a:pt x="705649" y="190234"/>
                  <a:pt x="704850" y="190500"/>
                </a:cubicBezTo>
                <a:lnTo>
                  <a:pt x="647700" y="209550"/>
                </a:lnTo>
                <a:cubicBezTo>
                  <a:pt x="638175" y="212725"/>
                  <a:pt x="629131" y="218241"/>
                  <a:pt x="619125" y="219075"/>
                </a:cubicBezTo>
                <a:lnTo>
                  <a:pt x="504825" y="228600"/>
                </a:lnTo>
                <a:lnTo>
                  <a:pt x="466725" y="285750"/>
                </a:lnTo>
                <a:lnTo>
                  <a:pt x="447675" y="314325"/>
                </a:lnTo>
                <a:cubicBezTo>
                  <a:pt x="444500" y="342900"/>
                  <a:pt x="448828" y="373356"/>
                  <a:pt x="438150" y="400050"/>
                </a:cubicBezTo>
                <a:cubicBezTo>
                  <a:pt x="434421" y="409372"/>
                  <a:pt x="419577" y="408705"/>
                  <a:pt x="409575" y="409575"/>
                </a:cubicBezTo>
                <a:cubicBezTo>
                  <a:pt x="346235" y="415083"/>
                  <a:pt x="282575" y="415925"/>
                  <a:pt x="219075" y="419100"/>
                </a:cubicBezTo>
                <a:cubicBezTo>
                  <a:pt x="147251" y="443041"/>
                  <a:pt x="235783" y="410746"/>
                  <a:pt x="161925" y="447675"/>
                </a:cubicBezTo>
                <a:cubicBezTo>
                  <a:pt x="152945" y="452165"/>
                  <a:pt x="142875" y="454025"/>
                  <a:pt x="133350" y="457200"/>
                </a:cubicBezTo>
                <a:cubicBezTo>
                  <a:pt x="111125" y="454025"/>
                  <a:pt x="88690" y="452078"/>
                  <a:pt x="66675" y="447675"/>
                </a:cubicBezTo>
                <a:cubicBezTo>
                  <a:pt x="56830" y="445706"/>
                  <a:pt x="43081" y="446867"/>
                  <a:pt x="38100" y="438150"/>
                </a:cubicBezTo>
                <a:cubicBezTo>
                  <a:pt x="28518" y="421382"/>
                  <a:pt x="32765" y="399853"/>
                  <a:pt x="28575" y="381000"/>
                </a:cubicBezTo>
                <a:cubicBezTo>
                  <a:pt x="26397" y="371199"/>
                  <a:pt x="22225" y="361950"/>
                  <a:pt x="19050" y="352425"/>
                </a:cubicBezTo>
                <a:cubicBezTo>
                  <a:pt x="7225" y="222354"/>
                  <a:pt x="3175" y="209550"/>
                  <a:pt x="0" y="180975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Ellipse 42"/>
          <p:cNvSpPr/>
          <p:nvPr/>
        </p:nvSpPr>
        <p:spPr>
          <a:xfrm>
            <a:off x="1027374" y="4805899"/>
            <a:ext cx="225934" cy="19802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Ellipse 43"/>
          <p:cNvSpPr/>
          <p:nvPr/>
        </p:nvSpPr>
        <p:spPr>
          <a:xfrm>
            <a:off x="917073" y="4447149"/>
            <a:ext cx="225934" cy="19802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Ellipse 44"/>
          <p:cNvSpPr/>
          <p:nvPr/>
        </p:nvSpPr>
        <p:spPr>
          <a:xfrm>
            <a:off x="1406627" y="4450551"/>
            <a:ext cx="225934" cy="19802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ZoneTexte 45"/>
          <p:cNvSpPr txBox="1"/>
          <p:nvPr/>
        </p:nvSpPr>
        <p:spPr>
          <a:xfrm>
            <a:off x="3138473" y="1196752"/>
            <a:ext cx="337774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itchFamily="34" charset="0"/>
              </a:rPr>
              <a:t>Echantillon de lésions mesurées</a:t>
            </a:r>
          </a:p>
          <a:p>
            <a:pPr algn="ctr"/>
            <a:r>
              <a:rPr lang="fr-FR" sz="1600" b="1" dirty="0" smtClean="0">
                <a:solidFill>
                  <a:schemeClr val="bg1">
                    <a:lumMod val="65000"/>
                  </a:schemeClr>
                </a:solidFill>
                <a:latin typeface="Gill Sans MT" pitchFamily="34" charset="0"/>
              </a:rPr>
              <a:t>LESIONS CIBLES</a:t>
            </a:r>
            <a:endParaRPr lang="fr-FR" sz="1600" b="1" dirty="0">
              <a:solidFill>
                <a:schemeClr val="bg1">
                  <a:lumMod val="65000"/>
                </a:schemeClr>
              </a:solidFill>
              <a:latin typeface="Gill Sans MT" pitchFamily="34" charset="0"/>
            </a:endParaRPr>
          </a:p>
          <a:p>
            <a:pPr algn="ctr"/>
            <a:endParaRPr lang="fr-FR" sz="1600" dirty="0" smtClean="0">
              <a:latin typeface="Gill Sans MT" pitchFamily="34" charset="0"/>
            </a:endParaRPr>
          </a:p>
          <a:p>
            <a:pPr algn="ctr"/>
            <a:endParaRPr lang="fr-FR" sz="1600" dirty="0" smtClean="0">
              <a:solidFill>
                <a:schemeClr val="tx1">
                  <a:lumMod val="65000"/>
                  <a:lumOff val="35000"/>
                </a:schemeClr>
              </a:solidFill>
              <a:latin typeface="Gill Sans MT" pitchFamily="34" charset="0"/>
            </a:endParaRPr>
          </a:p>
          <a:p>
            <a:pPr algn="ctr"/>
            <a:endParaRPr lang="fr-FR" sz="1600" dirty="0">
              <a:solidFill>
                <a:schemeClr val="tx1">
                  <a:lumMod val="65000"/>
                  <a:lumOff val="35000"/>
                </a:schemeClr>
              </a:solidFill>
              <a:latin typeface="Gill Sans MT" pitchFamily="34" charset="0"/>
            </a:endParaRPr>
          </a:p>
          <a:p>
            <a:pPr algn="ctr"/>
            <a:endParaRPr lang="fr-FR" sz="1600" dirty="0" smtClean="0">
              <a:solidFill>
                <a:schemeClr val="tx1">
                  <a:lumMod val="65000"/>
                  <a:lumOff val="35000"/>
                </a:schemeClr>
              </a:solidFill>
              <a:latin typeface="Gill Sans MT" pitchFamily="34" charset="0"/>
            </a:endParaRPr>
          </a:p>
          <a:p>
            <a:pPr algn="ctr"/>
            <a:endParaRPr lang="fr-FR" sz="1600" dirty="0">
              <a:solidFill>
                <a:schemeClr val="tx1">
                  <a:lumMod val="65000"/>
                  <a:lumOff val="35000"/>
                </a:schemeClr>
              </a:solidFill>
              <a:latin typeface="Gill Sans MT" pitchFamily="34" charset="0"/>
            </a:endParaRPr>
          </a:p>
          <a:p>
            <a:pPr algn="ctr"/>
            <a:endParaRPr lang="fr-FR" sz="1600" dirty="0" smtClean="0">
              <a:solidFill>
                <a:schemeClr val="tx1">
                  <a:lumMod val="65000"/>
                  <a:lumOff val="35000"/>
                </a:schemeClr>
              </a:solidFill>
              <a:latin typeface="Gill Sans MT" pitchFamily="34" charset="0"/>
            </a:endParaRPr>
          </a:p>
          <a:p>
            <a:pPr algn="ctr"/>
            <a:r>
              <a:rPr lang="fr-FR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itchFamily="34" charset="0"/>
              </a:rPr>
              <a:t>Mention des autres lésions</a:t>
            </a:r>
          </a:p>
          <a:p>
            <a:pPr algn="ctr"/>
            <a:r>
              <a:rPr lang="fr-FR" sz="1600" b="1" dirty="0" smtClean="0">
                <a:solidFill>
                  <a:schemeClr val="bg1">
                    <a:lumMod val="65000"/>
                  </a:schemeClr>
                </a:solidFill>
                <a:latin typeface="Gill Sans MT" pitchFamily="34" charset="0"/>
              </a:rPr>
              <a:t>LESIONS NON CIBLES</a:t>
            </a:r>
          </a:p>
          <a:p>
            <a:pPr algn="ctr"/>
            <a:endParaRPr lang="fr-FR" sz="1600" dirty="0" smtClean="0">
              <a:latin typeface="Gill Sans MT" pitchFamily="34" charset="0"/>
            </a:endParaRPr>
          </a:p>
          <a:p>
            <a:pPr algn="ctr"/>
            <a:r>
              <a:rPr lang="fr-FR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itchFamily="34" charset="0"/>
              </a:rPr>
              <a:t>Recherche des nouvelles lésions</a:t>
            </a:r>
          </a:p>
          <a:p>
            <a:pPr algn="ctr"/>
            <a:r>
              <a:rPr lang="fr-FR" sz="1600" b="1" dirty="0" smtClean="0">
                <a:solidFill>
                  <a:schemeClr val="bg1">
                    <a:lumMod val="65000"/>
                  </a:schemeClr>
                </a:solidFill>
                <a:latin typeface="Gill Sans MT" pitchFamily="34" charset="0"/>
              </a:rPr>
              <a:t>NOUVELLES LESIONS</a:t>
            </a:r>
          </a:p>
          <a:p>
            <a:pPr algn="ctr"/>
            <a:endParaRPr lang="fr-FR" sz="1600" dirty="0" smtClean="0">
              <a:solidFill>
                <a:schemeClr val="bg1">
                  <a:lumMod val="50000"/>
                </a:schemeClr>
              </a:solidFill>
              <a:latin typeface="Gill Sans MT" pitchFamily="34" charset="0"/>
            </a:endParaRPr>
          </a:p>
          <a:p>
            <a:pPr algn="ctr"/>
            <a:endParaRPr lang="fr-FR" sz="1600" dirty="0" smtClean="0">
              <a:solidFill>
                <a:schemeClr val="bg1">
                  <a:lumMod val="50000"/>
                </a:schemeClr>
              </a:solidFill>
              <a:latin typeface="Gill Sans MT" pitchFamily="34" charset="0"/>
            </a:endParaRPr>
          </a:p>
          <a:p>
            <a:pPr algn="ctr"/>
            <a:endParaRPr lang="fr-FR" sz="1600" dirty="0" smtClean="0">
              <a:solidFill>
                <a:schemeClr val="bg1">
                  <a:lumMod val="50000"/>
                </a:schemeClr>
              </a:solidFill>
              <a:latin typeface="Gill Sans MT" pitchFamily="34" charset="0"/>
            </a:endParaRPr>
          </a:p>
          <a:p>
            <a:r>
              <a:rPr lang="fr-FR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itchFamily="34" charset="0"/>
              </a:rPr>
              <a:t>   Réponse globale</a:t>
            </a:r>
          </a:p>
          <a:p>
            <a:pPr algn="ctr"/>
            <a:endParaRPr lang="en-US" sz="1600" dirty="0">
              <a:solidFill>
                <a:schemeClr val="bg1">
                  <a:lumMod val="50000"/>
                </a:schemeClr>
              </a:solidFill>
              <a:latin typeface="Gill Sans MT" pitchFamily="34" charset="0"/>
            </a:endParaRPr>
          </a:p>
        </p:txBody>
      </p:sp>
      <p:sp>
        <p:nvSpPr>
          <p:cNvPr id="5" name="Ellipse 4"/>
          <p:cNvSpPr/>
          <p:nvPr/>
        </p:nvSpPr>
        <p:spPr>
          <a:xfrm>
            <a:off x="1664955" y="1804319"/>
            <a:ext cx="744409" cy="645696"/>
          </a:xfrm>
          <a:prstGeom prst="ellipse">
            <a:avLst/>
          </a:prstGeom>
          <a:noFill/>
          <a:ln w="28575"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Ellipse 58"/>
          <p:cNvSpPr/>
          <p:nvPr/>
        </p:nvSpPr>
        <p:spPr>
          <a:xfrm>
            <a:off x="5219345" y="2081806"/>
            <a:ext cx="384528" cy="19802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Forme libre 59"/>
          <p:cNvSpPr/>
          <p:nvPr/>
        </p:nvSpPr>
        <p:spPr>
          <a:xfrm rot="3193928">
            <a:off x="4378434" y="1986862"/>
            <a:ext cx="250863" cy="342221"/>
          </a:xfrm>
          <a:custGeom>
            <a:avLst/>
            <a:gdLst>
              <a:gd name="connsiteX0" fmla="*/ 162672 w 448422"/>
              <a:gd name="connsiteY0" fmla="*/ 0 h 742950"/>
              <a:gd name="connsiteX1" fmla="*/ 162672 w 448422"/>
              <a:gd name="connsiteY1" fmla="*/ 0 h 742950"/>
              <a:gd name="connsiteX2" fmla="*/ 86472 w 448422"/>
              <a:gd name="connsiteY2" fmla="*/ 28575 h 742950"/>
              <a:gd name="connsiteX3" fmla="*/ 67422 w 448422"/>
              <a:gd name="connsiteY3" fmla="*/ 85725 h 742950"/>
              <a:gd name="connsiteX4" fmla="*/ 57897 w 448422"/>
              <a:gd name="connsiteY4" fmla="*/ 114300 h 742950"/>
              <a:gd name="connsiteX5" fmla="*/ 67422 w 448422"/>
              <a:gd name="connsiteY5" fmla="*/ 190500 h 742950"/>
              <a:gd name="connsiteX6" fmla="*/ 76947 w 448422"/>
              <a:gd name="connsiteY6" fmla="*/ 219075 h 742950"/>
              <a:gd name="connsiteX7" fmla="*/ 105522 w 448422"/>
              <a:gd name="connsiteY7" fmla="*/ 238125 h 742950"/>
              <a:gd name="connsiteX8" fmla="*/ 124572 w 448422"/>
              <a:gd name="connsiteY8" fmla="*/ 266700 h 742950"/>
              <a:gd name="connsiteX9" fmla="*/ 124572 w 448422"/>
              <a:gd name="connsiteY9" fmla="*/ 371475 h 742950"/>
              <a:gd name="connsiteX10" fmla="*/ 105522 w 448422"/>
              <a:gd name="connsiteY10" fmla="*/ 400050 h 742950"/>
              <a:gd name="connsiteX11" fmla="*/ 76947 w 448422"/>
              <a:gd name="connsiteY11" fmla="*/ 409575 h 742950"/>
              <a:gd name="connsiteX12" fmla="*/ 19797 w 448422"/>
              <a:gd name="connsiteY12" fmla="*/ 438150 h 742950"/>
              <a:gd name="connsiteX13" fmla="*/ 10272 w 448422"/>
              <a:gd name="connsiteY13" fmla="*/ 466725 h 742950"/>
              <a:gd name="connsiteX14" fmla="*/ 10272 w 448422"/>
              <a:gd name="connsiteY14" fmla="*/ 628650 h 742950"/>
              <a:gd name="connsiteX15" fmla="*/ 29322 w 448422"/>
              <a:gd name="connsiteY15" fmla="*/ 685800 h 742950"/>
              <a:gd name="connsiteX16" fmla="*/ 57897 w 448422"/>
              <a:gd name="connsiteY16" fmla="*/ 704850 h 742950"/>
              <a:gd name="connsiteX17" fmla="*/ 86472 w 448422"/>
              <a:gd name="connsiteY17" fmla="*/ 733425 h 742950"/>
              <a:gd name="connsiteX18" fmla="*/ 153147 w 448422"/>
              <a:gd name="connsiteY18" fmla="*/ 742950 h 742950"/>
              <a:gd name="connsiteX19" fmla="*/ 324597 w 448422"/>
              <a:gd name="connsiteY19" fmla="*/ 733425 h 742950"/>
              <a:gd name="connsiteX20" fmla="*/ 372222 w 448422"/>
              <a:gd name="connsiteY20" fmla="*/ 723900 h 742950"/>
              <a:gd name="connsiteX21" fmla="*/ 400797 w 448422"/>
              <a:gd name="connsiteY21" fmla="*/ 704850 h 742950"/>
              <a:gd name="connsiteX22" fmla="*/ 448422 w 448422"/>
              <a:gd name="connsiteY22" fmla="*/ 561975 h 742950"/>
              <a:gd name="connsiteX23" fmla="*/ 410322 w 448422"/>
              <a:gd name="connsiteY23" fmla="*/ 419100 h 742950"/>
              <a:gd name="connsiteX24" fmla="*/ 381747 w 448422"/>
              <a:gd name="connsiteY24" fmla="*/ 400050 h 742950"/>
              <a:gd name="connsiteX25" fmla="*/ 343647 w 448422"/>
              <a:gd name="connsiteY25" fmla="*/ 285750 h 742950"/>
              <a:gd name="connsiteX26" fmla="*/ 334122 w 448422"/>
              <a:gd name="connsiteY26" fmla="*/ 257175 h 742950"/>
              <a:gd name="connsiteX27" fmla="*/ 324597 w 448422"/>
              <a:gd name="connsiteY27" fmla="*/ 228600 h 742950"/>
              <a:gd name="connsiteX28" fmla="*/ 353172 w 448422"/>
              <a:gd name="connsiteY28" fmla="*/ 133350 h 742950"/>
              <a:gd name="connsiteX29" fmla="*/ 362697 w 448422"/>
              <a:gd name="connsiteY29" fmla="*/ 104775 h 742950"/>
              <a:gd name="connsiteX30" fmla="*/ 324597 w 448422"/>
              <a:gd name="connsiteY30" fmla="*/ 38100 h 742950"/>
              <a:gd name="connsiteX31" fmla="*/ 267447 w 448422"/>
              <a:gd name="connsiteY31" fmla="*/ 19050 h 742950"/>
              <a:gd name="connsiteX32" fmla="*/ 162672 w 448422"/>
              <a:gd name="connsiteY32" fmla="*/ 0 h 742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448422" h="742950">
                <a:moveTo>
                  <a:pt x="162672" y="0"/>
                </a:moveTo>
                <a:lnTo>
                  <a:pt x="162672" y="0"/>
                </a:lnTo>
                <a:cubicBezTo>
                  <a:pt x="137272" y="9525"/>
                  <a:pt x="106635" y="10428"/>
                  <a:pt x="86472" y="28575"/>
                </a:cubicBezTo>
                <a:cubicBezTo>
                  <a:pt x="71546" y="42008"/>
                  <a:pt x="73772" y="66675"/>
                  <a:pt x="67422" y="85725"/>
                </a:cubicBezTo>
                <a:lnTo>
                  <a:pt x="57897" y="114300"/>
                </a:lnTo>
                <a:cubicBezTo>
                  <a:pt x="61072" y="139700"/>
                  <a:pt x="62843" y="165315"/>
                  <a:pt x="67422" y="190500"/>
                </a:cubicBezTo>
                <a:cubicBezTo>
                  <a:pt x="69218" y="200378"/>
                  <a:pt x="70675" y="211235"/>
                  <a:pt x="76947" y="219075"/>
                </a:cubicBezTo>
                <a:cubicBezTo>
                  <a:pt x="84098" y="228014"/>
                  <a:pt x="95997" y="231775"/>
                  <a:pt x="105522" y="238125"/>
                </a:cubicBezTo>
                <a:cubicBezTo>
                  <a:pt x="111872" y="247650"/>
                  <a:pt x="119452" y="256461"/>
                  <a:pt x="124572" y="266700"/>
                </a:cubicBezTo>
                <a:cubicBezTo>
                  <a:pt x="142071" y="301697"/>
                  <a:pt x="135651" y="330851"/>
                  <a:pt x="124572" y="371475"/>
                </a:cubicBezTo>
                <a:cubicBezTo>
                  <a:pt x="121560" y="382519"/>
                  <a:pt x="114461" y="392899"/>
                  <a:pt x="105522" y="400050"/>
                </a:cubicBezTo>
                <a:cubicBezTo>
                  <a:pt x="97682" y="406322"/>
                  <a:pt x="85927" y="405085"/>
                  <a:pt x="76947" y="409575"/>
                </a:cubicBezTo>
                <a:cubicBezTo>
                  <a:pt x="3089" y="446504"/>
                  <a:pt x="91621" y="414209"/>
                  <a:pt x="19797" y="438150"/>
                </a:cubicBezTo>
                <a:cubicBezTo>
                  <a:pt x="16622" y="447675"/>
                  <a:pt x="12450" y="456924"/>
                  <a:pt x="10272" y="466725"/>
                </a:cubicBezTo>
                <a:cubicBezTo>
                  <a:pt x="-4017" y="531027"/>
                  <a:pt x="-2819" y="554468"/>
                  <a:pt x="10272" y="628650"/>
                </a:cubicBezTo>
                <a:cubicBezTo>
                  <a:pt x="13762" y="648425"/>
                  <a:pt x="12614" y="674661"/>
                  <a:pt x="29322" y="685800"/>
                </a:cubicBezTo>
                <a:cubicBezTo>
                  <a:pt x="38847" y="692150"/>
                  <a:pt x="49103" y="697521"/>
                  <a:pt x="57897" y="704850"/>
                </a:cubicBezTo>
                <a:cubicBezTo>
                  <a:pt x="68245" y="713474"/>
                  <a:pt x="73965" y="728422"/>
                  <a:pt x="86472" y="733425"/>
                </a:cubicBezTo>
                <a:cubicBezTo>
                  <a:pt x="107317" y="741763"/>
                  <a:pt x="130922" y="739775"/>
                  <a:pt x="153147" y="742950"/>
                </a:cubicBezTo>
                <a:cubicBezTo>
                  <a:pt x="210297" y="739775"/>
                  <a:pt x="267574" y="738384"/>
                  <a:pt x="324597" y="733425"/>
                </a:cubicBezTo>
                <a:cubicBezTo>
                  <a:pt x="340726" y="732023"/>
                  <a:pt x="357063" y="729584"/>
                  <a:pt x="372222" y="723900"/>
                </a:cubicBezTo>
                <a:cubicBezTo>
                  <a:pt x="382941" y="719880"/>
                  <a:pt x="391272" y="711200"/>
                  <a:pt x="400797" y="704850"/>
                </a:cubicBezTo>
                <a:cubicBezTo>
                  <a:pt x="454845" y="623778"/>
                  <a:pt x="436369" y="670455"/>
                  <a:pt x="448422" y="561975"/>
                </a:cubicBezTo>
                <a:cubicBezTo>
                  <a:pt x="440134" y="462519"/>
                  <a:pt x="465101" y="464749"/>
                  <a:pt x="410322" y="419100"/>
                </a:cubicBezTo>
                <a:cubicBezTo>
                  <a:pt x="401528" y="411771"/>
                  <a:pt x="391272" y="406400"/>
                  <a:pt x="381747" y="400050"/>
                </a:cubicBezTo>
                <a:lnTo>
                  <a:pt x="343647" y="285750"/>
                </a:lnTo>
                <a:lnTo>
                  <a:pt x="334122" y="257175"/>
                </a:lnTo>
                <a:lnTo>
                  <a:pt x="324597" y="228600"/>
                </a:lnTo>
                <a:cubicBezTo>
                  <a:pt x="338992" y="171019"/>
                  <a:pt x="329982" y="202919"/>
                  <a:pt x="353172" y="133350"/>
                </a:cubicBezTo>
                <a:lnTo>
                  <a:pt x="362697" y="104775"/>
                </a:lnTo>
                <a:cubicBezTo>
                  <a:pt x="353827" y="60427"/>
                  <a:pt x="364591" y="55875"/>
                  <a:pt x="324597" y="38100"/>
                </a:cubicBezTo>
                <a:cubicBezTo>
                  <a:pt x="306247" y="29945"/>
                  <a:pt x="267447" y="19050"/>
                  <a:pt x="267447" y="19050"/>
                </a:cubicBezTo>
                <a:cubicBezTo>
                  <a:pt x="169038" y="28891"/>
                  <a:pt x="180135" y="3175"/>
                  <a:pt x="162672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Ellipse 60"/>
          <p:cNvSpPr/>
          <p:nvPr/>
        </p:nvSpPr>
        <p:spPr>
          <a:xfrm>
            <a:off x="5717109" y="2081806"/>
            <a:ext cx="295052" cy="19802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Ellipse 61"/>
          <p:cNvSpPr/>
          <p:nvPr/>
        </p:nvSpPr>
        <p:spPr>
          <a:xfrm>
            <a:off x="4801897" y="2081806"/>
            <a:ext cx="274160" cy="19802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Connecteur droit avec flèche 6"/>
          <p:cNvCxnSpPr>
            <a:stCxn id="5" idx="6"/>
          </p:cNvCxnSpPr>
          <p:nvPr/>
        </p:nvCxnSpPr>
        <p:spPr>
          <a:xfrm>
            <a:off x="2409364" y="2127167"/>
            <a:ext cx="1226533" cy="152661"/>
          </a:xfrm>
          <a:prstGeom prst="straightConnector1">
            <a:avLst/>
          </a:prstGeom>
          <a:ln w="28575">
            <a:solidFill>
              <a:schemeClr val="bg1">
                <a:lumMod val="75000"/>
              </a:schemeClr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Ellipse 67"/>
          <p:cNvSpPr/>
          <p:nvPr/>
        </p:nvSpPr>
        <p:spPr>
          <a:xfrm>
            <a:off x="3635897" y="1844824"/>
            <a:ext cx="2520279" cy="946141"/>
          </a:xfrm>
          <a:prstGeom prst="ellipse">
            <a:avLst/>
          </a:prstGeom>
          <a:noFill/>
          <a:ln w="28575"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Forme libre 47"/>
          <p:cNvSpPr/>
          <p:nvPr/>
        </p:nvSpPr>
        <p:spPr>
          <a:xfrm rot="19438294">
            <a:off x="3840458" y="2045453"/>
            <a:ext cx="400049" cy="228600"/>
          </a:xfrm>
          <a:custGeom>
            <a:avLst/>
            <a:gdLst>
              <a:gd name="connsiteX0" fmla="*/ 0 w 800100"/>
              <a:gd name="connsiteY0" fmla="*/ 180975 h 457200"/>
              <a:gd name="connsiteX1" fmla="*/ 0 w 800100"/>
              <a:gd name="connsiteY1" fmla="*/ 180975 h 457200"/>
              <a:gd name="connsiteX2" fmla="*/ 19050 w 800100"/>
              <a:gd name="connsiteY2" fmla="*/ 95250 h 457200"/>
              <a:gd name="connsiteX3" fmla="*/ 76200 w 800100"/>
              <a:gd name="connsiteY3" fmla="*/ 57150 h 457200"/>
              <a:gd name="connsiteX4" fmla="*/ 161925 w 800100"/>
              <a:gd name="connsiteY4" fmla="*/ 28575 h 457200"/>
              <a:gd name="connsiteX5" fmla="*/ 238125 w 800100"/>
              <a:gd name="connsiteY5" fmla="*/ 9525 h 457200"/>
              <a:gd name="connsiteX6" fmla="*/ 381000 w 800100"/>
              <a:gd name="connsiteY6" fmla="*/ 0 h 457200"/>
              <a:gd name="connsiteX7" fmla="*/ 600075 w 800100"/>
              <a:gd name="connsiteY7" fmla="*/ 9525 h 457200"/>
              <a:gd name="connsiteX8" fmla="*/ 628650 w 800100"/>
              <a:gd name="connsiteY8" fmla="*/ 19050 h 457200"/>
              <a:gd name="connsiteX9" fmla="*/ 733425 w 800100"/>
              <a:gd name="connsiteY9" fmla="*/ 28575 h 457200"/>
              <a:gd name="connsiteX10" fmla="*/ 800100 w 800100"/>
              <a:gd name="connsiteY10" fmla="*/ 76200 h 457200"/>
              <a:gd name="connsiteX11" fmla="*/ 790575 w 800100"/>
              <a:gd name="connsiteY11" fmla="*/ 152400 h 457200"/>
              <a:gd name="connsiteX12" fmla="*/ 704850 w 800100"/>
              <a:gd name="connsiteY12" fmla="*/ 190500 h 457200"/>
              <a:gd name="connsiteX13" fmla="*/ 647700 w 800100"/>
              <a:gd name="connsiteY13" fmla="*/ 209550 h 457200"/>
              <a:gd name="connsiteX14" fmla="*/ 619125 w 800100"/>
              <a:gd name="connsiteY14" fmla="*/ 219075 h 457200"/>
              <a:gd name="connsiteX15" fmla="*/ 504825 w 800100"/>
              <a:gd name="connsiteY15" fmla="*/ 228600 h 457200"/>
              <a:gd name="connsiteX16" fmla="*/ 466725 w 800100"/>
              <a:gd name="connsiteY16" fmla="*/ 285750 h 457200"/>
              <a:gd name="connsiteX17" fmla="*/ 447675 w 800100"/>
              <a:gd name="connsiteY17" fmla="*/ 314325 h 457200"/>
              <a:gd name="connsiteX18" fmla="*/ 438150 w 800100"/>
              <a:gd name="connsiteY18" fmla="*/ 400050 h 457200"/>
              <a:gd name="connsiteX19" fmla="*/ 409575 w 800100"/>
              <a:gd name="connsiteY19" fmla="*/ 409575 h 457200"/>
              <a:gd name="connsiteX20" fmla="*/ 219075 w 800100"/>
              <a:gd name="connsiteY20" fmla="*/ 419100 h 457200"/>
              <a:gd name="connsiteX21" fmla="*/ 161925 w 800100"/>
              <a:gd name="connsiteY21" fmla="*/ 447675 h 457200"/>
              <a:gd name="connsiteX22" fmla="*/ 133350 w 800100"/>
              <a:gd name="connsiteY22" fmla="*/ 457200 h 457200"/>
              <a:gd name="connsiteX23" fmla="*/ 66675 w 800100"/>
              <a:gd name="connsiteY23" fmla="*/ 447675 h 457200"/>
              <a:gd name="connsiteX24" fmla="*/ 38100 w 800100"/>
              <a:gd name="connsiteY24" fmla="*/ 438150 h 457200"/>
              <a:gd name="connsiteX25" fmla="*/ 28575 w 800100"/>
              <a:gd name="connsiteY25" fmla="*/ 381000 h 457200"/>
              <a:gd name="connsiteX26" fmla="*/ 19050 w 800100"/>
              <a:gd name="connsiteY26" fmla="*/ 352425 h 457200"/>
              <a:gd name="connsiteX27" fmla="*/ 0 w 800100"/>
              <a:gd name="connsiteY27" fmla="*/ 180975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800100" h="457200">
                <a:moveTo>
                  <a:pt x="0" y="180975"/>
                </a:moveTo>
                <a:lnTo>
                  <a:pt x="0" y="180975"/>
                </a:lnTo>
                <a:cubicBezTo>
                  <a:pt x="6350" y="152400"/>
                  <a:pt x="3709" y="120180"/>
                  <a:pt x="19050" y="95250"/>
                </a:cubicBezTo>
                <a:cubicBezTo>
                  <a:pt x="31049" y="75751"/>
                  <a:pt x="54480" y="64390"/>
                  <a:pt x="76200" y="57150"/>
                </a:cubicBezTo>
                <a:lnTo>
                  <a:pt x="161925" y="28575"/>
                </a:lnTo>
                <a:cubicBezTo>
                  <a:pt x="190584" y="19022"/>
                  <a:pt x="205285" y="12809"/>
                  <a:pt x="238125" y="9525"/>
                </a:cubicBezTo>
                <a:cubicBezTo>
                  <a:pt x="285619" y="4776"/>
                  <a:pt x="333375" y="3175"/>
                  <a:pt x="381000" y="0"/>
                </a:cubicBezTo>
                <a:cubicBezTo>
                  <a:pt x="454025" y="3175"/>
                  <a:pt x="527196" y="3919"/>
                  <a:pt x="600075" y="9525"/>
                </a:cubicBezTo>
                <a:cubicBezTo>
                  <a:pt x="610086" y="10295"/>
                  <a:pt x="618711" y="17630"/>
                  <a:pt x="628650" y="19050"/>
                </a:cubicBezTo>
                <a:cubicBezTo>
                  <a:pt x="663367" y="24010"/>
                  <a:pt x="698500" y="25400"/>
                  <a:pt x="733425" y="28575"/>
                </a:cubicBezTo>
                <a:cubicBezTo>
                  <a:pt x="800100" y="50800"/>
                  <a:pt x="784225" y="28575"/>
                  <a:pt x="800100" y="76200"/>
                </a:cubicBezTo>
                <a:cubicBezTo>
                  <a:pt x="796925" y="101600"/>
                  <a:pt x="800082" y="128633"/>
                  <a:pt x="790575" y="152400"/>
                </a:cubicBezTo>
                <a:cubicBezTo>
                  <a:pt x="783608" y="169817"/>
                  <a:pt x="705649" y="190234"/>
                  <a:pt x="704850" y="190500"/>
                </a:cubicBezTo>
                <a:lnTo>
                  <a:pt x="647700" y="209550"/>
                </a:lnTo>
                <a:cubicBezTo>
                  <a:pt x="638175" y="212725"/>
                  <a:pt x="629131" y="218241"/>
                  <a:pt x="619125" y="219075"/>
                </a:cubicBezTo>
                <a:lnTo>
                  <a:pt x="504825" y="228600"/>
                </a:lnTo>
                <a:lnTo>
                  <a:pt x="466725" y="285750"/>
                </a:lnTo>
                <a:lnTo>
                  <a:pt x="447675" y="314325"/>
                </a:lnTo>
                <a:cubicBezTo>
                  <a:pt x="444500" y="342900"/>
                  <a:pt x="448828" y="373356"/>
                  <a:pt x="438150" y="400050"/>
                </a:cubicBezTo>
                <a:cubicBezTo>
                  <a:pt x="434421" y="409372"/>
                  <a:pt x="419577" y="408705"/>
                  <a:pt x="409575" y="409575"/>
                </a:cubicBezTo>
                <a:cubicBezTo>
                  <a:pt x="346235" y="415083"/>
                  <a:pt x="282575" y="415925"/>
                  <a:pt x="219075" y="419100"/>
                </a:cubicBezTo>
                <a:cubicBezTo>
                  <a:pt x="147251" y="443041"/>
                  <a:pt x="235783" y="410746"/>
                  <a:pt x="161925" y="447675"/>
                </a:cubicBezTo>
                <a:cubicBezTo>
                  <a:pt x="152945" y="452165"/>
                  <a:pt x="142875" y="454025"/>
                  <a:pt x="133350" y="457200"/>
                </a:cubicBezTo>
                <a:cubicBezTo>
                  <a:pt x="111125" y="454025"/>
                  <a:pt x="88690" y="452078"/>
                  <a:pt x="66675" y="447675"/>
                </a:cubicBezTo>
                <a:cubicBezTo>
                  <a:pt x="56830" y="445706"/>
                  <a:pt x="43081" y="446867"/>
                  <a:pt x="38100" y="438150"/>
                </a:cubicBezTo>
                <a:cubicBezTo>
                  <a:pt x="28518" y="421382"/>
                  <a:pt x="32765" y="399853"/>
                  <a:pt x="28575" y="381000"/>
                </a:cubicBezTo>
                <a:cubicBezTo>
                  <a:pt x="26397" y="371199"/>
                  <a:pt x="22225" y="361950"/>
                  <a:pt x="19050" y="352425"/>
                </a:cubicBezTo>
                <a:cubicBezTo>
                  <a:pt x="7225" y="222354"/>
                  <a:pt x="3175" y="209550"/>
                  <a:pt x="0" y="180975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Ellipse 48"/>
          <p:cNvSpPr/>
          <p:nvPr/>
        </p:nvSpPr>
        <p:spPr>
          <a:xfrm>
            <a:off x="544868" y="3527300"/>
            <a:ext cx="744409" cy="645696"/>
          </a:xfrm>
          <a:prstGeom prst="ellipse">
            <a:avLst/>
          </a:prstGeom>
          <a:noFill/>
          <a:ln w="28575"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0" name="Connecteur droit avec flèche 49"/>
          <p:cNvCxnSpPr>
            <a:stCxn id="49" idx="6"/>
            <a:endCxn id="68" idx="2"/>
          </p:cNvCxnSpPr>
          <p:nvPr/>
        </p:nvCxnSpPr>
        <p:spPr>
          <a:xfrm flipV="1">
            <a:off x="1289277" y="2317895"/>
            <a:ext cx="2346620" cy="1532253"/>
          </a:xfrm>
          <a:prstGeom prst="straightConnector1">
            <a:avLst/>
          </a:prstGeom>
          <a:ln w="28575">
            <a:solidFill>
              <a:schemeClr val="bg1">
                <a:lumMod val="75000"/>
              </a:schemeClr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Ellipse 51"/>
          <p:cNvSpPr/>
          <p:nvPr/>
        </p:nvSpPr>
        <p:spPr>
          <a:xfrm>
            <a:off x="2072864" y="3730176"/>
            <a:ext cx="568187" cy="645696"/>
          </a:xfrm>
          <a:prstGeom prst="ellipse">
            <a:avLst/>
          </a:prstGeom>
          <a:noFill/>
          <a:ln w="28575"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8" name="Connecteur droit avec flèche 57"/>
          <p:cNvCxnSpPr>
            <a:stCxn id="52" idx="6"/>
          </p:cNvCxnSpPr>
          <p:nvPr/>
        </p:nvCxnSpPr>
        <p:spPr>
          <a:xfrm flipV="1">
            <a:off x="2641051" y="2376509"/>
            <a:ext cx="994846" cy="1676515"/>
          </a:xfrm>
          <a:prstGeom prst="straightConnector1">
            <a:avLst/>
          </a:prstGeom>
          <a:ln w="28575">
            <a:solidFill>
              <a:schemeClr val="bg1">
                <a:lumMod val="75000"/>
              </a:schemeClr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e 10"/>
          <p:cNvGrpSpPr/>
          <p:nvPr/>
        </p:nvGrpSpPr>
        <p:grpSpPr>
          <a:xfrm>
            <a:off x="538867" y="1721877"/>
            <a:ext cx="2745557" cy="3819716"/>
            <a:chOff x="345281" y="1721877"/>
            <a:chExt cx="2745557" cy="381971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8" name="Forme libre 7"/>
            <p:cNvSpPr/>
            <p:nvPr/>
          </p:nvSpPr>
          <p:spPr>
            <a:xfrm>
              <a:off x="345281" y="1721877"/>
              <a:ext cx="1478611" cy="3819716"/>
            </a:xfrm>
            <a:custGeom>
              <a:avLst/>
              <a:gdLst>
                <a:gd name="connsiteX0" fmla="*/ 26194 w 1478611"/>
                <a:gd name="connsiteY0" fmla="*/ 3145398 h 3819716"/>
                <a:gd name="connsiteX1" fmla="*/ 121444 w 1478611"/>
                <a:gd name="connsiteY1" fmla="*/ 2831073 h 3819716"/>
                <a:gd name="connsiteX2" fmla="*/ 435769 w 1478611"/>
                <a:gd name="connsiteY2" fmla="*/ 2583423 h 3819716"/>
                <a:gd name="connsiteX3" fmla="*/ 1007269 w 1478611"/>
                <a:gd name="connsiteY3" fmla="*/ 2469123 h 3819716"/>
                <a:gd name="connsiteX4" fmla="*/ 1054894 w 1478611"/>
                <a:gd name="connsiteY4" fmla="*/ 1745223 h 3819716"/>
                <a:gd name="connsiteX5" fmla="*/ 635794 w 1478611"/>
                <a:gd name="connsiteY5" fmla="*/ 687948 h 3819716"/>
                <a:gd name="connsiteX6" fmla="*/ 578644 w 1478611"/>
                <a:gd name="connsiteY6" fmla="*/ 116448 h 3819716"/>
                <a:gd name="connsiteX7" fmla="*/ 1026319 w 1478611"/>
                <a:gd name="connsiteY7" fmla="*/ 40248 h 3819716"/>
                <a:gd name="connsiteX8" fmla="*/ 1121569 w 1478611"/>
                <a:gd name="connsiteY8" fmla="*/ 602223 h 3819716"/>
                <a:gd name="connsiteX9" fmla="*/ 1312069 w 1478611"/>
                <a:gd name="connsiteY9" fmla="*/ 1849998 h 3819716"/>
                <a:gd name="connsiteX10" fmla="*/ 1473994 w 1478611"/>
                <a:gd name="connsiteY10" fmla="*/ 2535798 h 3819716"/>
                <a:gd name="connsiteX11" fmla="*/ 1350169 w 1478611"/>
                <a:gd name="connsiteY11" fmla="*/ 3631173 h 3819716"/>
                <a:gd name="connsiteX12" fmla="*/ 569119 w 1478611"/>
                <a:gd name="connsiteY12" fmla="*/ 3774048 h 3819716"/>
                <a:gd name="connsiteX13" fmla="*/ 26194 w 1478611"/>
                <a:gd name="connsiteY13" fmla="*/ 3145398 h 3819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78611" h="3819716">
                  <a:moveTo>
                    <a:pt x="26194" y="3145398"/>
                  </a:moveTo>
                  <a:cubicBezTo>
                    <a:pt x="-48419" y="2988235"/>
                    <a:pt x="53182" y="2924735"/>
                    <a:pt x="121444" y="2831073"/>
                  </a:cubicBezTo>
                  <a:cubicBezTo>
                    <a:pt x="189707" y="2737410"/>
                    <a:pt x="288132" y="2643748"/>
                    <a:pt x="435769" y="2583423"/>
                  </a:cubicBezTo>
                  <a:cubicBezTo>
                    <a:pt x="583406" y="2523098"/>
                    <a:pt x="904082" y="2608823"/>
                    <a:pt x="1007269" y="2469123"/>
                  </a:cubicBezTo>
                  <a:cubicBezTo>
                    <a:pt x="1110456" y="2329423"/>
                    <a:pt x="1116807" y="2042085"/>
                    <a:pt x="1054894" y="1745223"/>
                  </a:cubicBezTo>
                  <a:cubicBezTo>
                    <a:pt x="992982" y="1448360"/>
                    <a:pt x="715169" y="959410"/>
                    <a:pt x="635794" y="687948"/>
                  </a:cubicBezTo>
                  <a:cubicBezTo>
                    <a:pt x="556419" y="416486"/>
                    <a:pt x="513557" y="224398"/>
                    <a:pt x="578644" y="116448"/>
                  </a:cubicBezTo>
                  <a:cubicBezTo>
                    <a:pt x="643731" y="8498"/>
                    <a:pt x="935832" y="-40715"/>
                    <a:pt x="1026319" y="40248"/>
                  </a:cubicBezTo>
                  <a:cubicBezTo>
                    <a:pt x="1116807" y="121210"/>
                    <a:pt x="1073944" y="300598"/>
                    <a:pt x="1121569" y="602223"/>
                  </a:cubicBezTo>
                  <a:cubicBezTo>
                    <a:pt x="1169194" y="903848"/>
                    <a:pt x="1253331" y="1527735"/>
                    <a:pt x="1312069" y="1849998"/>
                  </a:cubicBezTo>
                  <a:cubicBezTo>
                    <a:pt x="1370807" y="2172261"/>
                    <a:pt x="1467644" y="2238936"/>
                    <a:pt x="1473994" y="2535798"/>
                  </a:cubicBezTo>
                  <a:cubicBezTo>
                    <a:pt x="1480344" y="2832660"/>
                    <a:pt x="1500981" y="3424798"/>
                    <a:pt x="1350169" y="3631173"/>
                  </a:cubicBezTo>
                  <a:cubicBezTo>
                    <a:pt x="1199357" y="3837548"/>
                    <a:pt x="786607" y="3856598"/>
                    <a:pt x="569119" y="3774048"/>
                  </a:cubicBezTo>
                  <a:cubicBezTo>
                    <a:pt x="351632" y="3691498"/>
                    <a:pt x="100807" y="3302561"/>
                    <a:pt x="26194" y="3145398"/>
                  </a:cubicBezTo>
                  <a:close/>
                </a:path>
              </a:pathLst>
            </a:cu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51" name="Connecteur droit avec flèche 50"/>
            <p:cNvCxnSpPr/>
            <p:nvPr/>
          </p:nvCxnSpPr>
          <p:spPr>
            <a:xfrm flipV="1">
              <a:off x="1823892" y="3879738"/>
              <a:ext cx="1266946" cy="926163"/>
            </a:xfrm>
            <a:prstGeom prst="straightConnector1">
              <a:avLst/>
            </a:prstGeom>
            <a:ln w="28575">
              <a:solidFill>
                <a:schemeClr val="bg1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Flèche vers le bas 11"/>
          <p:cNvSpPr/>
          <p:nvPr/>
        </p:nvSpPr>
        <p:spPr>
          <a:xfrm>
            <a:off x="4716017" y="4492799"/>
            <a:ext cx="287470" cy="427454"/>
          </a:xfrm>
          <a:prstGeom prst="downArrow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3" name="Connecteur droit avec flèche 22"/>
          <p:cNvCxnSpPr>
            <a:stCxn id="48" idx="10"/>
            <a:endCxn id="48" idx="26"/>
          </p:cNvCxnSpPr>
          <p:nvPr/>
        </p:nvCxnSpPr>
        <p:spPr>
          <a:xfrm flipH="1">
            <a:off x="3922837" y="1980476"/>
            <a:ext cx="234591" cy="341397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avec flèche 24"/>
          <p:cNvCxnSpPr>
            <a:stCxn id="60" idx="2"/>
            <a:endCxn id="60" idx="19"/>
          </p:cNvCxnSpPr>
          <p:nvPr/>
        </p:nvCxnSpPr>
        <p:spPr>
          <a:xfrm flipH="1">
            <a:off x="4403924" y="2001701"/>
            <a:ext cx="180345" cy="301055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avec flèche 27"/>
          <p:cNvCxnSpPr>
            <a:stCxn id="62" idx="2"/>
          </p:cNvCxnSpPr>
          <p:nvPr/>
        </p:nvCxnSpPr>
        <p:spPr>
          <a:xfrm>
            <a:off x="4801897" y="2180817"/>
            <a:ext cx="274160" cy="0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avec flèche 29"/>
          <p:cNvCxnSpPr>
            <a:stCxn id="59" idx="0"/>
            <a:endCxn id="59" idx="4"/>
          </p:cNvCxnSpPr>
          <p:nvPr/>
        </p:nvCxnSpPr>
        <p:spPr>
          <a:xfrm>
            <a:off x="5411609" y="2081806"/>
            <a:ext cx="0" cy="198022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avec flèche 31"/>
          <p:cNvCxnSpPr>
            <a:stCxn id="61" idx="4"/>
            <a:endCxn id="61" idx="0"/>
          </p:cNvCxnSpPr>
          <p:nvPr/>
        </p:nvCxnSpPr>
        <p:spPr>
          <a:xfrm flipV="1">
            <a:off x="5864635" y="2081806"/>
            <a:ext cx="0" cy="198022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ZoneTexte 72"/>
          <p:cNvSpPr txBox="1"/>
          <p:nvPr/>
        </p:nvSpPr>
        <p:spPr>
          <a:xfrm>
            <a:off x="4067945" y="1985353"/>
            <a:ext cx="319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+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0" name="ZoneTexte 79"/>
          <p:cNvSpPr txBox="1"/>
          <p:nvPr/>
        </p:nvSpPr>
        <p:spPr>
          <a:xfrm>
            <a:off x="4556358" y="1991574"/>
            <a:ext cx="319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+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1" name="ZoneTexte 80"/>
          <p:cNvSpPr txBox="1"/>
          <p:nvPr/>
        </p:nvSpPr>
        <p:spPr>
          <a:xfrm>
            <a:off x="4999501" y="2000506"/>
            <a:ext cx="319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+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2" name="ZoneTexte 81"/>
          <p:cNvSpPr txBox="1"/>
          <p:nvPr/>
        </p:nvSpPr>
        <p:spPr>
          <a:xfrm>
            <a:off x="4384056" y="2339588"/>
            <a:ext cx="10294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= ∑ </a:t>
            </a:r>
            <a:r>
              <a:rPr lang="fr-FR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(mm)</a:t>
            </a: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3" name="ZoneTexte 82"/>
          <p:cNvSpPr txBox="1"/>
          <p:nvPr/>
        </p:nvSpPr>
        <p:spPr>
          <a:xfrm>
            <a:off x="5508105" y="2005243"/>
            <a:ext cx="319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+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9" name="Ellipse 68"/>
          <p:cNvSpPr/>
          <p:nvPr/>
        </p:nvSpPr>
        <p:spPr>
          <a:xfrm>
            <a:off x="4783489" y="5769597"/>
            <a:ext cx="144016" cy="14401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Ellipse 69"/>
          <p:cNvSpPr/>
          <p:nvPr/>
        </p:nvSpPr>
        <p:spPr>
          <a:xfrm>
            <a:off x="4783489" y="5512011"/>
            <a:ext cx="144016" cy="144016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Ellipse 70"/>
          <p:cNvSpPr/>
          <p:nvPr/>
        </p:nvSpPr>
        <p:spPr>
          <a:xfrm>
            <a:off x="4783489" y="5003766"/>
            <a:ext cx="144016" cy="14401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Ellipse 71"/>
          <p:cNvSpPr/>
          <p:nvPr/>
        </p:nvSpPr>
        <p:spPr>
          <a:xfrm>
            <a:off x="4783489" y="5254425"/>
            <a:ext cx="144016" cy="144016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Ellipse 73"/>
          <p:cNvSpPr/>
          <p:nvPr/>
        </p:nvSpPr>
        <p:spPr>
          <a:xfrm>
            <a:off x="4778601" y="6021288"/>
            <a:ext cx="144016" cy="144016"/>
          </a:xfrm>
          <a:prstGeom prst="ellipse">
            <a:avLst/>
          </a:prstGeom>
          <a:solidFill>
            <a:schemeClr val="bg1"/>
          </a:solidFill>
          <a:ln w="952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ZoneTexte 5"/>
          <p:cNvSpPr txBox="1"/>
          <p:nvPr/>
        </p:nvSpPr>
        <p:spPr>
          <a:xfrm>
            <a:off x="5018585" y="4920253"/>
            <a:ext cx="47961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/>
              <a:t>PD</a:t>
            </a:r>
          </a:p>
          <a:p>
            <a:r>
              <a:rPr lang="fr-FR" sz="1600" dirty="0" smtClean="0"/>
              <a:t>SD</a:t>
            </a:r>
          </a:p>
          <a:p>
            <a:r>
              <a:rPr lang="fr-FR" sz="1600" dirty="0" smtClean="0"/>
              <a:t>PR</a:t>
            </a:r>
          </a:p>
          <a:p>
            <a:r>
              <a:rPr lang="fr-FR" sz="1600" dirty="0" smtClean="0"/>
              <a:t>CR</a:t>
            </a:r>
          </a:p>
          <a:p>
            <a:r>
              <a:rPr lang="fr-FR" sz="1600" dirty="0" smtClean="0"/>
              <a:t>NE</a:t>
            </a:r>
            <a:endParaRPr lang="en-US" sz="1600" dirty="0"/>
          </a:p>
        </p:txBody>
      </p:sp>
      <p:sp>
        <p:nvSpPr>
          <p:cNvPr id="53" name="ZoneTexte 52"/>
          <p:cNvSpPr txBox="1"/>
          <p:nvPr/>
        </p:nvSpPr>
        <p:spPr>
          <a:xfrm>
            <a:off x="323528" y="188640"/>
            <a:ext cx="792236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/>
              <a:t>Evolutions </a:t>
            </a:r>
            <a:r>
              <a:rPr lang="fr-FR" dirty="0"/>
              <a:t>(</a:t>
            </a:r>
            <a:r>
              <a:rPr lang="fr-FR" dirty="0" err="1"/>
              <a:t>iRECIST</a:t>
            </a:r>
            <a:r>
              <a:rPr lang="fr-FR" dirty="0"/>
              <a:t>)</a:t>
            </a:r>
          </a:p>
          <a:p>
            <a:r>
              <a:rPr lang="fr-FR" sz="2400" dirty="0" smtClean="0"/>
              <a:t>Hypothèse </a:t>
            </a:r>
            <a:r>
              <a:rPr lang="fr-FR" sz="2400" dirty="0"/>
              <a:t>fondatrice </a:t>
            </a:r>
            <a:r>
              <a:rPr lang="fr-FR" sz="2400" dirty="0" smtClean="0"/>
              <a:t>RECIST1.1 : </a:t>
            </a:r>
            <a:r>
              <a:rPr lang="fr-FR" sz="2400" dirty="0"/>
              <a:t>relation </a:t>
            </a:r>
            <a:r>
              <a:rPr lang="fr-FR" sz="2400" dirty="0" smtClean="0"/>
              <a:t>taille/réponse</a:t>
            </a:r>
            <a:endParaRPr lang="fr-FR" sz="2400" dirty="0"/>
          </a:p>
        </p:txBody>
      </p:sp>
      <p:sp>
        <p:nvSpPr>
          <p:cNvPr id="10" name="Forme libre 9"/>
          <p:cNvSpPr/>
          <p:nvPr/>
        </p:nvSpPr>
        <p:spPr>
          <a:xfrm>
            <a:off x="313267" y="764704"/>
            <a:ext cx="8454858" cy="191297"/>
          </a:xfrm>
          <a:custGeom>
            <a:avLst/>
            <a:gdLst>
              <a:gd name="connsiteX0" fmla="*/ 0 w 8454858"/>
              <a:gd name="connsiteY0" fmla="*/ 191297 h 191297"/>
              <a:gd name="connsiteX1" fmla="*/ 660400 w 8454858"/>
              <a:gd name="connsiteY1" fmla="*/ 72764 h 191297"/>
              <a:gd name="connsiteX2" fmla="*/ 2269066 w 8454858"/>
              <a:gd name="connsiteY2" fmla="*/ 5030 h 191297"/>
              <a:gd name="connsiteX3" fmla="*/ 4368800 w 8454858"/>
              <a:gd name="connsiteY3" fmla="*/ 13497 h 191297"/>
              <a:gd name="connsiteX4" fmla="*/ 6019800 w 8454858"/>
              <a:gd name="connsiteY4" fmla="*/ 81230 h 191297"/>
              <a:gd name="connsiteX5" fmla="*/ 7239000 w 8454858"/>
              <a:gd name="connsiteY5" fmla="*/ 115097 h 191297"/>
              <a:gd name="connsiteX6" fmla="*/ 8348133 w 8454858"/>
              <a:gd name="connsiteY6" fmla="*/ 106630 h 191297"/>
              <a:gd name="connsiteX7" fmla="*/ 8348133 w 8454858"/>
              <a:gd name="connsiteY7" fmla="*/ 98164 h 191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454858" h="191297">
                <a:moveTo>
                  <a:pt x="0" y="191297"/>
                </a:moveTo>
                <a:cubicBezTo>
                  <a:pt x="141111" y="147552"/>
                  <a:pt x="282222" y="103808"/>
                  <a:pt x="660400" y="72764"/>
                </a:cubicBezTo>
                <a:cubicBezTo>
                  <a:pt x="1038578" y="41720"/>
                  <a:pt x="1650999" y="14908"/>
                  <a:pt x="2269066" y="5030"/>
                </a:cubicBezTo>
                <a:cubicBezTo>
                  <a:pt x="2887133" y="-4848"/>
                  <a:pt x="3743678" y="797"/>
                  <a:pt x="4368800" y="13497"/>
                </a:cubicBezTo>
                <a:cubicBezTo>
                  <a:pt x="4993922" y="26197"/>
                  <a:pt x="6019800" y="81230"/>
                  <a:pt x="6019800" y="81230"/>
                </a:cubicBezTo>
                <a:lnTo>
                  <a:pt x="7239000" y="115097"/>
                </a:lnTo>
                <a:lnTo>
                  <a:pt x="8348133" y="106630"/>
                </a:lnTo>
                <a:cubicBezTo>
                  <a:pt x="8532988" y="103808"/>
                  <a:pt x="8440560" y="100986"/>
                  <a:pt x="8348133" y="98164"/>
                </a:cubicBezTo>
              </a:path>
            </a:pathLst>
          </a:custGeom>
          <a:noFill/>
          <a:ln w="133350">
            <a:solidFill>
              <a:srgbClr val="FF0000"/>
            </a:solidFill>
          </a:ln>
          <a:effectLst>
            <a:softEdge rad="38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444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/>
          <p:cNvSpPr txBox="1"/>
          <p:nvPr/>
        </p:nvSpPr>
        <p:spPr>
          <a:xfrm>
            <a:off x="323528" y="188640"/>
            <a:ext cx="77029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/>
              <a:t>Comment : </a:t>
            </a:r>
            <a:r>
              <a:rPr lang="fr-FR" sz="2000" dirty="0" smtClean="0"/>
              <a:t>choisir les lésions RECIST1.1 sur l’examen </a:t>
            </a:r>
            <a:r>
              <a:rPr lang="fr-FR" sz="2000" dirty="0" err="1" smtClean="0"/>
              <a:t>baseline</a:t>
            </a:r>
            <a:endParaRPr lang="fr-FR" sz="2000" dirty="0" smtClean="0"/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561216" y="5993654"/>
            <a:ext cx="2133600" cy="365125"/>
          </a:xfrm>
        </p:spPr>
        <p:txBody>
          <a:bodyPr/>
          <a:lstStyle/>
          <a:p>
            <a:pPr>
              <a:defRPr/>
            </a:pPr>
            <a:fld id="{836873CA-3356-4C5C-B3C8-80856AA05210}" type="datetime1">
              <a:rPr lang="fr-FR" smtClean="0"/>
              <a:pPr>
                <a:defRPr/>
              </a:pPr>
              <a:t>20/05/2022</a:t>
            </a:fld>
            <a:endParaRPr lang="fr-FR"/>
          </a:p>
        </p:txBody>
      </p:sp>
      <p:sp>
        <p:nvSpPr>
          <p:cNvPr id="9" name="Ellipse 8"/>
          <p:cNvSpPr/>
          <p:nvPr/>
        </p:nvSpPr>
        <p:spPr>
          <a:xfrm>
            <a:off x="944003" y="1052736"/>
            <a:ext cx="360040" cy="36004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1</a:t>
            </a:r>
            <a:endParaRPr lang="en-US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1440609" y="1061464"/>
            <a:ext cx="4787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Etre convaincu que les lésions sont tumorales !</a:t>
            </a:r>
          </a:p>
          <a:p>
            <a:endParaRPr lang="fr-FR" sz="16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938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/>
          <p:cNvSpPr txBox="1"/>
          <p:nvPr/>
        </p:nvSpPr>
        <p:spPr>
          <a:xfrm>
            <a:off x="323528" y="188640"/>
            <a:ext cx="77029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/>
              <a:t>Comment : </a:t>
            </a:r>
            <a:r>
              <a:rPr lang="fr-FR" sz="2000" dirty="0" smtClean="0"/>
              <a:t>choisir les lésions RECIST1.1 sur l’examen </a:t>
            </a:r>
            <a:r>
              <a:rPr lang="fr-FR" sz="2000" dirty="0" err="1" smtClean="0"/>
              <a:t>baseline</a:t>
            </a:r>
            <a:endParaRPr lang="fr-FR" sz="2000" dirty="0" smtClean="0"/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561216" y="5993654"/>
            <a:ext cx="2133600" cy="365125"/>
          </a:xfrm>
        </p:spPr>
        <p:txBody>
          <a:bodyPr/>
          <a:lstStyle/>
          <a:p>
            <a:pPr>
              <a:defRPr/>
            </a:pPr>
            <a:fld id="{836873CA-3356-4C5C-B3C8-80856AA05210}" type="datetime1">
              <a:rPr lang="fr-FR" smtClean="0"/>
              <a:pPr>
                <a:defRPr/>
              </a:pPr>
              <a:t>20/05/2022</a:t>
            </a:fld>
            <a:endParaRPr lang="fr-FR"/>
          </a:p>
        </p:txBody>
      </p:sp>
      <p:sp>
        <p:nvSpPr>
          <p:cNvPr id="9" name="Ellipse 8"/>
          <p:cNvSpPr/>
          <p:nvPr/>
        </p:nvSpPr>
        <p:spPr>
          <a:xfrm>
            <a:off x="944003" y="1052736"/>
            <a:ext cx="360040" cy="36004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1</a:t>
            </a:r>
            <a:endParaRPr lang="en-US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1440609" y="1061464"/>
            <a:ext cx="4787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Etre convaincu que les lésions sont tumorales !</a:t>
            </a:r>
          </a:p>
          <a:p>
            <a:endParaRPr lang="fr-FR" sz="16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5" name="Groupe 4"/>
          <p:cNvGrpSpPr/>
          <p:nvPr/>
        </p:nvGrpSpPr>
        <p:grpSpPr>
          <a:xfrm>
            <a:off x="4898172" y="2132856"/>
            <a:ext cx="2952328" cy="2952328"/>
            <a:chOff x="2555776" y="2132856"/>
            <a:chExt cx="2952328" cy="2952328"/>
          </a:xfrm>
        </p:grpSpPr>
        <p:grpSp>
          <p:nvGrpSpPr>
            <p:cNvPr id="3" name="Groupe 2"/>
            <p:cNvGrpSpPr/>
            <p:nvPr/>
          </p:nvGrpSpPr>
          <p:grpSpPr>
            <a:xfrm>
              <a:off x="2555776" y="2132856"/>
              <a:ext cx="2952328" cy="2952328"/>
              <a:chOff x="3131840" y="2346790"/>
              <a:chExt cx="2952328" cy="2952328"/>
            </a:xfrm>
          </p:grpSpPr>
          <p:sp>
            <p:nvSpPr>
              <p:cNvPr id="6" name="Rectangle 5"/>
              <p:cNvSpPr/>
              <p:nvPr/>
            </p:nvSpPr>
            <p:spPr>
              <a:xfrm>
                <a:off x="3131840" y="2346790"/>
                <a:ext cx="2952328" cy="2952328"/>
              </a:xfrm>
              <a:prstGeom prst="rect">
                <a:avLst/>
              </a:prstGeom>
              <a:noFill/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7" name="Picture 2" descr="C:\Users\F_Bidault\Documents\DATA_D\20140401_personel\travail\bibliotheque_iconographique\iconographie_medicale\new_icono_med_bibliotheque\eval_onco\RECIST_surrenale.JPG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3322" t="27513" r="31395" b="26277"/>
              <a:stretch/>
            </p:blipFill>
            <p:spPr bwMode="auto">
              <a:xfrm>
                <a:off x="3220782" y="2402857"/>
                <a:ext cx="2792829" cy="284327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0" name="ZoneTexte 9"/>
              <p:cNvSpPr txBox="1"/>
              <p:nvPr/>
            </p:nvSpPr>
            <p:spPr>
              <a:xfrm>
                <a:off x="5137103" y="3628090"/>
                <a:ext cx="404278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4400" dirty="0" smtClean="0">
                    <a:solidFill>
                      <a:schemeClr val="bg1"/>
                    </a:solidFill>
                  </a:rPr>
                  <a:t>*</a:t>
                </a:r>
                <a:endParaRPr lang="en-US" sz="44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2" name="ZoneTexte 11"/>
            <p:cNvSpPr txBox="1"/>
            <p:nvPr/>
          </p:nvSpPr>
          <p:spPr>
            <a:xfrm>
              <a:off x="4499992" y="2708920"/>
              <a:ext cx="494046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6000" b="1" dirty="0" smtClean="0">
                  <a:solidFill>
                    <a:schemeClr val="bg1"/>
                  </a:solidFill>
                  <a:latin typeface="Aparajita" panose="020B0604020202020204" pitchFamily="34" charset="0"/>
                  <a:cs typeface="Aparajita" panose="020B0604020202020204" pitchFamily="34" charset="0"/>
                </a:rPr>
                <a:t>?</a:t>
              </a:r>
            </a:p>
          </p:txBody>
        </p:sp>
      </p:grpSp>
      <p:grpSp>
        <p:nvGrpSpPr>
          <p:cNvPr id="4" name="Groupe 3"/>
          <p:cNvGrpSpPr/>
          <p:nvPr/>
        </p:nvGrpSpPr>
        <p:grpSpPr>
          <a:xfrm>
            <a:off x="1276566" y="2132856"/>
            <a:ext cx="3062476" cy="2952328"/>
            <a:chOff x="4588934" y="2132856"/>
            <a:chExt cx="3062476" cy="2952328"/>
          </a:xfrm>
        </p:grpSpPr>
        <p:pic>
          <p:nvPicPr>
            <p:cNvPr id="13" name="Picture 8" descr="Galamont"/>
            <p:cNvPicPr>
              <a:picLocks noChangeAspect="1" noChangeArrowheads="1"/>
            </p:cNvPicPr>
            <p:nvPr/>
          </p:nvPicPr>
          <p:blipFill>
            <a:blip r:embed="rId3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658" b="12857"/>
            <a:stretch>
              <a:fillRect/>
            </a:stretch>
          </p:blipFill>
          <p:spPr bwMode="auto">
            <a:xfrm>
              <a:off x="4647070" y="2188923"/>
              <a:ext cx="2949266" cy="2843277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Rectangle 13"/>
            <p:cNvSpPr/>
            <p:nvPr/>
          </p:nvSpPr>
          <p:spPr>
            <a:xfrm>
              <a:off x="4588934" y="2132856"/>
              <a:ext cx="3062476" cy="2952328"/>
            </a:xfrm>
            <a:prstGeom prst="rect">
              <a:avLst/>
            </a:pr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ZoneTexte 14"/>
            <p:cNvSpPr txBox="1"/>
            <p:nvPr/>
          </p:nvSpPr>
          <p:spPr>
            <a:xfrm>
              <a:off x="5014058" y="2708920"/>
              <a:ext cx="494046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6000" b="1" dirty="0" smtClean="0">
                  <a:solidFill>
                    <a:schemeClr val="bg1"/>
                  </a:solidFill>
                  <a:latin typeface="Aparajita" panose="020B0604020202020204" pitchFamily="34" charset="0"/>
                  <a:cs typeface="Aparajita" panose="020B0604020202020204" pitchFamily="34" charset="0"/>
                </a:rPr>
                <a:t>?</a:t>
              </a:r>
            </a:p>
          </p:txBody>
        </p:sp>
        <p:sp>
          <p:nvSpPr>
            <p:cNvPr id="16" name="ZoneTexte 15"/>
            <p:cNvSpPr txBox="1"/>
            <p:nvPr/>
          </p:nvSpPr>
          <p:spPr>
            <a:xfrm>
              <a:off x="5031818" y="3595663"/>
              <a:ext cx="404278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4400" dirty="0" smtClean="0">
                  <a:solidFill>
                    <a:schemeClr val="bg1"/>
                  </a:solidFill>
                </a:rPr>
                <a:t>*</a:t>
              </a:r>
              <a:endParaRPr lang="en-US" sz="44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30454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/>
          <p:cNvSpPr txBox="1"/>
          <p:nvPr/>
        </p:nvSpPr>
        <p:spPr>
          <a:xfrm>
            <a:off x="323528" y="188640"/>
            <a:ext cx="77029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/>
              <a:t>Comment : </a:t>
            </a:r>
            <a:r>
              <a:rPr lang="fr-FR" sz="2000" dirty="0" smtClean="0"/>
              <a:t>choisir les lésions RECIST1.1 sur l’examen </a:t>
            </a:r>
            <a:r>
              <a:rPr lang="fr-FR" sz="2000" dirty="0" err="1" smtClean="0"/>
              <a:t>baseline</a:t>
            </a:r>
            <a:endParaRPr lang="fr-FR" sz="2000" dirty="0" smtClean="0"/>
          </a:p>
        </p:txBody>
      </p:sp>
      <p:sp>
        <p:nvSpPr>
          <p:cNvPr id="9" name="Ellipse 8"/>
          <p:cNvSpPr/>
          <p:nvPr/>
        </p:nvSpPr>
        <p:spPr>
          <a:xfrm>
            <a:off x="944003" y="1052736"/>
            <a:ext cx="360040" cy="36004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1</a:t>
            </a:r>
            <a:endParaRPr lang="en-US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1440609" y="1061464"/>
            <a:ext cx="4787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Etre convaincu que les lésions sont tumorales !</a:t>
            </a:r>
          </a:p>
          <a:p>
            <a:endParaRPr lang="fr-FR" sz="16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3" name="Ellipse 12"/>
          <p:cNvSpPr/>
          <p:nvPr/>
        </p:nvSpPr>
        <p:spPr>
          <a:xfrm>
            <a:off x="946199" y="1556792"/>
            <a:ext cx="360040" cy="36004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2</a:t>
            </a:r>
            <a:endParaRPr lang="en-US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1440160" y="1556792"/>
            <a:ext cx="7020272" cy="338550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fr-FR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Sélectionner l’échantillon de lésions cibles (celles qui sont mesurées)</a:t>
            </a:r>
          </a:p>
        </p:txBody>
      </p:sp>
    </p:spTree>
    <p:extLst>
      <p:ext uri="{BB962C8B-B14F-4D97-AF65-F5344CB8AC3E}">
        <p14:creationId xmlns:p14="http://schemas.microsoft.com/office/powerpoint/2010/main" val="1349626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/>
          <p:cNvSpPr txBox="1"/>
          <p:nvPr/>
        </p:nvSpPr>
        <p:spPr>
          <a:xfrm>
            <a:off x="323528" y="188640"/>
            <a:ext cx="77029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/>
              <a:t>Comment : </a:t>
            </a:r>
            <a:r>
              <a:rPr lang="fr-FR" sz="2000" dirty="0" smtClean="0"/>
              <a:t>choisir les lésions RECIST1.1 sur l’examen </a:t>
            </a:r>
            <a:r>
              <a:rPr lang="fr-FR" sz="2000" dirty="0" err="1" smtClean="0"/>
              <a:t>baseline</a:t>
            </a:r>
            <a:endParaRPr lang="fr-FR" sz="2000" dirty="0" smtClean="0"/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561216" y="5953396"/>
            <a:ext cx="2133600" cy="365125"/>
          </a:xfrm>
        </p:spPr>
        <p:txBody>
          <a:bodyPr/>
          <a:lstStyle/>
          <a:p>
            <a:pPr>
              <a:defRPr/>
            </a:pPr>
            <a:fld id="{836873CA-3356-4C5C-B3C8-80856AA05210}" type="datetime1">
              <a:rPr lang="fr-FR" smtClean="0"/>
              <a:pPr>
                <a:defRPr/>
              </a:pPr>
              <a:t>20/05/2022</a:t>
            </a:fld>
            <a:endParaRPr lang="fr-FR"/>
          </a:p>
        </p:txBody>
      </p:sp>
      <p:sp>
        <p:nvSpPr>
          <p:cNvPr id="9" name="Ellipse 8"/>
          <p:cNvSpPr/>
          <p:nvPr/>
        </p:nvSpPr>
        <p:spPr>
          <a:xfrm>
            <a:off x="944003" y="1052736"/>
            <a:ext cx="360040" cy="36004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1</a:t>
            </a:r>
            <a:endParaRPr lang="en-US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1440609" y="1061464"/>
            <a:ext cx="4787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Etre convaincu que les lésions sont tumorales !</a:t>
            </a:r>
          </a:p>
          <a:p>
            <a:endParaRPr lang="fr-FR" sz="16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3" name="Ellipse 12"/>
          <p:cNvSpPr/>
          <p:nvPr/>
        </p:nvSpPr>
        <p:spPr>
          <a:xfrm>
            <a:off x="946199" y="1556792"/>
            <a:ext cx="360040" cy="36004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2</a:t>
            </a:r>
            <a:endParaRPr lang="en-US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1440160" y="1556792"/>
            <a:ext cx="7020272" cy="338550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fr-FR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Sélectionner l’échantillon de lésions cibles (celles qui sont mesurées)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19284" y="3026612"/>
            <a:ext cx="3960440" cy="2952328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4932040" y="3028702"/>
            <a:ext cx="3960440" cy="2952328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" descr="D:\20140401_personel\travail\bibliotheque_iconographique\iconographie_medicale\new_icono_med_bibliotheque\THORAX\0300484ak_massepulm_ctcoro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028" y="3100710"/>
            <a:ext cx="2983908" cy="2787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" descr="D:\20140401_personel\travail\bibliotheque_iconographique\iconographie_medicale\new_icono_med_bibliotheque\THORAX\0300484ak_massepulm_ctax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9792" y="3106367"/>
            <a:ext cx="3135529" cy="2781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e 2"/>
          <p:cNvGrpSpPr/>
          <p:nvPr/>
        </p:nvGrpSpPr>
        <p:grpSpPr>
          <a:xfrm>
            <a:off x="2051720" y="2060848"/>
            <a:ext cx="5895131" cy="3311885"/>
            <a:chOff x="2051720" y="2060848"/>
            <a:chExt cx="5895131" cy="3311885"/>
          </a:xfrm>
        </p:grpSpPr>
        <p:grpSp>
          <p:nvGrpSpPr>
            <p:cNvPr id="24" name="Groupe 23"/>
            <p:cNvGrpSpPr/>
            <p:nvPr/>
          </p:nvGrpSpPr>
          <p:grpSpPr>
            <a:xfrm>
              <a:off x="2051720" y="2060848"/>
              <a:ext cx="5472608" cy="1209664"/>
              <a:chOff x="2051720" y="1381026"/>
              <a:chExt cx="5472608" cy="1209664"/>
            </a:xfrm>
          </p:grpSpPr>
          <p:sp>
            <p:nvSpPr>
              <p:cNvPr id="25" name="ZoneTexte 26"/>
              <p:cNvSpPr txBox="1">
                <a:spLocks noChangeArrowheads="1"/>
              </p:cNvSpPr>
              <p:nvPr/>
            </p:nvSpPr>
            <p:spPr bwMode="auto">
              <a:xfrm>
                <a:off x="6660728" y="1482694"/>
                <a:ext cx="863600" cy="11079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CC66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pitchFamily="16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pitchFamily="16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pitchFamily="16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pitchFamily="16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pitchFamily="16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pitchFamily="16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pitchFamily="16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pitchFamily="16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pitchFamily="16" charset="-128"/>
                  </a:defRPr>
                </a:lvl9pPr>
              </a:lstStyle>
              <a:p>
                <a:pPr eaLnBrk="1" hangingPunct="1">
                  <a:buFont typeface="Wingdings" pitchFamily="2" charset="2"/>
                  <a:buChar char="ü"/>
                </a:pPr>
                <a:r>
                  <a:rPr lang="fr-FR" sz="6600" b="1" dirty="0">
                    <a:solidFill>
                      <a:srgbClr val="339966"/>
                    </a:solidFill>
                  </a:rPr>
                  <a:t> </a:t>
                </a:r>
              </a:p>
            </p:txBody>
          </p:sp>
          <p:sp>
            <p:nvSpPr>
              <p:cNvPr id="26" name="ZoneTexte 28"/>
              <p:cNvSpPr txBox="1">
                <a:spLocks noChangeArrowheads="1"/>
              </p:cNvSpPr>
              <p:nvPr/>
            </p:nvSpPr>
            <p:spPr bwMode="auto">
              <a:xfrm>
                <a:off x="2051720" y="1381026"/>
                <a:ext cx="431800" cy="11079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pitchFamily="16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pitchFamily="16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pitchFamily="16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pitchFamily="16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pitchFamily="16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pitchFamily="16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pitchFamily="16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pitchFamily="16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pitchFamily="16" charset="-128"/>
                  </a:defRPr>
                </a:lvl9pPr>
              </a:lstStyle>
              <a:p>
                <a:pPr eaLnBrk="1" hangingPunct="1"/>
                <a:r>
                  <a:rPr lang="fr-FR" sz="6600" dirty="0">
                    <a:solidFill>
                      <a:srgbClr val="FF0000"/>
                    </a:solidFill>
                  </a:rPr>
                  <a:t>x</a:t>
                </a:r>
              </a:p>
            </p:txBody>
          </p:sp>
        </p:grpSp>
        <p:sp>
          <p:nvSpPr>
            <p:cNvPr id="15" name="Line 40"/>
            <p:cNvSpPr>
              <a:spLocks noChangeShapeType="1"/>
            </p:cNvSpPr>
            <p:nvPr/>
          </p:nvSpPr>
          <p:spPr bwMode="auto">
            <a:xfrm flipH="1">
              <a:off x="7514803" y="5238725"/>
              <a:ext cx="432048" cy="13400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fr-FR" dirty="0"/>
            </a:p>
          </p:txBody>
        </p:sp>
      </p:grpSp>
    </p:spTree>
    <p:extLst>
      <p:ext uri="{BB962C8B-B14F-4D97-AF65-F5344CB8AC3E}">
        <p14:creationId xmlns:p14="http://schemas.microsoft.com/office/powerpoint/2010/main" val="407500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lipse 1"/>
          <p:cNvSpPr/>
          <p:nvPr/>
        </p:nvSpPr>
        <p:spPr>
          <a:xfrm>
            <a:off x="-57161" y="1628800"/>
            <a:ext cx="3909081" cy="3816424"/>
          </a:xfrm>
          <a:prstGeom prst="ellipse">
            <a:avLst/>
          </a:prstGeom>
          <a:solidFill>
            <a:srgbClr val="FFFF99"/>
          </a:solidFill>
          <a:ln>
            <a:noFill/>
          </a:ln>
          <a:effectLst>
            <a:softEdge rad="419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1556" name="Text Box 4"/>
          <p:cNvSpPr txBox="1">
            <a:spLocks noChangeArrowheads="1"/>
          </p:cNvSpPr>
          <p:nvPr/>
        </p:nvSpPr>
        <p:spPr bwMode="auto">
          <a:xfrm>
            <a:off x="1163394" y="2576450"/>
            <a:ext cx="157735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fr-FR" sz="2400" dirty="0" smtClean="0">
                <a:solidFill>
                  <a:schemeClr val="bg1">
                    <a:lumMod val="50000"/>
                  </a:schemeClr>
                </a:solidFill>
                <a:latin typeface="Gill Sans MT" pitchFamily="34" charset="0"/>
              </a:rPr>
              <a:t>SCANNER</a:t>
            </a:r>
            <a:endParaRPr lang="fr-FR" sz="2400" dirty="0">
              <a:solidFill>
                <a:schemeClr val="bg1">
                  <a:lumMod val="50000"/>
                </a:schemeClr>
              </a:solidFill>
              <a:latin typeface="Gill Sans MT" pitchFamily="34" charset="0"/>
            </a:endParaRPr>
          </a:p>
        </p:txBody>
      </p:sp>
      <p:sp>
        <p:nvSpPr>
          <p:cNvPr id="791557" name="Text Box 5"/>
          <p:cNvSpPr txBox="1">
            <a:spLocks noChangeArrowheads="1"/>
          </p:cNvSpPr>
          <p:nvPr/>
        </p:nvSpPr>
        <p:spPr bwMode="auto">
          <a:xfrm>
            <a:off x="4100015" y="2579353"/>
            <a:ext cx="688009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fr-FR" sz="2400" dirty="0">
                <a:solidFill>
                  <a:schemeClr val="bg1">
                    <a:lumMod val="50000"/>
                  </a:schemeClr>
                </a:solidFill>
                <a:latin typeface="Gill Sans MT" pitchFamily="34" charset="0"/>
              </a:rPr>
              <a:t>IRM</a:t>
            </a:r>
          </a:p>
          <a:p>
            <a:pPr algn="ctr"/>
            <a:endParaRPr lang="fr-FR" sz="2400" dirty="0">
              <a:solidFill>
                <a:schemeClr val="bg1">
                  <a:lumMod val="50000"/>
                </a:schemeClr>
              </a:solidFill>
              <a:latin typeface="Gill Sans MT" pitchFamily="34" charset="0"/>
            </a:endParaRPr>
          </a:p>
        </p:txBody>
      </p:sp>
      <p:sp>
        <p:nvSpPr>
          <p:cNvPr id="791559" name="Text Box 7"/>
          <p:cNvSpPr txBox="1">
            <a:spLocks noChangeArrowheads="1"/>
          </p:cNvSpPr>
          <p:nvPr/>
        </p:nvSpPr>
        <p:spPr bwMode="auto">
          <a:xfrm>
            <a:off x="6311540" y="2585976"/>
            <a:ext cx="68159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fr-FR" sz="2400" dirty="0" smtClean="0">
                <a:solidFill>
                  <a:schemeClr val="bg1">
                    <a:lumMod val="50000"/>
                  </a:schemeClr>
                </a:solidFill>
                <a:latin typeface="Gill Sans MT" pitchFamily="34" charset="0"/>
              </a:rPr>
              <a:t>TEP</a:t>
            </a:r>
            <a:endParaRPr lang="fr-FR" sz="2400" dirty="0">
              <a:solidFill>
                <a:schemeClr val="bg1">
                  <a:lumMod val="50000"/>
                </a:schemeClr>
              </a:solidFill>
              <a:latin typeface="Gill Sans MT" pitchFamily="34" charset="0"/>
            </a:endParaRPr>
          </a:p>
        </p:txBody>
      </p:sp>
      <p:pic>
        <p:nvPicPr>
          <p:cNvPr id="15" name="Picture 6" descr="2004_MRigr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800"/>
                    </a14:imgEffect>
                    <a14:imgEffect>
                      <a14:brightnessContrast bright="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1275"/>
          <a:stretch/>
        </p:blipFill>
        <p:spPr bwMode="auto">
          <a:xfrm>
            <a:off x="3886811" y="3080507"/>
            <a:ext cx="1178943" cy="996565"/>
          </a:xfrm>
          <a:prstGeom prst="rect">
            <a:avLst/>
          </a:prstGeom>
          <a:noFill/>
          <a:effectLst>
            <a:outerShdw blurRad="50800" dist="1143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2" descr="1MRI Machine_small"/>
          <p:cNvPicPr>
            <a:picLocks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166" b="9933"/>
          <a:stretch/>
        </p:blipFill>
        <p:spPr bwMode="auto">
          <a:xfrm>
            <a:off x="5992988" y="3080507"/>
            <a:ext cx="1315316" cy="996565"/>
          </a:xfrm>
          <a:prstGeom prst="rect">
            <a:avLst/>
          </a:prstGeom>
          <a:noFill/>
          <a:effectLst>
            <a:outerShdw blurRad="50800" dist="1143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3" descr="20060619_ct_lightspeed64_000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3800"/>
                    </a14:imgEffect>
                    <a14:imgEffect>
                      <a14:brightnessContrast bright="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657"/>
          <a:stretch>
            <a:fillRect/>
          </a:stretch>
        </p:blipFill>
        <p:spPr bwMode="auto">
          <a:xfrm>
            <a:off x="1277852" y="3047641"/>
            <a:ext cx="1348440" cy="1005830"/>
          </a:xfrm>
          <a:prstGeom prst="rect">
            <a:avLst/>
          </a:prstGeom>
          <a:noFill/>
          <a:effectLst>
            <a:outerShdw blurRad="50800" dist="1143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ZoneTexte 10"/>
          <p:cNvSpPr txBox="1"/>
          <p:nvPr/>
        </p:nvSpPr>
        <p:spPr>
          <a:xfrm>
            <a:off x="323528" y="188640"/>
            <a:ext cx="35878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/>
              <a:t>RECIST1.1 : Comment ?</a:t>
            </a:r>
          </a:p>
        </p:txBody>
      </p:sp>
    </p:spTree>
    <p:extLst>
      <p:ext uri="{BB962C8B-B14F-4D97-AF65-F5344CB8AC3E}">
        <p14:creationId xmlns:p14="http://schemas.microsoft.com/office/powerpoint/2010/main" val="2442829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/>
          <p:cNvSpPr txBox="1"/>
          <p:nvPr/>
        </p:nvSpPr>
        <p:spPr>
          <a:xfrm>
            <a:off x="323528" y="188640"/>
            <a:ext cx="77029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/>
              <a:t>Comment : </a:t>
            </a:r>
            <a:r>
              <a:rPr lang="fr-FR" sz="2000" dirty="0" smtClean="0"/>
              <a:t>choisir les lésions RECIST1.1 sur l’examen </a:t>
            </a:r>
            <a:r>
              <a:rPr lang="fr-FR" sz="2000" dirty="0" err="1" smtClean="0"/>
              <a:t>baseline</a:t>
            </a:r>
            <a:endParaRPr lang="fr-FR" sz="2000" dirty="0" smtClean="0"/>
          </a:p>
        </p:txBody>
      </p:sp>
      <p:sp>
        <p:nvSpPr>
          <p:cNvPr id="9" name="Ellipse 8"/>
          <p:cNvSpPr/>
          <p:nvPr/>
        </p:nvSpPr>
        <p:spPr>
          <a:xfrm>
            <a:off x="944003" y="1052736"/>
            <a:ext cx="360040" cy="36004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1</a:t>
            </a:r>
            <a:endParaRPr lang="en-US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1440609" y="1061464"/>
            <a:ext cx="4787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Etre convaincu que les lésions sont tumorales !</a:t>
            </a:r>
          </a:p>
          <a:p>
            <a:endParaRPr lang="fr-FR" sz="16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3" name="Ellipse 12"/>
          <p:cNvSpPr/>
          <p:nvPr/>
        </p:nvSpPr>
        <p:spPr>
          <a:xfrm>
            <a:off x="946199" y="1556792"/>
            <a:ext cx="360040" cy="36004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2</a:t>
            </a:r>
            <a:endParaRPr lang="en-US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1440160" y="1556792"/>
            <a:ext cx="7020272" cy="338550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fr-FR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Sélectionner l’échantillon de lésions cibles (celles qui sont mesurées)</a:t>
            </a: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2"/>
          <a:srcRect t="12388" r="69670" b="4158"/>
          <a:stretch/>
        </p:blipFill>
        <p:spPr bwMode="auto">
          <a:xfrm>
            <a:off x="5328084" y="3138452"/>
            <a:ext cx="3168352" cy="2669328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</p:pic>
      <p:pic>
        <p:nvPicPr>
          <p:cNvPr id="16" name="Picture 6" descr="0513837lz_ct_20060426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48" r="31821" b="45303"/>
          <a:stretch/>
        </p:blipFill>
        <p:spPr bwMode="auto">
          <a:xfrm>
            <a:off x="721509" y="3179716"/>
            <a:ext cx="3555989" cy="2582620"/>
          </a:xfrm>
          <a:prstGeom prst="rect">
            <a:avLst/>
          </a:prstGeom>
          <a:noFill/>
          <a:ln w="28575"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519284" y="2994862"/>
            <a:ext cx="3960440" cy="2952328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4932040" y="2996952"/>
            <a:ext cx="3960440" cy="2952328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e 1"/>
          <p:cNvGrpSpPr/>
          <p:nvPr/>
        </p:nvGrpSpPr>
        <p:grpSpPr>
          <a:xfrm>
            <a:off x="2003657" y="2029098"/>
            <a:ext cx="5088375" cy="2673339"/>
            <a:chOff x="2003657" y="2029098"/>
            <a:chExt cx="5088375" cy="2673339"/>
          </a:xfrm>
        </p:grpSpPr>
        <p:grpSp>
          <p:nvGrpSpPr>
            <p:cNvPr id="19" name="Groupe 18"/>
            <p:cNvGrpSpPr/>
            <p:nvPr/>
          </p:nvGrpSpPr>
          <p:grpSpPr>
            <a:xfrm>
              <a:off x="2067704" y="2029098"/>
              <a:ext cx="5024328" cy="1209664"/>
              <a:chOff x="2067704" y="1381026"/>
              <a:chExt cx="5024328" cy="1209664"/>
            </a:xfrm>
          </p:grpSpPr>
          <p:sp>
            <p:nvSpPr>
              <p:cNvPr id="20" name="ZoneTexte 26"/>
              <p:cNvSpPr txBox="1">
                <a:spLocks noChangeArrowheads="1"/>
              </p:cNvSpPr>
              <p:nvPr/>
            </p:nvSpPr>
            <p:spPr bwMode="auto">
              <a:xfrm>
                <a:off x="2067704" y="1482694"/>
                <a:ext cx="863600" cy="11079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CC66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pitchFamily="16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pitchFamily="16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pitchFamily="16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pitchFamily="16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pitchFamily="16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pitchFamily="16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pitchFamily="16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pitchFamily="16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pitchFamily="16" charset="-128"/>
                  </a:defRPr>
                </a:lvl9pPr>
              </a:lstStyle>
              <a:p>
                <a:pPr eaLnBrk="1" hangingPunct="1">
                  <a:buFont typeface="Wingdings" pitchFamily="2" charset="2"/>
                  <a:buChar char="ü"/>
                </a:pPr>
                <a:r>
                  <a:rPr lang="fr-FR" sz="6600" b="1" dirty="0">
                    <a:solidFill>
                      <a:srgbClr val="339966"/>
                    </a:solidFill>
                  </a:rPr>
                  <a:t> </a:t>
                </a:r>
              </a:p>
            </p:txBody>
          </p:sp>
          <p:sp>
            <p:nvSpPr>
              <p:cNvPr id="21" name="ZoneTexte 28"/>
              <p:cNvSpPr txBox="1">
                <a:spLocks noChangeArrowheads="1"/>
              </p:cNvSpPr>
              <p:nvPr/>
            </p:nvSpPr>
            <p:spPr bwMode="auto">
              <a:xfrm>
                <a:off x="6660232" y="1381026"/>
                <a:ext cx="431800" cy="11079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pitchFamily="16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pitchFamily="16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pitchFamily="16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pitchFamily="16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pitchFamily="16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pitchFamily="16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pitchFamily="16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pitchFamily="16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pitchFamily="16" charset="-128"/>
                  </a:defRPr>
                </a:lvl9pPr>
              </a:lstStyle>
              <a:p>
                <a:pPr eaLnBrk="1" hangingPunct="1"/>
                <a:r>
                  <a:rPr lang="fr-FR" sz="6600" dirty="0">
                    <a:solidFill>
                      <a:srgbClr val="FF0000"/>
                    </a:solidFill>
                  </a:rPr>
                  <a:t>x</a:t>
                </a:r>
              </a:p>
            </p:txBody>
          </p:sp>
        </p:grpSp>
        <p:sp>
          <p:nvSpPr>
            <p:cNvPr id="22" name="Line 40"/>
            <p:cNvSpPr>
              <a:spLocks noChangeShapeType="1"/>
            </p:cNvSpPr>
            <p:nvPr/>
          </p:nvSpPr>
          <p:spPr bwMode="auto">
            <a:xfrm flipH="1">
              <a:off x="2003657" y="4568429"/>
              <a:ext cx="251387" cy="13400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fr-FR" dirty="0"/>
            </a:p>
          </p:txBody>
        </p:sp>
      </p:grpSp>
    </p:spTree>
    <p:extLst>
      <p:ext uri="{BB962C8B-B14F-4D97-AF65-F5344CB8AC3E}">
        <p14:creationId xmlns:p14="http://schemas.microsoft.com/office/powerpoint/2010/main" val="1858924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/>
          <p:cNvSpPr txBox="1"/>
          <p:nvPr/>
        </p:nvSpPr>
        <p:spPr>
          <a:xfrm>
            <a:off x="323528" y="188640"/>
            <a:ext cx="77029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/>
              <a:t>Comment : </a:t>
            </a:r>
            <a:r>
              <a:rPr lang="fr-FR" sz="2000" dirty="0" smtClean="0"/>
              <a:t>choisir les lésions RECIST1.1 sur l’examen </a:t>
            </a:r>
            <a:r>
              <a:rPr lang="fr-FR" sz="2000" dirty="0" err="1" smtClean="0"/>
              <a:t>baseline</a:t>
            </a:r>
            <a:endParaRPr lang="fr-FR" sz="2000" dirty="0" smtClean="0"/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561216" y="5993654"/>
            <a:ext cx="2133600" cy="365125"/>
          </a:xfrm>
        </p:spPr>
        <p:txBody>
          <a:bodyPr/>
          <a:lstStyle/>
          <a:p>
            <a:pPr>
              <a:defRPr/>
            </a:pPr>
            <a:fld id="{836873CA-3356-4C5C-B3C8-80856AA05210}" type="datetime1">
              <a:rPr lang="fr-FR" smtClean="0"/>
              <a:pPr>
                <a:defRPr/>
              </a:pPr>
              <a:t>20/05/2022</a:t>
            </a:fld>
            <a:endParaRPr lang="fr-FR"/>
          </a:p>
        </p:txBody>
      </p:sp>
      <p:sp>
        <p:nvSpPr>
          <p:cNvPr id="9" name="Ellipse 8"/>
          <p:cNvSpPr/>
          <p:nvPr/>
        </p:nvSpPr>
        <p:spPr>
          <a:xfrm>
            <a:off x="944003" y="1052736"/>
            <a:ext cx="360040" cy="36004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1</a:t>
            </a:r>
            <a:endParaRPr lang="en-US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1440609" y="1061464"/>
            <a:ext cx="4787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Etre convaincu que les lésions sont tumorales !</a:t>
            </a:r>
          </a:p>
          <a:p>
            <a:endParaRPr lang="fr-FR" sz="16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3" name="Ellipse 12"/>
          <p:cNvSpPr/>
          <p:nvPr/>
        </p:nvSpPr>
        <p:spPr>
          <a:xfrm>
            <a:off x="946199" y="1556792"/>
            <a:ext cx="360040" cy="36004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2</a:t>
            </a:r>
            <a:endParaRPr lang="en-US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1440160" y="1556792"/>
            <a:ext cx="7020272" cy="338550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fr-FR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Sélectionner l’échantillon de lésions cibles (celles qui sont mesurées)</a:t>
            </a:r>
          </a:p>
        </p:txBody>
      </p:sp>
      <p:sp>
        <p:nvSpPr>
          <p:cNvPr id="10" name="Rectangle 9"/>
          <p:cNvSpPr/>
          <p:nvPr/>
        </p:nvSpPr>
        <p:spPr>
          <a:xfrm>
            <a:off x="519284" y="2994862"/>
            <a:ext cx="3960440" cy="2952328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4932040" y="2996952"/>
            <a:ext cx="3960440" cy="2952328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e 14"/>
          <p:cNvGrpSpPr/>
          <p:nvPr/>
        </p:nvGrpSpPr>
        <p:grpSpPr>
          <a:xfrm>
            <a:off x="2051720" y="2029098"/>
            <a:ext cx="5472608" cy="1209664"/>
            <a:chOff x="2051720" y="1381026"/>
            <a:chExt cx="5472608" cy="1209664"/>
          </a:xfrm>
        </p:grpSpPr>
        <p:sp>
          <p:nvSpPr>
            <p:cNvPr id="16" name="ZoneTexte 26"/>
            <p:cNvSpPr txBox="1">
              <a:spLocks noChangeArrowheads="1"/>
            </p:cNvSpPr>
            <p:nvPr/>
          </p:nvSpPr>
          <p:spPr bwMode="auto">
            <a:xfrm>
              <a:off x="6660728" y="1482694"/>
              <a:ext cx="863600" cy="11079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CC66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ヒラギノ角ゴ Pro W3" pitchFamily="16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ヒラギノ角ゴ Pro W3" pitchFamily="16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ヒラギノ角ゴ Pro W3" pitchFamily="16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ヒラギノ角ゴ Pro W3" pitchFamily="16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ヒラギノ角ゴ Pro W3" pitchFamily="16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pitchFamily="16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pitchFamily="16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pitchFamily="16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pitchFamily="16" charset="-128"/>
                </a:defRPr>
              </a:lvl9pPr>
            </a:lstStyle>
            <a:p>
              <a:pPr eaLnBrk="1" hangingPunct="1">
                <a:buFont typeface="Wingdings" pitchFamily="2" charset="2"/>
                <a:buChar char="ü"/>
              </a:pPr>
              <a:r>
                <a:rPr lang="fr-FR" sz="6600" b="1" dirty="0">
                  <a:solidFill>
                    <a:srgbClr val="339966"/>
                  </a:solidFill>
                </a:rPr>
                <a:t> </a:t>
              </a:r>
            </a:p>
          </p:txBody>
        </p:sp>
        <p:sp>
          <p:nvSpPr>
            <p:cNvPr id="17" name="ZoneTexte 28"/>
            <p:cNvSpPr txBox="1">
              <a:spLocks noChangeArrowheads="1"/>
            </p:cNvSpPr>
            <p:nvPr/>
          </p:nvSpPr>
          <p:spPr bwMode="auto">
            <a:xfrm>
              <a:off x="2051720" y="1381026"/>
              <a:ext cx="431800" cy="11079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ヒラギノ角ゴ Pro W3" pitchFamily="16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ヒラギノ角ゴ Pro W3" pitchFamily="16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ヒラギノ角ゴ Pro W3" pitchFamily="16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ヒラギノ角ゴ Pro W3" pitchFamily="16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ヒラギノ角ゴ Pro W3" pitchFamily="16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pitchFamily="16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pitchFamily="16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pitchFamily="16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pitchFamily="16" charset="-128"/>
                </a:defRPr>
              </a:lvl9pPr>
            </a:lstStyle>
            <a:p>
              <a:pPr eaLnBrk="1" hangingPunct="1"/>
              <a:r>
                <a:rPr lang="fr-FR" sz="6600" dirty="0">
                  <a:solidFill>
                    <a:srgbClr val="FF0000"/>
                  </a:solidFill>
                </a:rPr>
                <a:t>x</a:t>
              </a:r>
            </a:p>
          </p:txBody>
        </p:sp>
      </p:grpSp>
      <p:pic>
        <p:nvPicPr>
          <p:cNvPr id="18" name="Picture 3" descr="D:\20140401_personel\travail\bibliotheque_iconographique\iconographie_medicale\new_icono_med_bibliotheque\THORAX\0300484ak_massepulm_ctax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9792" y="3074617"/>
            <a:ext cx="3135529" cy="2781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D:\20140401_personel\travail\bibliotheque_iconographique\iconographie_medicale\new_icono_med_bibliotheque\THORAX\0300484ak_NODpulm_ctax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003" y="3056643"/>
            <a:ext cx="3149678" cy="2805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ZoneTexte 19"/>
          <p:cNvSpPr txBox="1"/>
          <p:nvPr/>
        </p:nvSpPr>
        <p:spPr>
          <a:xfrm>
            <a:off x="2051720" y="6011996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9 mm</a:t>
            </a:r>
            <a:endParaRPr lang="en-US" dirty="0"/>
          </a:p>
        </p:txBody>
      </p:sp>
      <p:sp>
        <p:nvSpPr>
          <p:cNvPr id="21" name="ZoneTexte 20"/>
          <p:cNvSpPr txBox="1"/>
          <p:nvPr/>
        </p:nvSpPr>
        <p:spPr>
          <a:xfrm>
            <a:off x="6660728" y="5998768"/>
            <a:ext cx="889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24 mm</a:t>
            </a:r>
            <a:endParaRPr lang="en-US" dirty="0"/>
          </a:p>
        </p:txBody>
      </p:sp>
      <p:sp>
        <p:nvSpPr>
          <p:cNvPr id="22" name="Line 40"/>
          <p:cNvSpPr>
            <a:spLocks noChangeShapeType="1"/>
          </p:cNvSpPr>
          <p:nvPr/>
        </p:nvSpPr>
        <p:spPr bwMode="auto">
          <a:xfrm flipH="1">
            <a:off x="1907704" y="4941168"/>
            <a:ext cx="144016" cy="13400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fr-FR" dirty="0"/>
          </a:p>
        </p:txBody>
      </p:sp>
      <p:sp>
        <p:nvSpPr>
          <p:cNvPr id="23" name="Line 40"/>
          <p:cNvSpPr>
            <a:spLocks noChangeShapeType="1"/>
          </p:cNvSpPr>
          <p:nvPr/>
        </p:nvSpPr>
        <p:spPr bwMode="auto">
          <a:xfrm flipH="1">
            <a:off x="7512680" y="5242816"/>
            <a:ext cx="428456" cy="67004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35127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/>
          <p:cNvSpPr txBox="1"/>
          <p:nvPr/>
        </p:nvSpPr>
        <p:spPr>
          <a:xfrm>
            <a:off x="323528" y="188640"/>
            <a:ext cx="77029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/>
              <a:t>Comment : </a:t>
            </a:r>
            <a:r>
              <a:rPr lang="fr-FR" sz="2000" dirty="0" smtClean="0"/>
              <a:t>choisir les lésions RECIST1.1 sur l’examen </a:t>
            </a:r>
            <a:r>
              <a:rPr lang="fr-FR" sz="2000" dirty="0" err="1" smtClean="0"/>
              <a:t>baseline</a:t>
            </a:r>
            <a:endParaRPr lang="fr-FR" sz="2000" dirty="0" smtClean="0"/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561216" y="5993654"/>
            <a:ext cx="2133600" cy="365125"/>
          </a:xfrm>
        </p:spPr>
        <p:txBody>
          <a:bodyPr/>
          <a:lstStyle/>
          <a:p>
            <a:pPr>
              <a:defRPr/>
            </a:pPr>
            <a:fld id="{836873CA-3356-4C5C-B3C8-80856AA05210}" type="datetime1">
              <a:rPr lang="fr-FR" smtClean="0"/>
              <a:pPr>
                <a:defRPr/>
              </a:pPr>
              <a:t>20/05/2022</a:t>
            </a:fld>
            <a:endParaRPr lang="fr-FR"/>
          </a:p>
        </p:txBody>
      </p:sp>
      <p:sp>
        <p:nvSpPr>
          <p:cNvPr id="9" name="Ellipse 8"/>
          <p:cNvSpPr/>
          <p:nvPr/>
        </p:nvSpPr>
        <p:spPr>
          <a:xfrm>
            <a:off x="944003" y="1052736"/>
            <a:ext cx="360040" cy="36004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1</a:t>
            </a:r>
            <a:endParaRPr lang="en-US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1440609" y="1061464"/>
            <a:ext cx="4787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Etre convaincu que les lésions sont tumorales !</a:t>
            </a:r>
          </a:p>
          <a:p>
            <a:endParaRPr lang="fr-FR" sz="16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3" name="Ellipse 12"/>
          <p:cNvSpPr/>
          <p:nvPr/>
        </p:nvSpPr>
        <p:spPr>
          <a:xfrm>
            <a:off x="946199" y="1556792"/>
            <a:ext cx="360040" cy="36004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2</a:t>
            </a:r>
            <a:endParaRPr lang="en-US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1440160" y="1556792"/>
            <a:ext cx="7020272" cy="338550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fr-FR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Sélectionner l’échantillon de lésions cibles (celles qui sont mesurées)</a:t>
            </a:r>
          </a:p>
        </p:txBody>
      </p:sp>
      <p:sp>
        <p:nvSpPr>
          <p:cNvPr id="10" name="Rectangle 9"/>
          <p:cNvSpPr/>
          <p:nvPr/>
        </p:nvSpPr>
        <p:spPr>
          <a:xfrm>
            <a:off x="519284" y="2994862"/>
            <a:ext cx="3960440" cy="2952328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4932040" y="2996952"/>
            <a:ext cx="3960440" cy="2952328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e 14"/>
          <p:cNvGrpSpPr/>
          <p:nvPr/>
        </p:nvGrpSpPr>
        <p:grpSpPr>
          <a:xfrm>
            <a:off x="2051720" y="2029098"/>
            <a:ext cx="5112568" cy="1209664"/>
            <a:chOff x="2051720" y="1381026"/>
            <a:chExt cx="5112568" cy="1209664"/>
          </a:xfrm>
        </p:grpSpPr>
        <p:sp>
          <p:nvSpPr>
            <p:cNvPr id="16" name="ZoneTexte 26"/>
            <p:cNvSpPr txBox="1">
              <a:spLocks noChangeArrowheads="1"/>
            </p:cNvSpPr>
            <p:nvPr/>
          </p:nvSpPr>
          <p:spPr bwMode="auto">
            <a:xfrm>
              <a:off x="2051720" y="1482694"/>
              <a:ext cx="863600" cy="11079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CC66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ヒラギノ角ゴ Pro W3" pitchFamily="16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ヒラギノ角ゴ Pro W3" pitchFamily="16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ヒラギノ角ゴ Pro W3" pitchFamily="16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ヒラギノ角ゴ Pro W3" pitchFamily="16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ヒラギノ角ゴ Pro W3" pitchFamily="16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pitchFamily="16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pitchFamily="16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pitchFamily="16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pitchFamily="16" charset="-128"/>
                </a:defRPr>
              </a:lvl9pPr>
            </a:lstStyle>
            <a:p>
              <a:pPr eaLnBrk="1" hangingPunct="1">
                <a:buFont typeface="Wingdings" pitchFamily="2" charset="2"/>
                <a:buChar char="ü"/>
              </a:pPr>
              <a:r>
                <a:rPr lang="fr-FR" sz="6600" b="1" dirty="0">
                  <a:solidFill>
                    <a:srgbClr val="339966"/>
                  </a:solidFill>
                </a:rPr>
                <a:t> </a:t>
              </a:r>
            </a:p>
          </p:txBody>
        </p:sp>
        <p:sp>
          <p:nvSpPr>
            <p:cNvPr id="17" name="ZoneTexte 28"/>
            <p:cNvSpPr txBox="1">
              <a:spLocks noChangeArrowheads="1"/>
            </p:cNvSpPr>
            <p:nvPr/>
          </p:nvSpPr>
          <p:spPr bwMode="auto">
            <a:xfrm>
              <a:off x="6732488" y="1381026"/>
              <a:ext cx="431800" cy="11079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ヒラギノ角ゴ Pro W3" pitchFamily="16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ヒラギノ角ゴ Pro W3" pitchFamily="16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ヒラギノ角ゴ Pro W3" pitchFamily="16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ヒラギノ角ゴ Pro W3" pitchFamily="16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ヒラギノ角ゴ Pro W3" pitchFamily="16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pitchFamily="16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pitchFamily="16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pitchFamily="16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pitchFamily="16" charset="-128"/>
                </a:defRPr>
              </a:lvl9pPr>
            </a:lstStyle>
            <a:p>
              <a:pPr eaLnBrk="1" hangingPunct="1"/>
              <a:r>
                <a:rPr lang="fr-FR" sz="6600" dirty="0">
                  <a:solidFill>
                    <a:srgbClr val="FF0000"/>
                  </a:solidFill>
                </a:rPr>
                <a:t>x</a:t>
              </a:r>
            </a:p>
          </p:txBody>
        </p:sp>
      </p:grpSp>
      <p:pic>
        <p:nvPicPr>
          <p:cNvPr id="18" name="Picture 4" descr="200410189FS_gg_loc000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55" t="26637" r="23074" b="29878"/>
          <a:stretch/>
        </p:blipFill>
        <p:spPr bwMode="auto">
          <a:xfrm>
            <a:off x="683568" y="3095148"/>
            <a:ext cx="3545427" cy="275366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Line 40"/>
          <p:cNvSpPr>
            <a:spLocks noChangeShapeType="1"/>
          </p:cNvSpPr>
          <p:nvPr/>
        </p:nvSpPr>
        <p:spPr bwMode="auto">
          <a:xfrm>
            <a:off x="1377460" y="4241106"/>
            <a:ext cx="384409" cy="352105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fr-FR" dirty="0"/>
          </a:p>
        </p:txBody>
      </p:sp>
      <p:cxnSp>
        <p:nvCxnSpPr>
          <p:cNvPr id="20" name="Connecteur droit 19"/>
          <p:cNvCxnSpPr/>
          <p:nvPr/>
        </p:nvCxnSpPr>
        <p:spPr>
          <a:xfrm flipH="1">
            <a:off x="1281279" y="4042226"/>
            <a:ext cx="537029" cy="691004"/>
          </a:xfrm>
          <a:prstGeom prst="line">
            <a:avLst/>
          </a:prstGeom>
          <a:ln>
            <a:solidFill>
              <a:schemeClr val="bg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4" descr="200410189FS_gg_loc000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55" t="26637" r="23074" b="29878"/>
          <a:stretch/>
        </p:blipFill>
        <p:spPr bwMode="auto">
          <a:xfrm>
            <a:off x="5139546" y="3094196"/>
            <a:ext cx="3545427" cy="275366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Line 40"/>
          <p:cNvSpPr>
            <a:spLocks noChangeShapeType="1"/>
          </p:cNvSpPr>
          <p:nvPr/>
        </p:nvSpPr>
        <p:spPr bwMode="auto">
          <a:xfrm flipH="1">
            <a:off x="5751685" y="4055330"/>
            <a:ext cx="479687" cy="710072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15317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/>
          <p:cNvSpPr txBox="1"/>
          <p:nvPr/>
        </p:nvSpPr>
        <p:spPr>
          <a:xfrm>
            <a:off x="323528" y="188640"/>
            <a:ext cx="77029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/>
              <a:t>Comment : </a:t>
            </a:r>
            <a:r>
              <a:rPr lang="fr-FR" sz="2000" dirty="0" smtClean="0"/>
              <a:t>choisir les lésions RECIST1.1 sur l’examen </a:t>
            </a:r>
            <a:r>
              <a:rPr lang="fr-FR" sz="2000" dirty="0" err="1" smtClean="0"/>
              <a:t>baseline</a:t>
            </a:r>
            <a:endParaRPr lang="fr-FR" sz="2000" dirty="0" smtClean="0"/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561216" y="5993654"/>
            <a:ext cx="2133600" cy="365125"/>
          </a:xfrm>
        </p:spPr>
        <p:txBody>
          <a:bodyPr/>
          <a:lstStyle/>
          <a:p>
            <a:pPr>
              <a:defRPr/>
            </a:pPr>
            <a:fld id="{836873CA-3356-4C5C-B3C8-80856AA05210}" type="datetime1">
              <a:rPr lang="fr-FR" smtClean="0"/>
              <a:pPr>
                <a:defRPr/>
              </a:pPr>
              <a:t>20/05/2022</a:t>
            </a:fld>
            <a:endParaRPr lang="fr-FR"/>
          </a:p>
        </p:txBody>
      </p:sp>
      <p:sp>
        <p:nvSpPr>
          <p:cNvPr id="9" name="Ellipse 8"/>
          <p:cNvSpPr/>
          <p:nvPr/>
        </p:nvSpPr>
        <p:spPr>
          <a:xfrm>
            <a:off x="944003" y="1052736"/>
            <a:ext cx="360040" cy="36004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1</a:t>
            </a:r>
            <a:endParaRPr lang="en-US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1440609" y="1061464"/>
            <a:ext cx="4787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Etre convaincu que les lésions sont tumorales !</a:t>
            </a:r>
          </a:p>
          <a:p>
            <a:endParaRPr lang="fr-FR" sz="16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3" name="Ellipse 12"/>
          <p:cNvSpPr/>
          <p:nvPr/>
        </p:nvSpPr>
        <p:spPr>
          <a:xfrm>
            <a:off x="946199" y="1556792"/>
            <a:ext cx="360040" cy="36004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2</a:t>
            </a:r>
            <a:endParaRPr lang="en-US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1440160" y="1556792"/>
            <a:ext cx="7020272" cy="338550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fr-FR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Sélectionner l’échantillon de lésions cibles (celles qui sont mesurées)</a:t>
            </a:r>
          </a:p>
        </p:txBody>
      </p:sp>
      <p:sp>
        <p:nvSpPr>
          <p:cNvPr id="10" name="Rectangle 9"/>
          <p:cNvSpPr/>
          <p:nvPr/>
        </p:nvSpPr>
        <p:spPr>
          <a:xfrm>
            <a:off x="519284" y="2994862"/>
            <a:ext cx="3960440" cy="2952328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4932040" y="2996952"/>
            <a:ext cx="3960440" cy="2952328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4" descr="200410189FS_gg_loc000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55" t="26637" r="23074" b="29878"/>
          <a:stretch/>
        </p:blipFill>
        <p:spPr bwMode="auto">
          <a:xfrm>
            <a:off x="683568" y="3095148"/>
            <a:ext cx="3545427" cy="275366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Line 40"/>
          <p:cNvSpPr>
            <a:spLocks noChangeShapeType="1"/>
          </p:cNvSpPr>
          <p:nvPr/>
        </p:nvSpPr>
        <p:spPr bwMode="auto">
          <a:xfrm>
            <a:off x="1377460" y="4241106"/>
            <a:ext cx="384409" cy="352105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fr-FR" dirty="0"/>
          </a:p>
        </p:txBody>
      </p:sp>
      <p:cxnSp>
        <p:nvCxnSpPr>
          <p:cNvPr id="17" name="Connecteur droit 16"/>
          <p:cNvCxnSpPr/>
          <p:nvPr/>
        </p:nvCxnSpPr>
        <p:spPr>
          <a:xfrm flipH="1">
            <a:off x="1281279" y="4042226"/>
            <a:ext cx="537029" cy="691004"/>
          </a:xfrm>
          <a:prstGeom prst="line">
            <a:avLst/>
          </a:prstGeom>
          <a:ln>
            <a:solidFill>
              <a:schemeClr val="bg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4" descr="200410189FS_gg_loc000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55" t="26637" r="23074" b="29878"/>
          <a:stretch/>
        </p:blipFill>
        <p:spPr bwMode="auto">
          <a:xfrm>
            <a:off x="5139546" y="3094196"/>
            <a:ext cx="3545427" cy="275366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Groupe 18"/>
          <p:cNvGrpSpPr/>
          <p:nvPr/>
        </p:nvGrpSpPr>
        <p:grpSpPr>
          <a:xfrm rot="18728676">
            <a:off x="7833179" y="4479274"/>
            <a:ext cx="344462" cy="435353"/>
            <a:chOff x="1433679" y="5546308"/>
            <a:chExt cx="537029" cy="691004"/>
          </a:xfrm>
        </p:grpSpPr>
        <p:sp>
          <p:nvSpPr>
            <p:cNvPr id="20" name="Line 40"/>
            <p:cNvSpPr>
              <a:spLocks noChangeShapeType="1"/>
            </p:cNvSpPr>
            <p:nvPr/>
          </p:nvSpPr>
          <p:spPr bwMode="auto">
            <a:xfrm>
              <a:off x="1529860" y="5745188"/>
              <a:ext cx="384409" cy="352105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fr-FR" dirty="0"/>
            </a:p>
          </p:txBody>
        </p:sp>
        <p:cxnSp>
          <p:nvCxnSpPr>
            <p:cNvPr id="21" name="Connecteur droit 20"/>
            <p:cNvCxnSpPr/>
            <p:nvPr/>
          </p:nvCxnSpPr>
          <p:spPr>
            <a:xfrm flipH="1">
              <a:off x="1433679" y="5546308"/>
              <a:ext cx="537029" cy="691004"/>
            </a:xfrm>
            <a:prstGeom prst="line">
              <a:avLst/>
            </a:prstGeom>
            <a:ln>
              <a:solidFill>
                <a:schemeClr val="bg1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ZoneTexte 21"/>
          <p:cNvSpPr txBox="1"/>
          <p:nvPr/>
        </p:nvSpPr>
        <p:spPr>
          <a:xfrm>
            <a:off x="2051720" y="6011996"/>
            <a:ext cx="889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19 mm</a:t>
            </a:r>
            <a:endParaRPr lang="en-US" dirty="0"/>
          </a:p>
        </p:txBody>
      </p:sp>
      <p:sp>
        <p:nvSpPr>
          <p:cNvPr id="23" name="ZoneTexte 22"/>
          <p:cNvSpPr txBox="1"/>
          <p:nvPr/>
        </p:nvSpPr>
        <p:spPr>
          <a:xfrm>
            <a:off x="6660728" y="5998768"/>
            <a:ext cx="889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12 mm</a:t>
            </a:r>
            <a:endParaRPr lang="en-US" dirty="0"/>
          </a:p>
        </p:txBody>
      </p:sp>
      <p:grpSp>
        <p:nvGrpSpPr>
          <p:cNvPr id="24" name="Groupe 23"/>
          <p:cNvGrpSpPr/>
          <p:nvPr/>
        </p:nvGrpSpPr>
        <p:grpSpPr>
          <a:xfrm>
            <a:off x="2051720" y="2029098"/>
            <a:ext cx="5112568" cy="1209664"/>
            <a:chOff x="2051720" y="1381026"/>
            <a:chExt cx="5112568" cy="1209664"/>
          </a:xfrm>
        </p:grpSpPr>
        <p:sp>
          <p:nvSpPr>
            <p:cNvPr id="25" name="ZoneTexte 26"/>
            <p:cNvSpPr txBox="1">
              <a:spLocks noChangeArrowheads="1"/>
            </p:cNvSpPr>
            <p:nvPr/>
          </p:nvSpPr>
          <p:spPr bwMode="auto">
            <a:xfrm>
              <a:off x="2051720" y="1482694"/>
              <a:ext cx="863600" cy="11079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CC66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ヒラギノ角ゴ Pro W3" pitchFamily="16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ヒラギノ角ゴ Pro W3" pitchFamily="16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ヒラギノ角ゴ Pro W3" pitchFamily="16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ヒラギノ角ゴ Pro W3" pitchFamily="16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ヒラギノ角ゴ Pro W3" pitchFamily="16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pitchFamily="16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pitchFamily="16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pitchFamily="16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pitchFamily="16" charset="-128"/>
                </a:defRPr>
              </a:lvl9pPr>
            </a:lstStyle>
            <a:p>
              <a:pPr eaLnBrk="1" hangingPunct="1">
                <a:buFont typeface="Wingdings" pitchFamily="2" charset="2"/>
                <a:buChar char="ü"/>
              </a:pPr>
              <a:r>
                <a:rPr lang="fr-FR" sz="6600" b="1" dirty="0">
                  <a:solidFill>
                    <a:srgbClr val="339966"/>
                  </a:solidFill>
                </a:rPr>
                <a:t> </a:t>
              </a:r>
            </a:p>
          </p:txBody>
        </p:sp>
        <p:sp>
          <p:nvSpPr>
            <p:cNvPr id="26" name="ZoneTexte 28"/>
            <p:cNvSpPr txBox="1">
              <a:spLocks noChangeArrowheads="1"/>
            </p:cNvSpPr>
            <p:nvPr/>
          </p:nvSpPr>
          <p:spPr bwMode="auto">
            <a:xfrm>
              <a:off x="6732488" y="1381026"/>
              <a:ext cx="431800" cy="11079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ヒラギノ角ゴ Pro W3" pitchFamily="16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ヒラギノ角ゴ Pro W3" pitchFamily="16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ヒラギノ角ゴ Pro W3" pitchFamily="16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ヒラギノ角ゴ Pro W3" pitchFamily="16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ヒラギノ角ゴ Pro W3" pitchFamily="16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pitchFamily="16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pitchFamily="16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pitchFamily="16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pitchFamily="16" charset="-128"/>
                </a:defRPr>
              </a:lvl9pPr>
            </a:lstStyle>
            <a:p>
              <a:pPr eaLnBrk="1" hangingPunct="1"/>
              <a:r>
                <a:rPr lang="fr-FR" sz="6600" dirty="0">
                  <a:solidFill>
                    <a:srgbClr val="FF0000"/>
                  </a:solidFill>
                </a:rPr>
                <a:t>x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99622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/>
          <p:cNvSpPr txBox="1"/>
          <p:nvPr/>
        </p:nvSpPr>
        <p:spPr>
          <a:xfrm>
            <a:off x="323528" y="188640"/>
            <a:ext cx="77029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/>
              <a:t>Comment : </a:t>
            </a:r>
            <a:r>
              <a:rPr lang="fr-FR" sz="2000" dirty="0" smtClean="0"/>
              <a:t>choisir les lésions RECIST1.1 sur l’examen </a:t>
            </a:r>
            <a:r>
              <a:rPr lang="fr-FR" sz="2000" dirty="0" err="1" smtClean="0"/>
              <a:t>baseline</a:t>
            </a:r>
            <a:endParaRPr lang="fr-FR" sz="2000" dirty="0" smtClean="0"/>
          </a:p>
        </p:txBody>
      </p:sp>
      <p:sp>
        <p:nvSpPr>
          <p:cNvPr id="9" name="Ellipse 8"/>
          <p:cNvSpPr/>
          <p:nvPr/>
        </p:nvSpPr>
        <p:spPr>
          <a:xfrm>
            <a:off x="944003" y="1052736"/>
            <a:ext cx="360040" cy="36004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1</a:t>
            </a:r>
            <a:endParaRPr lang="en-US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1440609" y="1061464"/>
            <a:ext cx="4787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Etre convaincu que les lésions sont tumorales !</a:t>
            </a:r>
          </a:p>
          <a:p>
            <a:endParaRPr lang="fr-FR" sz="16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3" name="Ellipse 12"/>
          <p:cNvSpPr/>
          <p:nvPr/>
        </p:nvSpPr>
        <p:spPr>
          <a:xfrm>
            <a:off x="946199" y="1556792"/>
            <a:ext cx="360040" cy="36004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2</a:t>
            </a:r>
            <a:endParaRPr lang="en-US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1440160" y="1556792"/>
            <a:ext cx="7020272" cy="338550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fr-FR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Sélectionner l’échantillon de lésions cibles (celles qui sont mesurées)</a:t>
            </a:r>
          </a:p>
        </p:txBody>
      </p:sp>
      <p:sp>
        <p:nvSpPr>
          <p:cNvPr id="27" name="Rectangle 26"/>
          <p:cNvSpPr/>
          <p:nvPr/>
        </p:nvSpPr>
        <p:spPr>
          <a:xfrm>
            <a:off x="519284" y="2994862"/>
            <a:ext cx="3960440" cy="2952328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4932040" y="2996952"/>
            <a:ext cx="3960440" cy="2952328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84" t="40190" r="40159" b="-1"/>
          <a:stretch/>
        </p:blipFill>
        <p:spPr bwMode="auto">
          <a:xfrm>
            <a:off x="5007612" y="3238762"/>
            <a:ext cx="3737166" cy="24224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3" name="Picture 2" descr="D:\20140401_personel\travail\bibliotheque_iconographique\iconographie_medicale\new_icono_med_bibliotheque\eval_onco\1407694rw_boneNTL_coursRECIST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15" t="26523" r="18176" b="7032"/>
          <a:stretch/>
        </p:blipFill>
        <p:spPr bwMode="auto">
          <a:xfrm>
            <a:off x="607068" y="3105220"/>
            <a:ext cx="3815268" cy="2700044"/>
          </a:xfrm>
          <a:prstGeom prst="rect">
            <a:avLst/>
          </a:prstGeom>
          <a:noFill/>
          <a:ln w="38100"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e 1"/>
          <p:cNvGrpSpPr/>
          <p:nvPr/>
        </p:nvGrpSpPr>
        <p:grpSpPr>
          <a:xfrm>
            <a:off x="2051720" y="2029098"/>
            <a:ext cx="5472608" cy="2912070"/>
            <a:chOff x="2051720" y="2029098"/>
            <a:chExt cx="5472608" cy="2912070"/>
          </a:xfrm>
        </p:grpSpPr>
        <p:grpSp>
          <p:nvGrpSpPr>
            <p:cNvPr id="29" name="Groupe 28"/>
            <p:cNvGrpSpPr/>
            <p:nvPr/>
          </p:nvGrpSpPr>
          <p:grpSpPr>
            <a:xfrm>
              <a:off x="2051720" y="2029098"/>
              <a:ext cx="5472608" cy="1209664"/>
              <a:chOff x="2051720" y="1381026"/>
              <a:chExt cx="5472608" cy="1209664"/>
            </a:xfrm>
          </p:grpSpPr>
          <p:sp>
            <p:nvSpPr>
              <p:cNvPr id="30" name="ZoneTexte 26"/>
              <p:cNvSpPr txBox="1">
                <a:spLocks noChangeArrowheads="1"/>
              </p:cNvSpPr>
              <p:nvPr/>
            </p:nvSpPr>
            <p:spPr bwMode="auto">
              <a:xfrm>
                <a:off x="6660728" y="1482694"/>
                <a:ext cx="863600" cy="11079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CC66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pitchFamily="16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pitchFamily="16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pitchFamily="16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pitchFamily="16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pitchFamily="16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pitchFamily="16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pitchFamily="16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pitchFamily="16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pitchFamily="16" charset="-128"/>
                  </a:defRPr>
                </a:lvl9pPr>
              </a:lstStyle>
              <a:p>
                <a:pPr eaLnBrk="1" hangingPunct="1">
                  <a:buFont typeface="Wingdings" pitchFamily="2" charset="2"/>
                  <a:buChar char="ü"/>
                </a:pPr>
                <a:r>
                  <a:rPr lang="fr-FR" sz="6600" b="1" dirty="0">
                    <a:solidFill>
                      <a:srgbClr val="339966"/>
                    </a:solidFill>
                  </a:rPr>
                  <a:t> </a:t>
                </a:r>
              </a:p>
            </p:txBody>
          </p:sp>
          <p:sp>
            <p:nvSpPr>
              <p:cNvPr id="31" name="ZoneTexte 28"/>
              <p:cNvSpPr txBox="1">
                <a:spLocks noChangeArrowheads="1"/>
              </p:cNvSpPr>
              <p:nvPr/>
            </p:nvSpPr>
            <p:spPr bwMode="auto">
              <a:xfrm>
                <a:off x="2051720" y="1381026"/>
                <a:ext cx="431800" cy="11079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pitchFamily="16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pitchFamily="16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pitchFamily="16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pitchFamily="16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pitchFamily="16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pitchFamily="16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pitchFamily="16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pitchFamily="16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pitchFamily="16" charset="-128"/>
                  </a:defRPr>
                </a:lvl9pPr>
              </a:lstStyle>
              <a:p>
                <a:pPr eaLnBrk="1" hangingPunct="1"/>
                <a:r>
                  <a:rPr lang="fr-FR" sz="6600" dirty="0">
                    <a:solidFill>
                      <a:srgbClr val="FF0000"/>
                    </a:solidFill>
                  </a:rPr>
                  <a:t>x</a:t>
                </a:r>
              </a:p>
            </p:txBody>
          </p:sp>
        </p:grpSp>
        <p:sp>
          <p:nvSpPr>
            <p:cNvPr id="15" name="Line 40"/>
            <p:cNvSpPr>
              <a:spLocks noChangeShapeType="1"/>
            </p:cNvSpPr>
            <p:nvPr/>
          </p:nvSpPr>
          <p:spPr bwMode="auto">
            <a:xfrm flipH="1" flipV="1">
              <a:off x="5842743" y="4859152"/>
              <a:ext cx="1440160" cy="8201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fr-FR" dirty="0"/>
            </a:p>
          </p:txBody>
        </p:sp>
      </p:grpSp>
    </p:spTree>
    <p:extLst>
      <p:ext uri="{BB962C8B-B14F-4D97-AF65-F5344CB8AC3E}">
        <p14:creationId xmlns:p14="http://schemas.microsoft.com/office/powerpoint/2010/main" val="1573688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/>
          <p:cNvSpPr txBox="1"/>
          <p:nvPr/>
        </p:nvSpPr>
        <p:spPr>
          <a:xfrm>
            <a:off x="323528" y="188640"/>
            <a:ext cx="77029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/>
              <a:t>Comment : </a:t>
            </a:r>
            <a:r>
              <a:rPr lang="fr-FR" sz="2000" dirty="0" smtClean="0"/>
              <a:t>choisir les lésions RECIST1.1 sur l’examen </a:t>
            </a:r>
            <a:r>
              <a:rPr lang="fr-FR" sz="2000" dirty="0" err="1" smtClean="0"/>
              <a:t>baseline</a:t>
            </a:r>
            <a:endParaRPr lang="fr-FR" sz="2000" dirty="0" smtClean="0"/>
          </a:p>
        </p:txBody>
      </p:sp>
      <p:sp>
        <p:nvSpPr>
          <p:cNvPr id="9" name="Ellipse 8"/>
          <p:cNvSpPr/>
          <p:nvPr/>
        </p:nvSpPr>
        <p:spPr>
          <a:xfrm>
            <a:off x="944003" y="1052736"/>
            <a:ext cx="360040" cy="36004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1</a:t>
            </a:r>
            <a:endParaRPr lang="en-US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1440609" y="1061464"/>
            <a:ext cx="4787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Etre convaincu que les lésions sont tumorales !</a:t>
            </a:r>
          </a:p>
          <a:p>
            <a:endParaRPr lang="fr-FR" sz="16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3" name="Ellipse 12"/>
          <p:cNvSpPr/>
          <p:nvPr/>
        </p:nvSpPr>
        <p:spPr>
          <a:xfrm>
            <a:off x="946199" y="1556792"/>
            <a:ext cx="360040" cy="36004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2</a:t>
            </a:r>
            <a:endParaRPr lang="en-US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1440160" y="1556792"/>
            <a:ext cx="7020272" cy="338550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fr-FR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Sélectionner l’échantillon de lésions cibles (celles qui sont mesurées)</a:t>
            </a:r>
          </a:p>
        </p:txBody>
      </p:sp>
      <p:sp>
        <p:nvSpPr>
          <p:cNvPr id="7" name="Rectangle 6"/>
          <p:cNvSpPr/>
          <p:nvPr/>
        </p:nvSpPr>
        <p:spPr>
          <a:xfrm>
            <a:off x="519284" y="2994862"/>
            <a:ext cx="3960440" cy="2952328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932040" y="2996952"/>
            <a:ext cx="3960440" cy="2952328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e 11"/>
          <p:cNvGrpSpPr/>
          <p:nvPr/>
        </p:nvGrpSpPr>
        <p:grpSpPr>
          <a:xfrm>
            <a:off x="2051720" y="2029098"/>
            <a:ext cx="5472608" cy="1209664"/>
            <a:chOff x="2051720" y="1381026"/>
            <a:chExt cx="5472608" cy="1209664"/>
          </a:xfrm>
        </p:grpSpPr>
        <p:sp>
          <p:nvSpPr>
            <p:cNvPr id="15" name="ZoneTexte 26"/>
            <p:cNvSpPr txBox="1">
              <a:spLocks noChangeArrowheads="1"/>
            </p:cNvSpPr>
            <p:nvPr/>
          </p:nvSpPr>
          <p:spPr bwMode="auto">
            <a:xfrm>
              <a:off x="6660728" y="1482694"/>
              <a:ext cx="863600" cy="11079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CC66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ヒラギノ角ゴ Pro W3" pitchFamily="16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ヒラギノ角ゴ Pro W3" pitchFamily="16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ヒラギノ角ゴ Pro W3" pitchFamily="16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ヒラギノ角ゴ Pro W3" pitchFamily="16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ヒラギノ角ゴ Pro W3" pitchFamily="16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pitchFamily="16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pitchFamily="16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pitchFamily="16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pitchFamily="16" charset="-128"/>
                </a:defRPr>
              </a:lvl9pPr>
            </a:lstStyle>
            <a:p>
              <a:pPr eaLnBrk="1" hangingPunct="1">
                <a:buFont typeface="Wingdings" pitchFamily="2" charset="2"/>
                <a:buChar char="ü"/>
              </a:pPr>
              <a:r>
                <a:rPr lang="fr-FR" sz="6600" b="1" dirty="0">
                  <a:solidFill>
                    <a:srgbClr val="339966"/>
                  </a:solidFill>
                </a:rPr>
                <a:t> </a:t>
              </a:r>
            </a:p>
          </p:txBody>
        </p:sp>
        <p:sp>
          <p:nvSpPr>
            <p:cNvPr id="16" name="ZoneTexte 28"/>
            <p:cNvSpPr txBox="1">
              <a:spLocks noChangeArrowheads="1"/>
            </p:cNvSpPr>
            <p:nvPr/>
          </p:nvSpPr>
          <p:spPr bwMode="auto">
            <a:xfrm>
              <a:off x="2051720" y="1381026"/>
              <a:ext cx="431800" cy="11079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ヒラギノ角ゴ Pro W3" pitchFamily="16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ヒラギノ角ゴ Pro W3" pitchFamily="16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ヒラギノ角ゴ Pro W3" pitchFamily="16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ヒラギノ角ゴ Pro W3" pitchFamily="16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ヒラギノ角ゴ Pro W3" pitchFamily="16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pitchFamily="16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pitchFamily="16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pitchFamily="16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pitchFamily="16" charset="-128"/>
                </a:defRPr>
              </a:lvl9pPr>
            </a:lstStyle>
            <a:p>
              <a:pPr eaLnBrk="1" hangingPunct="1"/>
              <a:r>
                <a:rPr lang="fr-FR" sz="6600" dirty="0">
                  <a:solidFill>
                    <a:srgbClr val="FF0000"/>
                  </a:solidFill>
                </a:rPr>
                <a:t>x</a:t>
              </a:r>
            </a:p>
          </p:txBody>
        </p:sp>
      </p:grpSp>
      <p:sp>
        <p:nvSpPr>
          <p:cNvPr id="17" name="ZoneTexte 16"/>
          <p:cNvSpPr txBox="1"/>
          <p:nvPr/>
        </p:nvSpPr>
        <p:spPr>
          <a:xfrm>
            <a:off x="827584" y="3645024"/>
            <a:ext cx="294189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Maximum </a:t>
            </a:r>
            <a:r>
              <a:rPr lang="fr-FR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10 TL</a:t>
            </a:r>
            <a:endParaRPr lang="fr-FR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Maximum 2 TL par organe </a:t>
            </a:r>
          </a:p>
          <a:p>
            <a:endParaRPr lang="en-US" dirty="0"/>
          </a:p>
        </p:txBody>
      </p:sp>
      <p:sp>
        <p:nvSpPr>
          <p:cNvPr id="18" name="ZoneTexte 17"/>
          <p:cNvSpPr txBox="1"/>
          <p:nvPr/>
        </p:nvSpPr>
        <p:spPr>
          <a:xfrm>
            <a:off x="5189780" y="3564052"/>
            <a:ext cx="294189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Maximum </a:t>
            </a:r>
            <a:r>
              <a:rPr lang="fr-FR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5 TL</a:t>
            </a:r>
            <a:endParaRPr lang="fr-FR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Maximum 2 TL par organe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5898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/>
          <p:cNvSpPr txBox="1"/>
          <p:nvPr/>
        </p:nvSpPr>
        <p:spPr>
          <a:xfrm>
            <a:off x="323528" y="188640"/>
            <a:ext cx="77029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/>
              <a:t>Comment : </a:t>
            </a:r>
            <a:r>
              <a:rPr lang="fr-FR" sz="2000" dirty="0" smtClean="0"/>
              <a:t>choisir les lésions RECIST1.1 sur l’examen </a:t>
            </a:r>
            <a:r>
              <a:rPr lang="fr-FR" sz="2000" dirty="0" err="1" smtClean="0"/>
              <a:t>baseline</a:t>
            </a:r>
            <a:endParaRPr lang="fr-FR" sz="2000" dirty="0" smtClean="0"/>
          </a:p>
        </p:txBody>
      </p:sp>
      <p:sp>
        <p:nvSpPr>
          <p:cNvPr id="9" name="Ellipse 8"/>
          <p:cNvSpPr/>
          <p:nvPr/>
        </p:nvSpPr>
        <p:spPr>
          <a:xfrm>
            <a:off x="944003" y="1052736"/>
            <a:ext cx="360040" cy="36004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1</a:t>
            </a:r>
            <a:endParaRPr lang="en-US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1440609" y="1061464"/>
            <a:ext cx="4787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Etre convaincu que les lésions sont tumorales !</a:t>
            </a:r>
          </a:p>
          <a:p>
            <a:endParaRPr lang="fr-FR" sz="16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3" name="Ellipse 12"/>
          <p:cNvSpPr/>
          <p:nvPr/>
        </p:nvSpPr>
        <p:spPr>
          <a:xfrm>
            <a:off x="946199" y="1556792"/>
            <a:ext cx="360040" cy="36004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2</a:t>
            </a:r>
            <a:endParaRPr lang="en-US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1440160" y="1556792"/>
            <a:ext cx="7020272" cy="338550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fr-FR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Sélectionner l’échantillon de lésions cibles (celles qui sont mesurées)</a:t>
            </a:r>
          </a:p>
        </p:txBody>
      </p:sp>
      <p:sp>
        <p:nvSpPr>
          <p:cNvPr id="19" name="Ellipse 18"/>
          <p:cNvSpPr/>
          <p:nvPr/>
        </p:nvSpPr>
        <p:spPr>
          <a:xfrm>
            <a:off x="946199" y="2060848"/>
            <a:ext cx="360040" cy="36004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3</a:t>
            </a:r>
            <a:endParaRPr lang="en-US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1438304" y="2060848"/>
            <a:ext cx="7166144" cy="584771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fr-FR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Rapporter les autres lésions tumorales en tant que lésions non cibles</a:t>
            </a:r>
            <a:endParaRPr lang="fr-FR" sz="16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  <a:p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84705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/>
          <p:cNvSpPr txBox="1"/>
          <p:nvPr/>
        </p:nvSpPr>
        <p:spPr>
          <a:xfrm>
            <a:off x="323528" y="188640"/>
            <a:ext cx="77029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/>
              <a:t>Comment : </a:t>
            </a:r>
            <a:r>
              <a:rPr lang="fr-FR" sz="2000" dirty="0" smtClean="0"/>
              <a:t>choisir les lésions RECIST1.1 sur l’examen </a:t>
            </a:r>
            <a:r>
              <a:rPr lang="fr-FR" sz="2000" dirty="0" err="1" smtClean="0"/>
              <a:t>baseline</a:t>
            </a:r>
            <a:endParaRPr lang="fr-FR" sz="2000" dirty="0" smtClean="0"/>
          </a:p>
        </p:txBody>
      </p:sp>
      <p:sp>
        <p:nvSpPr>
          <p:cNvPr id="9" name="Ellipse 8"/>
          <p:cNvSpPr/>
          <p:nvPr/>
        </p:nvSpPr>
        <p:spPr>
          <a:xfrm>
            <a:off x="944003" y="1052736"/>
            <a:ext cx="360040" cy="36004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1</a:t>
            </a:r>
            <a:endParaRPr lang="en-US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1440609" y="1061464"/>
            <a:ext cx="4787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Etre convaincu que les lésions sont tumorales !</a:t>
            </a:r>
          </a:p>
          <a:p>
            <a:endParaRPr lang="fr-FR" sz="16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3" name="Ellipse 12"/>
          <p:cNvSpPr/>
          <p:nvPr/>
        </p:nvSpPr>
        <p:spPr>
          <a:xfrm>
            <a:off x="946199" y="1556792"/>
            <a:ext cx="360040" cy="36004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2</a:t>
            </a:r>
            <a:endParaRPr lang="en-US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1440160" y="1556792"/>
            <a:ext cx="7020272" cy="338550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fr-FR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Sélectionner l’échantillon de lésions cibles (celles qui sont mesurées)</a:t>
            </a:r>
          </a:p>
        </p:txBody>
      </p:sp>
      <p:sp>
        <p:nvSpPr>
          <p:cNvPr id="19" name="Ellipse 18"/>
          <p:cNvSpPr/>
          <p:nvPr/>
        </p:nvSpPr>
        <p:spPr>
          <a:xfrm>
            <a:off x="946199" y="2060848"/>
            <a:ext cx="360040" cy="36004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3</a:t>
            </a:r>
            <a:endParaRPr lang="en-US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1438304" y="2060848"/>
            <a:ext cx="7166144" cy="584771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fr-FR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Rapporter les autres lésions tumorales en tant que lésions non cibles</a:t>
            </a:r>
            <a:endParaRPr lang="fr-FR" sz="16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  <a:p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2"/>
          <a:srcRect t="12388" r="69670" b="4158"/>
          <a:stretch/>
        </p:blipFill>
        <p:spPr bwMode="auto">
          <a:xfrm>
            <a:off x="6156176" y="3324538"/>
            <a:ext cx="2086476" cy="17578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</p:pic>
      <p:sp>
        <p:nvSpPr>
          <p:cNvPr id="12" name="Rectangle 11"/>
          <p:cNvSpPr/>
          <p:nvPr/>
        </p:nvSpPr>
        <p:spPr>
          <a:xfrm>
            <a:off x="3131840" y="3212976"/>
            <a:ext cx="2664296" cy="1944216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519284" y="3210886"/>
            <a:ext cx="2376264" cy="1944216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2" descr="D:\20140401_personel\travail\bibliotheque_iconographique\iconographie_medicale\new_icono_med_bibliotheque\eval_onco\1407694rw_boneNTL_coursRECIST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15" t="26523" r="18176" b="7032"/>
          <a:stretch/>
        </p:blipFill>
        <p:spPr bwMode="auto">
          <a:xfrm>
            <a:off x="3195380" y="3312210"/>
            <a:ext cx="2512494" cy="1778078"/>
          </a:xfrm>
          <a:prstGeom prst="rect">
            <a:avLst/>
          </a:prstGeom>
          <a:noFill/>
          <a:ln w="38100"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e 16"/>
          <p:cNvGrpSpPr/>
          <p:nvPr/>
        </p:nvGrpSpPr>
        <p:grpSpPr>
          <a:xfrm>
            <a:off x="618189" y="3304310"/>
            <a:ext cx="2161518" cy="1778078"/>
            <a:chOff x="-2026513" y="4763000"/>
            <a:chExt cx="1758070" cy="1479581"/>
          </a:xfrm>
          <a:effectLst/>
        </p:grpSpPr>
        <p:pic>
          <p:nvPicPr>
            <p:cNvPr id="18" name="Picture 5" descr="0502990he_metahep_adkcolon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6326" b="27450"/>
            <a:stretch/>
          </p:blipFill>
          <p:spPr bwMode="auto">
            <a:xfrm>
              <a:off x="-2026513" y="4763000"/>
              <a:ext cx="1758070" cy="1479581"/>
            </a:xfrm>
            <a:prstGeom prst="rect">
              <a:avLst/>
            </a:prstGeom>
            <a:noFill/>
            <a:ln w="28575"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Line 40"/>
            <p:cNvSpPr>
              <a:spLocks noChangeShapeType="1"/>
            </p:cNvSpPr>
            <p:nvPr/>
          </p:nvSpPr>
          <p:spPr bwMode="auto">
            <a:xfrm>
              <a:off x="-1680068" y="5803369"/>
              <a:ext cx="201834" cy="81771"/>
            </a:xfrm>
            <a:prstGeom prst="line">
              <a:avLst/>
            </a:prstGeom>
            <a:noFill/>
            <a:ln w="12700">
              <a:noFill/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fr-FR" dirty="0"/>
            </a:p>
          </p:txBody>
        </p:sp>
        <p:sp>
          <p:nvSpPr>
            <p:cNvPr id="22" name="Line 40"/>
            <p:cNvSpPr>
              <a:spLocks noChangeShapeType="1"/>
            </p:cNvSpPr>
            <p:nvPr/>
          </p:nvSpPr>
          <p:spPr bwMode="auto">
            <a:xfrm flipV="1">
              <a:off x="-1296118" y="5809720"/>
              <a:ext cx="201834" cy="64140"/>
            </a:xfrm>
            <a:prstGeom prst="line">
              <a:avLst/>
            </a:prstGeom>
            <a:noFill/>
            <a:ln w="12700">
              <a:noFill/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fr-FR" dirty="0"/>
            </a:p>
          </p:txBody>
        </p:sp>
      </p:grpSp>
      <p:sp>
        <p:nvSpPr>
          <p:cNvPr id="23" name="Rectangle 22"/>
          <p:cNvSpPr/>
          <p:nvPr/>
        </p:nvSpPr>
        <p:spPr>
          <a:xfrm>
            <a:off x="6084168" y="3212976"/>
            <a:ext cx="2232248" cy="1944216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091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/>
          <p:cNvSpPr txBox="1"/>
          <p:nvPr/>
        </p:nvSpPr>
        <p:spPr>
          <a:xfrm>
            <a:off x="323528" y="188640"/>
            <a:ext cx="77029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/>
              <a:t>Comment : </a:t>
            </a:r>
            <a:r>
              <a:rPr lang="fr-FR" sz="2000" dirty="0" smtClean="0"/>
              <a:t>choisir les lésions RECIST1.1 sur l’examen </a:t>
            </a:r>
            <a:r>
              <a:rPr lang="fr-FR" sz="2000" dirty="0" err="1" smtClean="0"/>
              <a:t>baseline</a:t>
            </a:r>
            <a:endParaRPr lang="fr-FR" sz="2000" dirty="0" smtClean="0"/>
          </a:p>
        </p:txBody>
      </p:sp>
      <p:sp>
        <p:nvSpPr>
          <p:cNvPr id="9" name="Ellipse 8"/>
          <p:cNvSpPr/>
          <p:nvPr/>
        </p:nvSpPr>
        <p:spPr>
          <a:xfrm>
            <a:off x="944003" y="1052736"/>
            <a:ext cx="360040" cy="36004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1</a:t>
            </a:r>
            <a:endParaRPr lang="en-US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1440609" y="1061464"/>
            <a:ext cx="4787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Etre convaincu que les lésions sont tumorales !</a:t>
            </a:r>
          </a:p>
          <a:p>
            <a:endParaRPr lang="fr-FR" sz="16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3" name="Ellipse 12"/>
          <p:cNvSpPr/>
          <p:nvPr/>
        </p:nvSpPr>
        <p:spPr>
          <a:xfrm>
            <a:off x="946199" y="1556792"/>
            <a:ext cx="360040" cy="36004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2</a:t>
            </a:r>
            <a:endParaRPr lang="en-US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1440160" y="1556792"/>
            <a:ext cx="7020272" cy="338550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fr-FR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Sélectionner l’échantillon de lésions cibles (celles qui sont mesurées)</a:t>
            </a:r>
          </a:p>
        </p:txBody>
      </p:sp>
      <p:sp>
        <p:nvSpPr>
          <p:cNvPr id="19" name="Ellipse 18"/>
          <p:cNvSpPr/>
          <p:nvPr/>
        </p:nvSpPr>
        <p:spPr>
          <a:xfrm>
            <a:off x="946199" y="2060848"/>
            <a:ext cx="360040" cy="36004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3</a:t>
            </a:r>
            <a:endParaRPr lang="en-US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1438304" y="2060848"/>
            <a:ext cx="7166144" cy="584771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fr-FR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Rapporter les autres lésions tumorales en tant que lésions non cibles</a:t>
            </a:r>
            <a:endParaRPr lang="fr-FR" sz="16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  <a:p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411760" y="3013886"/>
            <a:ext cx="4320480" cy="3240360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Ellipse 23"/>
          <p:cNvSpPr/>
          <p:nvPr/>
        </p:nvSpPr>
        <p:spPr>
          <a:xfrm>
            <a:off x="946199" y="2564904"/>
            <a:ext cx="360040" cy="36004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4</a:t>
            </a:r>
            <a:endParaRPr lang="en-US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25" name="ZoneTexte 24"/>
          <p:cNvSpPr txBox="1"/>
          <p:nvPr/>
        </p:nvSpPr>
        <p:spPr>
          <a:xfrm>
            <a:off x="1438304" y="2564904"/>
            <a:ext cx="7166144" cy="584771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fr-FR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Observer l’ensemble de l’examen</a:t>
            </a:r>
            <a:endParaRPr lang="fr-FR" sz="16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  <a:p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pic>
        <p:nvPicPr>
          <p:cNvPr id="26" name="Picture 2" descr="D:\20140401_personel\travail\bibliotheque_iconographique\iconographie_medicale\new_icono_med_bibliotheque\THORAX\radio_partie1\0303781es_ep1.ti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41" t="15353" r="17077" b="12668"/>
          <a:stretch/>
        </p:blipFill>
        <p:spPr bwMode="auto">
          <a:xfrm>
            <a:off x="2515883" y="3103736"/>
            <a:ext cx="4106334" cy="3061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8956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2520288" y="1124744"/>
            <a:ext cx="2359933" cy="1600434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pPr algn="ctr"/>
            <a:r>
              <a:rPr lang="fr-F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Evaluer les non cibles</a:t>
            </a:r>
          </a:p>
          <a:p>
            <a:endParaRPr lang="fr-FR" sz="1200" dirty="0" smtClean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  <a:p>
            <a:r>
              <a:rPr lang="fr-F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Intellectuellement même </a:t>
            </a:r>
          </a:p>
          <a:p>
            <a:r>
              <a:rPr lang="fr-F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règles que pour les cibles</a:t>
            </a:r>
          </a:p>
          <a:p>
            <a:r>
              <a:rPr lang="fr-F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mais sans mesure</a:t>
            </a:r>
          </a:p>
          <a:p>
            <a:r>
              <a:rPr lang="fr-F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SD and PR sont regroupées en</a:t>
            </a:r>
          </a:p>
          <a:p>
            <a:r>
              <a:rPr lang="fr-F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« non CR/non PD »</a:t>
            </a:r>
          </a:p>
          <a:p>
            <a:pPr algn="ctr"/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7" name="Ellipse 6"/>
          <p:cNvSpPr/>
          <p:nvPr/>
        </p:nvSpPr>
        <p:spPr>
          <a:xfrm>
            <a:off x="971600" y="692696"/>
            <a:ext cx="360040" cy="36004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1</a:t>
            </a:r>
            <a:endParaRPr lang="en-US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Ellipse 7"/>
          <p:cNvSpPr/>
          <p:nvPr/>
        </p:nvSpPr>
        <p:spPr>
          <a:xfrm>
            <a:off x="3472265" y="692696"/>
            <a:ext cx="360040" cy="36004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2</a:t>
            </a:r>
            <a:endParaRPr lang="en-US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-108520" y="1124744"/>
            <a:ext cx="2592288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Evaluer les cibles</a:t>
            </a:r>
          </a:p>
          <a:p>
            <a:pPr algn="ctr"/>
            <a:endParaRPr lang="fr-FR" sz="12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r>
              <a:rPr lang="fr-FR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Calculer le % d’augmentation/diminution</a:t>
            </a:r>
          </a:p>
          <a:p>
            <a:pPr algn="ctr"/>
            <a:r>
              <a:rPr lang="fr-FR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de la 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502665" y="4463246"/>
            <a:ext cx="2520280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Calcul par rapport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</a:t>
            </a:r>
            <a:r>
              <a:rPr lang="fr-FR" sz="11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u Baseline</a:t>
            </a:r>
            <a:r>
              <a:rPr lang="fr-FR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</a:t>
            </a:r>
            <a:r>
              <a:rPr lang="fr-FR" sz="11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u  NADIR </a:t>
            </a:r>
            <a:r>
              <a:rPr lang="fr-FR" sz="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SOMME diminuée précédemment </a:t>
            </a:r>
            <a:endParaRPr lang="fr-FR" sz="9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61" name="Groupe 60"/>
          <p:cNvGrpSpPr/>
          <p:nvPr/>
        </p:nvGrpSpPr>
        <p:grpSpPr>
          <a:xfrm>
            <a:off x="188163" y="2708920"/>
            <a:ext cx="1647533" cy="1754326"/>
            <a:chOff x="188163" y="2708920"/>
            <a:chExt cx="1647533" cy="1754326"/>
          </a:xfrm>
        </p:grpSpPr>
        <p:grpSp>
          <p:nvGrpSpPr>
            <p:cNvPr id="13" name="Groupe 12"/>
            <p:cNvGrpSpPr/>
            <p:nvPr/>
          </p:nvGrpSpPr>
          <p:grpSpPr>
            <a:xfrm>
              <a:off x="957415" y="2715847"/>
              <a:ext cx="336336" cy="1368152"/>
              <a:chOff x="6460165" y="2290705"/>
              <a:chExt cx="396044" cy="1846656"/>
            </a:xfrm>
            <a:solidFill>
              <a:srgbClr val="6F2C94"/>
            </a:solidFill>
          </p:grpSpPr>
          <p:sp>
            <p:nvSpPr>
              <p:cNvPr id="14" name="Ellipse 13"/>
              <p:cNvSpPr/>
              <p:nvPr/>
            </p:nvSpPr>
            <p:spPr>
              <a:xfrm>
                <a:off x="6588224" y="2290705"/>
                <a:ext cx="144016" cy="137029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Ellipse 14"/>
              <p:cNvSpPr/>
              <p:nvPr/>
            </p:nvSpPr>
            <p:spPr>
              <a:xfrm>
                <a:off x="6460165" y="3728938"/>
                <a:ext cx="396044" cy="408423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6" name="ZoneTexte 15"/>
            <p:cNvSpPr txBox="1"/>
            <p:nvPr/>
          </p:nvSpPr>
          <p:spPr>
            <a:xfrm>
              <a:off x="188163" y="2734929"/>
              <a:ext cx="780983" cy="5078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fr-FR" sz="900" dirty="0" smtClean="0"/>
                <a:t>+20%</a:t>
              </a:r>
            </a:p>
            <a:p>
              <a:pPr algn="r"/>
              <a:r>
                <a:rPr lang="fr-FR" sz="900" dirty="0" smtClean="0"/>
                <a:t>et au moins</a:t>
              </a:r>
            </a:p>
            <a:p>
              <a:pPr algn="r"/>
              <a:r>
                <a:rPr lang="fr-FR" sz="900" dirty="0" smtClean="0"/>
                <a:t>+5mm</a:t>
              </a:r>
              <a:endParaRPr lang="en-US" sz="900" dirty="0"/>
            </a:p>
          </p:txBody>
        </p:sp>
        <p:sp>
          <p:nvSpPr>
            <p:cNvPr id="17" name="ZoneTexte 16"/>
            <p:cNvSpPr txBox="1"/>
            <p:nvPr/>
          </p:nvSpPr>
          <p:spPr>
            <a:xfrm>
              <a:off x="531701" y="3241576"/>
              <a:ext cx="453970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900" dirty="0" smtClean="0"/>
                <a:t>-30%</a:t>
              </a:r>
              <a:endParaRPr lang="en-US" sz="900" dirty="0"/>
            </a:p>
          </p:txBody>
        </p:sp>
        <p:cxnSp>
          <p:nvCxnSpPr>
            <p:cNvPr id="18" name="Connecteur droit 17"/>
            <p:cNvCxnSpPr/>
            <p:nvPr/>
          </p:nvCxnSpPr>
          <p:spPr>
            <a:xfrm>
              <a:off x="957899" y="2996952"/>
              <a:ext cx="108012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cteur droit 18"/>
            <p:cNvCxnSpPr/>
            <p:nvPr/>
          </p:nvCxnSpPr>
          <p:spPr>
            <a:xfrm>
              <a:off x="956530" y="3356992"/>
              <a:ext cx="108012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Rectangle 19"/>
            <p:cNvSpPr/>
            <p:nvPr/>
          </p:nvSpPr>
          <p:spPr>
            <a:xfrm>
              <a:off x="1066642" y="2776150"/>
              <a:ext cx="122304" cy="22080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1" name="Connecteur droit 20"/>
            <p:cNvCxnSpPr/>
            <p:nvPr/>
          </p:nvCxnSpPr>
          <p:spPr>
            <a:xfrm>
              <a:off x="956530" y="3801346"/>
              <a:ext cx="108012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ZoneTexte 21"/>
            <p:cNvSpPr txBox="1"/>
            <p:nvPr/>
          </p:nvSpPr>
          <p:spPr>
            <a:xfrm>
              <a:off x="506238" y="3683925"/>
              <a:ext cx="8579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900" dirty="0" smtClean="0"/>
                <a:t>-100%</a:t>
              </a:r>
            </a:p>
            <a:p>
              <a:r>
                <a:rPr lang="fr-FR" sz="900" dirty="0"/>
                <a:t> </a:t>
              </a:r>
              <a:r>
                <a:rPr lang="fr-FR" sz="900" dirty="0" smtClean="0"/>
                <a:t>            0mm</a:t>
              </a:r>
              <a:endParaRPr lang="en-US" sz="900" dirty="0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1066642" y="2996935"/>
              <a:ext cx="122304" cy="360057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4" name="Connecteur droit 23"/>
            <p:cNvCxnSpPr/>
            <p:nvPr/>
          </p:nvCxnSpPr>
          <p:spPr>
            <a:xfrm>
              <a:off x="1072195" y="2996936"/>
              <a:ext cx="108012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Rectangle 24"/>
            <p:cNvSpPr/>
            <p:nvPr/>
          </p:nvSpPr>
          <p:spPr>
            <a:xfrm>
              <a:off x="1067205" y="3364343"/>
              <a:ext cx="122304" cy="437003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6" name="Connecteur droit 25"/>
            <p:cNvCxnSpPr/>
            <p:nvPr/>
          </p:nvCxnSpPr>
          <p:spPr>
            <a:xfrm>
              <a:off x="1074068" y="3356992"/>
              <a:ext cx="108012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necteur droit 26"/>
            <p:cNvCxnSpPr/>
            <p:nvPr/>
          </p:nvCxnSpPr>
          <p:spPr>
            <a:xfrm>
              <a:off x="1072705" y="3799924"/>
              <a:ext cx="108012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ZoneTexte 27"/>
            <p:cNvSpPr txBox="1"/>
            <p:nvPr/>
          </p:nvSpPr>
          <p:spPr>
            <a:xfrm>
              <a:off x="1335238" y="2708920"/>
              <a:ext cx="500458" cy="17543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PD</a:t>
              </a:r>
            </a:p>
            <a:p>
              <a:pPr algn="ctr"/>
              <a:endParaRPr lang="fr-FR" sz="12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  <a:p>
              <a:pPr algn="ctr"/>
              <a:r>
                <a:rPr lang="fr-FR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SD</a:t>
              </a:r>
            </a:p>
            <a:p>
              <a:pPr algn="ctr"/>
              <a:endParaRPr lang="fr-FR" sz="12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  <a:p>
              <a:pPr algn="ctr"/>
              <a:r>
                <a:rPr lang="fr-FR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PR</a:t>
              </a:r>
            </a:p>
            <a:p>
              <a:pPr algn="ctr"/>
              <a:endParaRPr lang="fr-FR" sz="12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  <a:p>
              <a:pPr algn="ctr"/>
              <a:r>
                <a:rPr lang="fr-FR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CR</a:t>
              </a:r>
            </a:p>
            <a:p>
              <a:pPr algn="ctr"/>
              <a:endParaRPr lang="fr-FR" sz="12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  <a:p>
              <a:pPr algn="ctr"/>
              <a:r>
                <a:rPr lang="fr-FR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(NE)</a:t>
              </a:r>
              <a:endPara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29" name="ZoneTexte 28"/>
          <p:cNvSpPr txBox="1"/>
          <p:nvPr/>
        </p:nvSpPr>
        <p:spPr>
          <a:xfrm>
            <a:off x="3000647" y="2836093"/>
            <a:ext cx="1258678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PD</a:t>
            </a:r>
          </a:p>
          <a:p>
            <a:pPr algn="ctr"/>
            <a:endParaRPr lang="fr-FR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r>
              <a:rPr lang="fr-FR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</a:t>
            </a:r>
            <a:r>
              <a:rPr lang="fr-FR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on CR/non PD</a:t>
            </a:r>
          </a:p>
          <a:p>
            <a:pPr algn="ctr"/>
            <a:endParaRPr lang="fr-FR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r>
              <a:rPr lang="fr-FR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CR</a:t>
            </a:r>
          </a:p>
          <a:p>
            <a:pPr algn="ctr"/>
            <a:endParaRPr lang="fr-FR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r>
              <a:rPr lang="fr-FR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(NE)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5" name="Flèche vers le bas 34"/>
          <p:cNvSpPr/>
          <p:nvPr/>
        </p:nvSpPr>
        <p:spPr>
          <a:xfrm rot="16200000">
            <a:off x="2339409" y="584341"/>
            <a:ext cx="288032" cy="576750"/>
          </a:xfrm>
          <a:prstGeom prst="down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spcCol="0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5" name="ZoneTexte 44"/>
          <p:cNvSpPr txBox="1"/>
          <p:nvPr/>
        </p:nvSpPr>
        <p:spPr>
          <a:xfrm>
            <a:off x="611560" y="2154346"/>
            <a:ext cx="1074210" cy="338550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fr-FR" sz="1600" b="1" dirty="0" smtClean="0">
                <a:latin typeface="+mj-lt"/>
              </a:rPr>
              <a:t>SOMME</a:t>
            </a:r>
            <a:endParaRPr lang="en-US" sz="1200" dirty="0">
              <a:latin typeface="+mj-lt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528114" y="5159719"/>
            <a:ext cx="120945" cy="79208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8" name="Connecteur droit 47"/>
          <p:cNvCxnSpPr/>
          <p:nvPr/>
        </p:nvCxnSpPr>
        <p:spPr>
          <a:xfrm>
            <a:off x="467544" y="5951806"/>
            <a:ext cx="201588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Rectangle 48"/>
          <p:cNvSpPr/>
          <p:nvPr/>
        </p:nvSpPr>
        <p:spPr>
          <a:xfrm>
            <a:off x="830694" y="5375741"/>
            <a:ext cx="120945" cy="57606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1137327" y="5663773"/>
            <a:ext cx="124189" cy="288034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/>
          <p:cNvSpPr/>
          <p:nvPr/>
        </p:nvSpPr>
        <p:spPr>
          <a:xfrm>
            <a:off x="1475656" y="5375741"/>
            <a:ext cx="120945" cy="57606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2" name="Picture 2" descr="Ampoule LED ronde jaune E14 3W 150° LEXMAN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08" t="10200" r="26937" b="9558"/>
          <a:stretch/>
        </p:blipFill>
        <p:spPr bwMode="auto">
          <a:xfrm>
            <a:off x="328281" y="4452465"/>
            <a:ext cx="191425" cy="332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ZoneTexte 52"/>
          <p:cNvSpPr txBox="1"/>
          <p:nvPr/>
        </p:nvSpPr>
        <p:spPr>
          <a:xfrm>
            <a:off x="866410" y="6095822"/>
            <a:ext cx="6623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	ADIR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55" name="Connecteur droit 54"/>
          <p:cNvCxnSpPr>
            <a:stCxn id="50" idx="2"/>
          </p:cNvCxnSpPr>
          <p:nvPr/>
        </p:nvCxnSpPr>
        <p:spPr>
          <a:xfrm flipH="1">
            <a:off x="1197591" y="5951807"/>
            <a:ext cx="1831" cy="14401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ZoneTexte 55"/>
          <p:cNvSpPr txBox="1"/>
          <p:nvPr/>
        </p:nvSpPr>
        <p:spPr>
          <a:xfrm>
            <a:off x="382302" y="6104329"/>
            <a:ext cx="3722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BL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57" name="Connecteur droit 56"/>
          <p:cNvCxnSpPr/>
          <p:nvPr/>
        </p:nvCxnSpPr>
        <p:spPr>
          <a:xfrm flipH="1">
            <a:off x="568411" y="5960314"/>
            <a:ext cx="1831" cy="14401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ZoneTexte 57"/>
          <p:cNvSpPr txBox="1"/>
          <p:nvPr/>
        </p:nvSpPr>
        <p:spPr>
          <a:xfrm>
            <a:off x="1646778" y="5265841"/>
            <a:ext cx="780983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00" dirty="0" smtClean="0"/>
              <a:t>+20%</a:t>
            </a:r>
          </a:p>
          <a:p>
            <a:r>
              <a:rPr lang="fr-FR" sz="900" dirty="0"/>
              <a:t>e</a:t>
            </a:r>
            <a:r>
              <a:rPr lang="fr-FR" sz="900" dirty="0" smtClean="0"/>
              <a:t>t au moins</a:t>
            </a:r>
          </a:p>
          <a:p>
            <a:r>
              <a:rPr lang="fr-FR" sz="900" dirty="0" smtClean="0"/>
              <a:t>+5mm</a:t>
            </a:r>
            <a:endParaRPr lang="en-US" sz="900" dirty="0"/>
          </a:p>
        </p:txBody>
      </p:sp>
      <p:cxnSp>
        <p:nvCxnSpPr>
          <p:cNvPr id="60" name="Connecteur droit avec flèche 59"/>
          <p:cNvCxnSpPr>
            <a:stCxn id="50" idx="0"/>
          </p:cNvCxnSpPr>
          <p:nvPr/>
        </p:nvCxnSpPr>
        <p:spPr>
          <a:xfrm flipV="1">
            <a:off x="1199422" y="5375741"/>
            <a:ext cx="239957" cy="28803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2" name="Picture 2" descr="Ampoule LED ronde jaune E14 3W 150° LEXMAN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08" t="10200" r="26937" b="9558"/>
          <a:stretch/>
        </p:blipFill>
        <p:spPr bwMode="auto">
          <a:xfrm>
            <a:off x="2350503" y="2029988"/>
            <a:ext cx="191425" cy="332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" name="Rectangle 62"/>
          <p:cNvSpPr/>
          <p:nvPr/>
        </p:nvSpPr>
        <p:spPr>
          <a:xfrm>
            <a:off x="207213" y="2566963"/>
            <a:ext cx="8560301" cy="1841574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ZoneTexte 41"/>
          <p:cNvSpPr txBox="1"/>
          <p:nvPr/>
        </p:nvSpPr>
        <p:spPr>
          <a:xfrm>
            <a:off x="323528" y="188640"/>
            <a:ext cx="44694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/>
              <a:t>Comment : </a:t>
            </a:r>
            <a:r>
              <a:rPr lang="fr-FR" sz="2000" dirty="0" smtClean="0"/>
              <a:t>évaluer pendant le suivi</a:t>
            </a:r>
          </a:p>
        </p:txBody>
      </p:sp>
      <p:sp>
        <p:nvSpPr>
          <p:cNvPr id="43" name="ZoneTexte 42"/>
          <p:cNvSpPr txBox="1"/>
          <p:nvPr/>
        </p:nvSpPr>
        <p:spPr>
          <a:xfrm>
            <a:off x="107504" y="4005064"/>
            <a:ext cx="11560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800" dirty="0" smtClean="0"/>
              <a:t>ou SOMME ≠ 0 mm</a:t>
            </a:r>
          </a:p>
          <a:p>
            <a:pPr algn="ctr"/>
            <a:r>
              <a:rPr lang="fr-FR" sz="800" dirty="0" smtClean="0"/>
              <a:t> correspondant à des</a:t>
            </a:r>
          </a:p>
          <a:p>
            <a:pPr algn="ctr"/>
            <a:r>
              <a:rPr lang="fr-FR" sz="800" dirty="0" smtClean="0"/>
              <a:t>ganglions &lt; 10 mm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2940466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251520" y="5993654"/>
            <a:ext cx="2133600" cy="365125"/>
          </a:xfrm>
        </p:spPr>
        <p:txBody>
          <a:bodyPr/>
          <a:lstStyle/>
          <a:p>
            <a:pPr>
              <a:defRPr/>
            </a:pPr>
            <a:fld id="{836873CA-3356-4C5C-B3C8-80856AA05210}" type="datetime1">
              <a:rPr lang="fr-FR" smtClean="0"/>
              <a:pPr>
                <a:defRPr/>
              </a:pPr>
              <a:t>20/05/2022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2918520" y="5993654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fr-FR" smtClean="0"/>
              <a:t>TITRE DU DIAPORAMA Général</a:t>
            </a:r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ZoneTexte 6"/>
              <p:cNvSpPr txBox="1"/>
              <p:nvPr/>
            </p:nvSpPr>
            <p:spPr>
              <a:xfrm>
                <a:off x="2587784" y="1061464"/>
                <a:ext cx="3835521" cy="3447093"/>
              </a:xfrm>
              <a:prstGeom prst="rect">
                <a:avLst/>
              </a:prstGeom>
              <a:noFill/>
            </p:spPr>
            <p:txBody>
              <a:bodyPr wrap="square" lIns="91436" tIns="45718" rIns="91436" bIns="45718" rtlCol="0">
                <a:spAutoFit/>
              </a:bodyPr>
              <a:lstStyle/>
              <a:p>
                <a:r>
                  <a:rPr lang="fr-FR" sz="14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j-lt"/>
                  </a:rPr>
                  <a:t>        Sélectionner l’échantillon</a:t>
                </a:r>
              </a:p>
              <a:p>
                <a:r>
                  <a:rPr lang="fr-FR" sz="14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j-lt"/>
                  </a:rPr>
                  <a:t>            de lésions cibles</a:t>
                </a:r>
              </a:p>
              <a:p>
                <a:r>
                  <a:rPr lang="fr-FR" sz="14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j-lt"/>
                  </a:rPr>
                  <a:t>     (celles qui sont mesurées)</a:t>
                </a:r>
              </a:p>
              <a:p>
                <a:endParaRPr lang="fr-FR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endParaRPr>
              </a:p>
              <a:p>
                <a:r>
                  <a:rPr lang="fr-FR" sz="1400" u="sng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j-lt"/>
                  </a:rPr>
                  <a:t>Tailles minimales requises:</a:t>
                </a:r>
              </a:p>
              <a:p>
                <a:r>
                  <a:rPr lang="en-US" sz="14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 </a:t>
                </a:r>
                <a:r>
                  <a:rPr lang="en-US" sz="1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P</a:t>
                </a:r>
                <a:r>
                  <a:rPr lang="en-US" sz="14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lan </a:t>
                </a:r>
                <a:r>
                  <a:rPr lang="en-US" sz="1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axial au </a:t>
                </a:r>
                <a:r>
                  <a:rPr lang="en-US" sz="14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scanner</a:t>
                </a:r>
                <a:endParaRPr lang="fr-FR" sz="1400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  <a:p>
                <a14:m>
                  <m:oMath xmlns:m="http://schemas.openxmlformats.org/officeDocument/2006/math">
                    <m:r>
                      <a:rPr lang="fr-FR" sz="1400" i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/>
                      </a:rPr>
                      <m:t>≥</m:t>
                    </m:r>
                  </m:oMath>
                </a14:m>
                <a:r>
                  <a:rPr lang="fr-FR" sz="1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j-lt"/>
                  </a:rPr>
                  <a:t> 10 mm</a:t>
                </a:r>
                <a:r>
                  <a:rPr lang="en-US" sz="1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j-lt"/>
                  </a:rPr>
                  <a:t> </a:t>
                </a:r>
                <a:r>
                  <a:rPr lang="en-US" sz="14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j-lt"/>
                  </a:rPr>
                  <a:t>de grand axe </a:t>
                </a:r>
              </a:p>
              <a:p>
                <a14:m>
                  <m:oMath xmlns:m="http://schemas.openxmlformats.org/officeDocument/2006/math">
                    <m:r>
                      <a:rPr lang="fr-FR" sz="1400" i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/>
                      </a:rPr>
                      <m:t>≥</m:t>
                    </m:r>
                  </m:oMath>
                </a14:m>
                <a:r>
                  <a:rPr lang="fr-FR" sz="1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j-lt"/>
                  </a:rPr>
                  <a:t>15 mm </a:t>
                </a:r>
                <a:r>
                  <a:rPr lang="fr-FR" sz="14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j-lt"/>
                  </a:rPr>
                  <a:t>de petit axe pour les adénopathies</a:t>
                </a:r>
              </a:p>
              <a:p>
                <a:r>
                  <a:rPr lang="fr-FR" sz="120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j-lt"/>
                  </a:rPr>
                  <a:t>nb : le petit axe est le plus grand axe </a:t>
                </a:r>
              </a:p>
              <a:p>
                <a:r>
                  <a:rPr lang="fr-FR" sz="120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j-lt"/>
                  </a:rPr>
                  <a:t>perpendiculaire au grand axe</a:t>
                </a:r>
                <a:endParaRPr lang="fr-FR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</a:endParaRPr>
              </a:p>
              <a:p>
                <a:r>
                  <a:rPr lang="fr-FR" sz="1400" u="sng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j-lt"/>
                  </a:rPr>
                  <a:t>Nombre de lésions cibles:</a:t>
                </a:r>
              </a:p>
              <a:p>
                <a:r>
                  <a:rPr lang="fr-FR" sz="14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j-lt"/>
                  </a:rPr>
                  <a:t>Maximum </a:t>
                </a:r>
                <a:r>
                  <a:rPr lang="fr-FR" sz="1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j-lt"/>
                  </a:rPr>
                  <a:t>5 </a:t>
                </a:r>
                <a:endParaRPr lang="fr-FR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endParaRPr>
              </a:p>
              <a:p>
                <a:r>
                  <a:rPr lang="fr-FR" sz="14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j-lt"/>
                  </a:rPr>
                  <a:t>Maximum 2 par organe </a:t>
                </a:r>
              </a:p>
              <a:p>
                <a:r>
                  <a:rPr lang="fr-FR" sz="14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j-lt"/>
                  </a:rPr>
                  <a:t>Maximum 2 ganglions</a:t>
                </a:r>
              </a:p>
              <a:p>
                <a:r>
                  <a:rPr lang="fr-FR" sz="14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j-lt"/>
                  </a:rPr>
                  <a:t>Calculer la</a:t>
                </a:r>
                <a:r>
                  <a:rPr lang="fr-FR" sz="1400" dirty="0" smtClean="0">
                    <a:latin typeface="+mj-lt"/>
                  </a:rPr>
                  <a:t> </a:t>
                </a:r>
                <a:r>
                  <a:rPr lang="fr-FR" sz="1600" b="1" dirty="0" smtClean="0">
                    <a:latin typeface="+mj-lt"/>
                  </a:rPr>
                  <a:t>SOMME</a:t>
                </a:r>
                <a:r>
                  <a:rPr lang="fr-FR" sz="1400" dirty="0" smtClean="0">
                    <a:latin typeface="+mj-lt"/>
                  </a:rPr>
                  <a:t> </a:t>
                </a:r>
                <a:r>
                  <a:rPr lang="fr-FR" sz="14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j-lt"/>
                  </a:rPr>
                  <a:t>des mesures</a:t>
                </a:r>
                <a:endParaRPr lang="fr-FR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endParaRPr>
              </a:p>
              <a:p>
                <a:pPr algn="ctr"/>
                <a:endParaRPr 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7" name="ZoneTexte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7784" y="1061464"/>
                <a:ext cx="3835521" cy="3447093"/>
              </a:xfrm>
              <a:prstGeom prst="rect">
                <a:avLst/>
              </a:prstGeom>
              <a:blipFill rotWithShape="1">
                <a:blip r:embed="rId2"/>
                <a:stretch>
                  <a:fillRect l="-477" t="-1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Ellipse 8"/>
          <p:cNvSpPr/>
          <p:nvPr/>
        </p:nvSpPr>
        <p:spPr>
          <a:xfrm>
            <a:off x="944003" y="692696"/>
            <a:ext cx="360040" cy="36004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1</a:t>
            </a:r>
            <a:endParaRPr lang="en-US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Ellipse 9"/>
          <p:cNvSpPr/>
          <p:nvPr/>
        </p:nvSpPr>
        <p:spPr>
          <a:xfrm>
            <a:off x="3811920" y="692696"/>
            <a:ext cx="360040" cy="36004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2</a:t>
            </a:r>
            <a:endParaRPr lang="en-US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188510" y="1061464"/>
            <a:ext cx="187102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Etre convaincu que</a:t>
            </a:r>
          </a:p>
          <a:p>
            <a:pPr algn="ctr"/>
            <a:r>
              <a:rPr lang="fr-FR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</a:t>
            </a:r>
            <a:r>
              <a:rPr lang="fr-FR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es lésions</a:t>
            </a:r>
          </a:p>
          <a:p>
            <a:pPr algn="ctr"/>
            <a:r>
              <a:rPr lang="fr-FR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sont tumorales</a:t>
            </a:r>
          </a:p>
          <a:p>
            <a:endParaRPr lang="fr-FR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2" name="Picture 2" descr="Ampoule LED ronde jaune E14 3W 150° LEXMAN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08" t="10200" r="26937" b="9558"/>
          <a:stretch/>
        </p:blipFill>
        <p:spPr bwMode="auto">
          <a:xfrm>
            <a:off x="2243555" y="4283885"/>
            <a:ext cx="191425" cy="332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ZoneTexte 12"/>
          <p:cNvSpPr txBox="1"/>
          <p:nvPr/>
        </p:nvSpPr>
        <p:spPr>
          <a:xfrm>
            <a:off x="2434733" y="4316907"/>
            <a:ext cx="4041483" cy="1200325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r>
              <a:rPr lang="fr-FR" sz="120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Guide pour le choix des lésions cibles :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2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Bien limitée, grande taille, non kystique (si </a:t>
            </a:r>
            <a:r>
              <a:rPr lang="fr-FR" sz="12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possible</a:t>
            </a:r>
            <a:r>
              <a:rPr lang="fr-FR" sz="12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),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2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os </a:t>
            </a:r>
            <a:r>
              <a:rPr lang="fr-FR" sz="12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: </a:t>
            </a:r>
            <a:r>
              <a:rPr lang="fr-FR" sz="12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seulement si large masse de tissu mou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2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La TEP-FDG peut aider dans les zones déjà traitées</a:t>
            </a:r>
            <a:endParaRPr lang="en-US" sz="12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endParaRPr lang="fr-FR" sz="1200" i="1" dirty="0" smtClean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  <a:p>
            <a:pPr algn="ctr"/>
            <a:endParaRPr lang="en-US" sz="1200" i="1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  <p:sp>
        <p:nvSpPr>
          <p:cNvPr id="14" name="Ellipse 13"/>
          <p:cNvSpPr/>
          <p:nvPr/>
        </p:nvSpPr>
        <p:spPr>
          <a:xfrm>
            <a:off x="7340312" y="692696"/>
            <a:ext cx="360040" cy="36004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3</a:t>
            </a:r>
            <a:endParaRPr lang="en-US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6262689" y="1072410"/>
            <a:ext cx="2542676" cy="923326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pPr algn="ctr"/>
            <a:r>
              <a:rPr lang="fr-F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Rapporter les autres</a:t>
            </a:r>
          </a:p>
          <a:p>
            <a:pPr algn="ctr"/>
            <a:r>
              <a:rPr lang="fr-F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lésions tumorales</a:t>
            </a:r>
          </a:p>
          <a:p>
            <a:pPr algn="ctr"/>
            <a:r>
              <a:rPr lang="fr-F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e</a:t>
            </a:r>
            <a:r>
              <a:rPr lang="fr-F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n tant que lésions non cibles</a:t>
            </a:r>
            <a:endParaRPr lang="fr-FR" sz="14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  <a:p>
            <a:pPr algn="ctr"/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33" name="ZoneTexte 32"/>
          <p:cNvSpPr txBox="1"/>
          <p:nvPr/>
        </p:nvSpPr>
        <p:spPr>
          <a:xfrm>
            <a:off x="323528" y="188640"/>
            <a:ext cx="77029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/>
              <a:t>Comment : </a:t>
            </a:r>
            <a:r>
              <a:rPr lang="fr-FR" sz="2000" dirty="0" smtClean="0"/>
              <a:t>choisir les lésions RECIST1.1 sur l’examen </a:t>
            </a:r>
            <a:r>
              <a:rPr lang="fr-FR" sz="2000" dirty="0" err="1" smtClean="0"/>
              <a:t>baseline</a:t>
            </a:r>
            <a:endParaRPr lang="fr-FR" sz="2000" dirty="0" smtClean="0"/>
          </a:p>
        </p:txBody>
      </p:sp>
    </p:spTree>
    <p:extLst>
      <p:ext uri="{BB962C8B-B14F-4D97-AF65-F5344CB8AC3E}">
        <p14:creationId xmlns:p14="http://schemas.microsoft.com/office/powerpoint/2010/main" val="1117012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2520288" y="1124744"/>
            <a:ext cx="2359933" cy="1600434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pPr algn="ctr"/>
            <a:r>
              <a:rPr lang="fr-F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Evaluer les non cibles</a:t>
            </a:r>
          </a:p>
          <a:p>
            <a:endParaRPr lang="fr-FR" sz="1200" dirty="0" smtClean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  <a:p>
            <a:r>
              <a:rPr lang="fr-F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Intellectuellement même </a:t>
            </a:r>
          </a:p>
          <a:p>
            <a:r>
              <a:rPr lang="fr-F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règles que pour les cibles</a:t>
            </a:r>
          </a:p>
          <a:p>
            <a:r>
              <a:rPr lang="fr-F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mais sans mesure</a:t>
            </a:r>
          </a:p>
          <a:p>
            <a:r>
              <a:rPr lang="fr-F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SD and PR sont regroupées en</a:t>
            </a:r>
          </a:p>
          <a:p>
            <a:r>
              <a:rPr lang="fr-F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« non CR/non PD »</a:t>
            </a:r>
          </a:p>
          <a:p>
            <a:pPr algn="ctr"/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7" name="Ellipse 6"/>
          <p:cNvSpPr/>
          <p:nvPr/>
        </p:nvSpPr>
        <p:spPr>
          <a:xfrm>
            <a:off x="971600" y="692696"/>
            <a:ext cx="360040" cy="36004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1</a:t>
            </a:r>
            <a:endParaRPr lang="en-US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Ellipse 7"/>
          <p:cNvSpPr/>
          <p:nvPr/>
        </p:nvSpPr>
        <p:spPr>
          <a:xfrm>
            <a:off x="3472265" y="692696"/>
            <a:ext cx="360040" cy="36004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2</a:t>
            </a:r>
            <a:endParaRPr lang="en-US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-108520" y="1124744"/>
            <a:ext cx="2592288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Evaluer les cibles</a:t>
            </a:r>
          </a:p>
          <a:p>
            <a:pPr algn="ctr"/>
            <a:endParaRPr lang="fr-FR" sz="12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r>
              <a:rPr lang="fr-FR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Calculer le % d’augmentation/diminution</a:t>
            </a:r>
          </a:p>
          <a:p>
            <a:pPr algn="ctr"/>
            <a:r>
              <a:rPr lang="fr-FR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de la </a:t>
            </a:r>
          </a:p>
        </p:txBody>
      </p:sp>
      <p:sp>
        <p:nvSpPr>
          <p:cNvPr id="10" name="Ellipse 9"/>
          <p:cNvSpPr/>
          <p:nvPr/>
        </p:nvSpPr>
        <p:spPr>
          <a:xfrm>
            <a:off x="5508104" y="692696"/>
            <a:ext cx="360040" cy="36004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3</a:t>
            </a:r>
            <a:endParaRPr lang="en-US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4910372" y="1124744"/>
            <a:ext cx="1579271" cy="738660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pPr algn="ctr"/>
            <a:r>
              <a:rPr lang="fr-F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Chercher les </a:t>
            </a:r>
          </a:p>
          <a:p>
            <a:pPr algn="ctr"/>
            <a:r>
              <a:rPr lang="fr-F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nouvelles lésions</a:t>
            </a:r>
            <a:endParaRPr lang="fr-FR" sz="14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  <a:p>
            <a:pPr algn="ctr"/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502665" y="4463246"/>
            <a:ext cx="2520280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Calcul par rapport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</a:t>
            </a:r>
            <a:r>
              <a:rPr lang="fr-FR" sz="11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u Baseline</a:t>
            </a:r>
            <a:r>
              <a:rPr lang="fr-FR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</a:t>
            </a:r>
            <a:r>
              <a:rPr lang="fr-FR" sz="11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u  NADIR </a:t>
            </a:r>
            <a:r>
              <a:rPr lang="fr-FR" sz="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SOMME diminuée précédemment </a:t>
            </a:r>
            <a:endParaRPr lang="fr-FR" sz="9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61" name="Groupe 60"/>
          <p:cNvGrpSpPr/>
          <p:nvPr/>
        </p:nvGrpSpPr>
        <p:grpSpPr>
          <a:xfrm>
            <a:off x="188163" y="2708920"/>
            <a:ext cx="1647533" cy="1754326"/>
            <a:chOff x="188163" y="2708920"/>
            <a:chExt cx="1647533" cy="1754326"/>
          </a:xfrm>
        </p:grpSpPr>
        <p:grpSp>
          <p:nvGrpSpPr>
            <p:cNvPr id="13" name="Groupe 12"/>
            <p:cNvGrpSpPr/>
            <p:nvPr/>
          </p:nvGrpSpPr>
          <p:grpSpPr>
            <a:xfrm>
              <a:off x="957415" y="2715847"/>
              <a:ext cx="336336" cy="1368152"/>
              <a:chOff x="6460165" y="2290705"/>
              <a:chExt cx="396044" cy="1846656"/>
            </a:xfrm>
            <a:solidFill>
              <a:srgbClr val="6F2C94"/>
            </a:solidFill>
          </p:grpSpPr>
          <p:sp>
            <p:nvSpPr>
              <p:cNvPr id="14" name="Ellipse 13"/>
              <p:cNvSpPr/>
              <p:nvPr/>
            </p:nvSpPr>
            <p:spPr>
              <a:xfrm>
                <a:off x="6588224" y="2290705"/>
                <a:ext cx="144016" cy="137029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Ellipse 14"/>
              <p:cNvSpPr/>
              <p:nvPr/>
            </p:nvSpPr>
            <p:spPr>
              <a:xfrm>
                <a:off x="6460165" y="3728938"/>
                <a:ext cx="396044" cy="408423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6" name="ZoneTexte 15"/>
            <p:cNvSpPr txBox="1"/>
            <p:nvPr/>
          </p:nvSpPr>
          <p:spPr>
            <a:xfrm>
              <a:off x="188163" y="2734929"/>
              <a:ext cx="780983" cy="5078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fr-FR" sz="900" dirty="0" smtClean="0"/>
                <a:t>+20%</a:t>
              </a:r>
            </a:p>
            <a:p>
              <a:pPr algn="r"/>
              <a:r>
                <a:rPr lang="fr-FR" sz="900" dirty="0" smtClean="0"/>
                <a:t>et au moins</a:t>
              </a:r>
            </a:p>
            <a:p>
              <a:pPr algn="r"/>
              <a:r>
                <a:rPr lang="fr-FR" sz="900" dirty="0" smtClean="0"/>
                <a:t>+5mm</a:t>
              </a:r>
              <a:endParaRPr lang="en-US" sz="900" dirty="0"/>
            </a:p>
          </p:txBody>
        </p:sp>
        <p:sp>
          <p:nvSpPr>
            <p:cNvPr id="17" name="ZoneTexte 16"/>
            <p:cNvSpPr txBox="1"/>
            <p:nvPr/>
          </p:nvSpPr>
          <p:spPr>
            <a:xfrm>
              <a:off x="531701" y="3241576"/>
              <a:ext cx="453970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900" dirty="0" smtClean="0"/>
                <a:t>-30%</a:t>
              </a:r>
              <a:endParaRPr lang="en-US" sz="900" dirty="0"/>
            </a:p>
          </p:txBody>
        </p:sp>
        <p:cxnSp>
          <p:nvCxnSpPr>
            <p:cNvPr id="18" name="Connecteur droit 17"/>
            <p:cNvCxnSpPr/>
            <p:nvPr/>
          </p:nvCxnSpPr>
          <p:spPr>
            <a:xfrm>
              <a:off x="957899" y="2996952"/>
              <a:ext cx="108012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cteur droit 18"/>
            <p:cNvCxnSpPr/>
            <p:nvPr/>
          </p:nvCxnSpPr>
          <p:spPr>
            <a:xfrm>
              <a:off x="956530" y="3356992"/>
              <a:ext cx="108012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Rectangle 19"/>
            <p:cNvSpPr/>
            <p:nvPr/>
          </p:nvSpPr>
          <p:spPr>
            <a:xfrm>
              <a:off x="1066642" y="2776150"/>
              <a:ext cx="122304" cy="22080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1" name="Connecteur droit 20"/>
            <p:cNvCxnSpPr/>
            <p:nvPr/>
          </p:nvCxnSpPr>
          <p:spPr>
            <a:xfrm>
              <a:off x="956530" y="3801346"/>
              <a:ext cx="108012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ZoneTexte 21"/>
            <p:cNvSpPr txBox="1"/>
            <p:nvPr/>
          </p:nvSpPr>
          <p:spPr>
            <a:xfrm>
              <a:off x="506238" y="3683925"/>
              <a:ext cx="8579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900" dirty="0" smtClean="0"/>
                <a:t>-100%</a:t>
              </a:r>
            </a:p>
            <a:p>
              <a:r>
                <a:rPr lang="fr-FR" sz="900" dirty="0"/>
                <a:t> </a:t>
              </a:r>
              <a:r>
                <a:rPr lang="fr-FR" sz="900" dirty="0" smtClean="0"/>
                <a:t>            0mm</a:t>
              </a:r>
              <a:endParaRPr lang="en-US" sz="900" dirty="0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1066642" y="2996935"/>
              <a:ext cx="122304" cy="360057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4" name="Connecteur droit 23"/>
            <p:cNvCxnSpPr/>
            <p:nvPr/>
          </p:nvCxnSpPr>
          <p:spPr>
            <a:xfrm>
              <a:off x="1072195" y="2996936"/>
              <a:ext cx="108012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Rectangle 24"/>
            <p:cNvSpPr/>
            <p:nvPr/>
          </p:nvSpPr>
          <p:spPr>
            <a:xfrm>
              <a:off x="1067205" y="3364343"/>
              <a:ext cx="122304" cy="437003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6" name="Connecteur droit 25"/>
            <p:cNvCxnSpPr/>
            <p:nvPr/>
          </p:nvCxnSpPr>
          <p:spPr>
            <a:xfrm>
              <a:off x="1074068" y="3356992"/>
              <a:ext cx="108012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necteur droit 26"/>
            <p:cNvCxnSpPr/>
            <p:nvPr/>
          </p:nvCxnSpPr>
          <p:spPr>
            <a:xfrm>
              <a:off x="1072705" y="3799924"/>
              <a:ext cx="108012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ZoneTexte 27"/>
            <p:cNvSpPr txBox="1"/>
            <p:nvPr/>
          </p:nvSpPr>
          <p:spPr>
            <a:xfrm>
              <a:off x="1335238" y="2708920"/>
              <a:ext cx="500458" cy="17543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PD</a:t>
              </a:r>
            </a:p>
            <a:p>
              <a:pPr algn="ctr"/>
              <a:endParaRPr lang="fr-FR" sz="12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  <a:p>
              <a:pPr algn="ctr"/>
              <a:r>
                <a:rPr lang="fr-FR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SD</a:t>
              </a:r>
            </a:p>
            <a:p>
              <a:pPr algn="ctr"/>
              <a:endParaRPr lang="fr-FR" sz="12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  <a:p>
              <a:pPr algn="ctr"/>
              <a:r>
                <a:rPr lang="fr-FR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PR</a:t>
              </a:r>
            </a:p>
            <a:p>
              <a:pPr algn="ctr"/>
              <a:endParaRPr lang="fr-FR" sz="12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  <a:p>
              <a:pPr algn="ctr"/>
              <a:r>
                <a:rPr lang="fr-FR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CR</a:t>
              </a:r>
            </a:p>
            <a:p>
              <a:pPr algn="ctr"/>
              <a:endParaRPr lang="fr-FR" sz="12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  <a:p>
              <a:pPr algn="ctr"/>
              <a:r>
                <a:rPr lang="fr-FR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(NE)</a:t>
              </a:r>
              <a:endPara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29" name="ZoneTexte 28"/>
          <p:cNvSpPr txBox="1"/>
          <p:nvPr/>
        </p:nvSpPr>
        <p:spPr>
          <a:xfrm>
            <a:off x="3000647" y="2836093"/>
            <a:ext cx="1258678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PD</a:t>
            </a:r>
          </a:p>
          <a:p>
            <a:pPr algn="ctr"/>
            <a:endParaRPr lang="fr-FR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r>
              <a:rPr lang="fr-FR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</a:t>
            </a:r>
            <a:r>
              <a:rPr lang="fr-FR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on CR/non PD</a:t>
            </a:r>
          </a:p>
          <a:p>
            <a:pPr algn="ctr"/>
            <a:endParaRPr lang="fr-FR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r>
              <a:rPr lang="fr-FR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CR</a:t>
            </a:r>
          </a:p>
          <a:p>
            <a:pPr algn="ctr"/>
            <a:endParaRPr lang="fr-FR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r>
              <a:rPr lang="fr-FR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(NE)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2" name="ZoneTexte 31"/>
          <p:cNvSpPr txBox="1"/>
          <p:nvPr/>
        </p:nvSpPr>
        <p:spPr>
          <a:xfrm>
            <a:off x="4964150" y="2852936"/>
            <a:ext cx="160653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OUI</a:t>
            </a:r>
          </a:p>
          <a:p>
            <a:pPr algn="ctr"/>
            <a:r>
              <a:rPr lang="fr-FR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nouvelle(s) lésion(s)</a:t>
            </a:r>
          </a:p>
          <a:p>
            <a:pPr algn="ctr"/>
            <a:r>
              <a:rPr lang="fr-FR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</a:t>
            </a:r>
            <a:r>
              <a:rPr lang="fr-FR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 comparaison du </a:t>
            </a:r>
          </a:p>
          <a:p>
            <a:pPr algn="ctr"/>
            <a:r>
              <a:rPr lang="fr-F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baseline</a:t>
            </a:r>
            <a:endParaRPr lang="fr-FR" sz="12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endParaRPr lang="fr-FR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r>
              <a:rPr lang="fr-FR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NON</a:t>
            </a:r>
          </a:p>
          <a:p>
            <a:pPr algn="ctr"/>
            <a:endParaRPr lang="fr-FR" sz="12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endParaRPr lang="fr-FR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33" name="Picture 2" descr="Ampoule LED ronde jaune E14 3W 150° LEXMAN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08" t="10200" r="26937" b="9558"/>
          <a:stretch/>
        </p:blipFill>
        <p:spPr bwMode="auto">
          <a:xfrm>
            <a:off x="4644008" y="4437112"/>
            <a:ext cx="191425" cy="332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ZoneTexte 33"/>
          <p:cNvSpPr txBox="1"/>
          <p:nvPr/>
        </p:nvSpPr>
        <p:spPr>
          <a:xfrm>
            <a:off x="4798571" y="4429561"/>
            <a:ext cx="200567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Lésion douteuse possible</a:t>
            </a:r>
          </a:p>
          <a:p>
            <a:r>
              <a:rPr lang="fr-FR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(nouvelle lésion incertaine)</a:t>
            </a:r>
          </a:p>
          <a:p>
            <a:endParaRPr lang="fr-FR" sz="12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fr-FR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5" name="Flèche vers le bas 34"/>
          <p:cNvSpPr/>
          <p:nvPr/>
        </p:nvSpPr>
        <p:spPr>
          <a:xfrm rot="16200000">
            <a:off x="2339409" y="584341"/>
            <a:ext cx="288032" cy="576750"/>
          </a:xfrm>
          <a:prstGeom prst="down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spcCol="0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6" name="Flèche vers le bas 35"/>
          <p:cNvSpPr/>
          <p:nvPr/>
        </p:nvSpPr>
        <p:spPr>
          <a:xfrm rot="16200000">
            <a:off x="4499649" y="582244"/>
            <a:ext cx="288032" cy="576750"/>
          </a:xfrm>
          <a:prstGeom prst="down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spcCol="0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5" name="ZoneTexte 44"/>
          <p:cNvSpPr txBox="1"/>
          <p:nvPr/>
        </p:nvSpPr>
        <p:spPr>
          <a:xfrm>
            <a:off x="611560" y="2154346"/>
            <a:ext cx="1074210" cy="338550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fr-FR" sz="1600" b="1" dirty="0" smtClean="0">
                <a:latin typeface="+mj-lt"/>
              </a:rPr>
              <a:t>SOMME</a:t>
            </a:r>
            <a:endParaRPr lang="en-US" sz="1200" dirty="0">
              <a:latin typeface="+mj-lt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528114" y="5159719"/>
            <a:ext cx="120945" cy="79208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8" name="Connecteur droit 47"/>
          <p:cNvCxnSpPr/>
          <p:nvPr/>
        </p:nvCxnSpPr>
        <p:spPr>
          <a:xfrm>
            <a:off x="467544" y="5951806"/>
            <a:ext cx="201588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Rectangle 48"/>
          <p:cNvSpPr/>
          <p:nvPr/>
        </p:nvSpPr>
        <p:spPr>
          <a:xfrm>
            <a:off x="830694" y="5375741"/>
            <a:ext cx="120945" cy="57606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1137327" y="5663773"/>
            <a:ext cx="124189" cy="288034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/>
          <p:cNvSpPr/>
          <p:nvPr/>
        </p:nvSpPr>
        <p:spPr>
          <a:xfrm>
            <a:off x="1475656" y="5375741"/>
            <a:ext cx="120945" cy="57606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2" name="Picture 2" descr="Ampoule LED ronde jaune E14 3W 150° LEXMAN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08" t="10200" r="26937" b="9558"/>
          <a:stretch/>
        </p:blipFill>
        <p:spPr bwMode="auto">
          <a:xfrm>
            <a:off x="328281" y="4452465"/>
            <a:ext cx="191425" cy="332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ZoneTexte 52"/>
          <p:cNvSpPr txBox="1"/>
          <p:nvPr/>
        </p:nvSpPr>
        <p:spPr>
          <a:xfrm>
            <a:off x="866410" y="6095822"/>
            <a:ext cx="6623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	ADIR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55" name="Connecteur droit 54"/>
          <p:cNvCxnSpPr>
            <a:stCxn id="50" idx="2"/>
          </p:cNvCxnSpPr>
          <p:nvPr/>
        </p:nvCxnSpPr>
        <p:spPr>
          <a:xfrm flipH="1">
            <a:off x="1197591" y="5951807"/>
            <a:ext cx="1831" cy="14401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ZoneTexte 55"/>
          <p:cNvSpPr txBox="1"/>
          <p:nvPr/>
        </p:nvSpPr>
        <p:spPr>
          <a:xfrm>
            <a:off x="382302" y="6104329"/>
            <a:ext cx="3722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BL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57" name="Connecteur droit 56"/>
          <p:cNvCxnSpPr/>
          <p:nvPr/>
        </p:nvCxnSpPr>
        <p:spPr>
          <a:xfrm flipH="1">
            <a:off x="568411" y="5960314"/>
            <a:ext cx="1831" cy="14401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ZoneTexte 57"/>
          <p:cNvSpPr txBox="1"/>
          <p:nvPr/>
        </p:nvSpPr>
        <p:spPr>
          <a:xfrm>
            <a:off x="1646778" y="5265841"/>
            <a:ext cx="780983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00" dirty="0" smtClean="0"/>
              <a:t>+20%</a:t>
            </a:r>
          </a:p>
          <a:p>
            <a:r>
              <a:rPr lang="fr-FR" sz="900" dirty="0"/>
              <a:t>e</a:t>
            </a:r>
            <a:r>
              <a:rPr lang="fr-FR" sz="900" dirty="0" smtClean="0"/>
              <a:t>t au moins</a:t>
            </a:r>
          </a:p>
          <a:p>
            <a:r>
              <a:rPr lang="fr-FR" sz="900" dirty="0" smtClean="0"/>
              <a:t>+5mm</a:t>
            </a:r>
            <a:endParaRPr lang="en-US" sz="900" dirty="0"/>
          </a:p>
        </p:txBody>
      </p:sp>
      <p:cxnSp>
        <p:nvCxnSpPr>
          <p:cNvPr id="60" name="Connecteur droit avec flèche 59"/>
          <p:cNvCxnSpPr>
            <a:stCxn id="50" idx="0"/>
          </p:cNvCxnSpPr>
          <p:nvPr/>
        </p:nvCxnSpPr>
        <p:spPr>
          <a:xfrm flipV="1">
            <a:off x="1199422" y="5375741"/>
            <a:ext cx="239957" cy="28803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2" name="Picture 2" descr="Ampoule LED ronde jaune E14 3W 150° LEXMAN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08" t="10200" r="26937" b="9558"/>
          <a:stretch/>
        </p:blipFill>
        <p:spPr bwMode="auto">
          <a:xfrm>
            <a:off x="2350503" y="2029988"/>
            <a:ext cx="191425" cy="332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" name="Rectangle 62"/>
          <p:cNvSpPr/>
          <p:nvPr/>
        </p:nvSpPr>
        <p:spPr>
          <a:xfrm>
            <a:off x="207213" y="2566963"/>
            <a:ext cx="8560301" cy="1841574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ZoneTexte 53"/>
          <p:cNvSpPr txBox="1"/>
          <p:nvPr/>
        </p:nvSpPr>
        <p:spPr>
          <a:xfrm>
            <a:off x="323528" y="188640"/>
            <a:ext cx="44694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/>
              <a:t>Comment : </a:t>
            </a:r>
            <a:r>
              <a:rPr lang="fr-FR" sz="2000" dirty="0" smtClean="0"/>
              <a:t>évaluer pendant le suivi</a:t>
            </a:r>
          </a:p>
        </p:txBody>
      </p:sp>
      <p:sp>
        <p:nvSpPr>
          <p:cNvPr id="59" name="ZoneTexte 58"/>
          <p:cNvSpPr txBox="1"/>
          <p:nvPr/>
        </p:nvSpPr>
        <p:spPr>
          <a:xfrm>
            <a:off x="107504" y="4005064"/>
            <a:ext cx="11560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800" dirty="0" smtClean="0"/>
              <a:t>ou SOMME ≠ 0 mm</a:t>
            </a:r>
          </a:p>
          <a:p>
            <a:pPr algn="ctr"/>
            <a:r>
              <a:rPr lang="fr-FR" sz="800" dirty="0" smtClean="0"/>
              <a:t> correspondant à des</a:t>
            </a:r>
          </a:p>
          <a:p>
            <a:pPr algn="ctr"/>
            <a:r>
              <a:rPr lang="fr-FR" sz="800" dirty="0" smtClean="0"/>
              <a:t>ganglions &lt; 10 mm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2396250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/>
          <p:cNvSpPr txBox="1"/>
          <p:nvPr/>
        </p:nvSpPr>
        <p:spPr>
          <a:xfrm>
            <a:off x="323528" y="188640"/>
            <a:ext cx="77029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/>
              <a:t>Comment : </a:t>
            </a:r>
            <a:r>
              <a:rPr lang="fr-FR" sz="2000" dirty="0" smtClean="0"/>
              <a:t>choisir les lésions RECIST1.1 sur l’examen </a:t>
            </a:r>
            <a:r>
              <a:rPr lang="fr-FR" sz="2000" dirty="0" err="1" smtClean="0"/>
              <a:t>baseline</a:t>
            </a:r>
            <a:endParaRPr lang="fr-FR" sz="2000" dirty="0" smtClean="0"/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561216" y="5089300"/>
            <a:ext cx="2133600" cy="365125"/>
          </a:xfrm>
        </p:spPr>
        <p:txBody>
          <a:bodyPr/>
          <a:lstStyle/>
          <a:p>
            <a:pPr>
              <a:defRPr/>
            </a:pPr>
            <a:fld id="{836873CA-3356-4C5C-B3C8-80856AA05210}" type="datetime1">
              <a:rPr lang="fr-FR" smtClean="0"/>
              <a:pPr>
                <a:defRPr/>
              </a:pPr>
              <a:t>20/05/2022</a:t>
            </a:fld>
            <a:endParaRPr lang="fr-FR"/>
          </a:p>
        </p:txBody>
      </p:sp>
      <p:sp>
        <p:nvSpPr>
          <p:cNvPr id="10" name="Rectangle 9"/>
          <p:cNvSpPr/>
          <p:nvPr/>
        </p:nvSpPr>
        <p:spPr>
          <a:xfrm>
            <a:off x="519284" y="2090508"/>
            <a:ext cx="3960440" cy="2952328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4932040" y="2092598"/>
            <a:ext cx="3960440" cy="2952328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4" descr="200410189FS_gg_loc000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55" t="26637" r="23074" b="29878"/>
          <a:stretch/>
        </p:blipFill>
        <p:spPr bwMode="auto">
          <a:xfrm>
            <a:off x="683568" y="2190794"/>
            <a:ext cx="3545427" cy="275366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Line 40"/>
          <p:cNvSpPr>
            <a:spLocks noChangeShapeType="1"/>
          </p:cNvSpPr>
          <p:nvPr/>
        </p:nvSpPr>
        <p:spPr bwMode="auto">
          <a:xfrm>
            <a:off x="1377460" y="3336752"/>
            <a:ext cx="384409" cy="352105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fr-FR" dirty="0"/>
          </a:p>
        </p:txBody>
      </p:sp>
      <p:cxnSp>
        <p:nvCxnSpPr>
          <p:cNvPr id="17" name="Connecteur droit 16"/>
          <p:cNvCxnSpPr/>
          <p:nvPr/>
        </p:nvCxnSpPr>
        <p:spPr>
          <a:xfrm flipH="1">
            <a:off x="1281279" y="3137872"/>
            <a:ext cx="537029" cy="691004"/>
          </a:xfrm>
          <a:prstGeom prst="line">
            <a:avLst/>
          </a:prstGeom>
          <a:ln>
            <a:solidFill>
              <a:schemeClr val="bg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4" descr="200410189FS_gg_loc000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55" t="26637" r="23074" b="29878"/>
          <a:stretch/>
        </p:blipFill>
        <p:spPr bwMode="auto">
          <a:xfrm>
            <a:off x="5139546" y="2189842"/>
            <a:ext cx="3545427" cy="275366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Groupe 18"/>
          <p:cNvGrpSpPr/>
          <p:nvPr/>
        </p:nvGrpSpPr>
        <p:grpSpPr>
          <a:xfrm rot="18728676">
            <a:off x="7833179" y="3574920"/>
            <a:ext cx="344462" cy="435353"/>
            <a:chOff x="1433679" y="5546308"/>
            <a:chExt cx="537029" cy="691004"/>
          </a:xfrm>
        </p:grpSpPr>
        <p:sp>
          <p:nvSpPr>
            <p:cNvPr id="20" name="Line 40"/>
            <p:cNvSpPr>
              <a:spLocks noChangeShapeType="1"/>
            </p:cNvSpPr>
            <p:nvPr/>
          </p:nvSpPr>
          <p:spPr bwMode="auto">
            <a:xfrm>
              <a:off x="1529860" y="5745188"/>
              <a:ext cx="384409" cy="352105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fr-FR" dirty="0"/>
            </a:p>
          </p:txBody>
        </p:sp>
        <p:cxnSp>
          <p:nvCxnSpPr>
            <p:cNvPr id="21" name="Connecteur droit 20"/>
            <p:cNvCxnSpPr/>
            <p:nvPr/>
          </p:nvCxnSpPr>
          <p:spPr>
            <a:xfrm flipH="1">
              <a:off x="1433679" y="5546308"/>
              <a:ext cx="537029" cy="691004"/>
            </a:xfrm>
            <a:prstGeom prst="line">
              <a:avLst/>
            </a:prstGeom>
            <a:ln>
              <a:solidFill>
                <a:schemeClr val="bg1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ZoneTexte 21"/>
          <p:cNvSpPr txBox="1"/>
          <p:nvPr/>
        </p:nvSpPr>
        <p:spPr>
          <a:xfrm>
            <a:off x="2051720" y="5107642"/>
            <a:ext cx="889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19 mm</a:t>
            </a:r>
            <a:endParaRPr lang="en-US" dirty="0"/>
          </a:p>
        </p:txBody>
      </p:sp>
      <p:sp>
        <p:nvSpPr>
          <p:cNvPr id="23" name="ZoneTexte 22"/>
          <p:cNvSpPr txBox="1"/>
          <p:nvPr/>
        </p:nvSpPr>
        <p:spPr>
          <a:xfrm>
            <a:off x="6660728" y="5094414"/>
            <a:ext cx="889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12 mm</a:t>
            </a:r>
            <a:endParaRPr lang="en-US" dirty="0"/>
          </a:p>
        </p:txBody>
      </p:sp>
      <p:grpSp>
        <p:nvGrpSpPr>
          <p:cNvPr id="24" name="Groupe 23"/>
          <p:cNvGrpSpPr/>
          <p:nvPr/>
        </p:nvGrpSpPr>
        <p:grpSpPr>
          <a:xfrm>
            <a:off x="2051720" y="1124744"/>
            <a:ext cx="5112568" cy="1209664"/>
            <a:chOff x="2051720" y="1381026"/>
            <a:chExt cx="5112568" cy="1209664"/>
          </a:xfrm>
        </p:grpSpPr>
        <p:sp>
          <p:nvSpPr>
            <p:cNvPr id="25" name="ZoneTexte 26"/>
            <p:cNvSpPr txBox="1">
              <a:spLocks noChangeArrowheads="1"/>
            </p:cNvSpPr>
            <p:nvPr/>
          </p:nvSpPr>
          <p:spPr bwMode="auto">
            <a:xfrm>
              <a:off x="2051720" y="1482694"/>
              <a:ext cx="863600" cy="11079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CC66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ヒラギノ角ゴ Pro W3" pitchFamily="16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ヒラギノ角ゴ Pro W3" pitchFamily="16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ヒラギノ角ゴ Pro W3" pitchFamily="16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ヒラギノ角ゴ Pro W3" pitchFamily="16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ヒラギノ角ゴ Pro W3" pitchFamily="16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pitchFamily="16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pitchFamily="16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pitchFamily="16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pitchFamily="16" charset="-128"/>
                </a:defRPr>
              </a:lvl9pPr>
            </a:lstStyle>
            <a:p>
              <a:pPr eaLnBrk="1" hangingPunct="1">
                <a:buFont typeface="Wingdings" pitchFamily="2" charset="2"/>
                <a:buChar char="ü"/>
              </a:pPr>
              <a:r>
                <a:rPr lang="fr-FR" sz="6600" b="1" dirty="0">
                  <a:solidFill>
                    <a:srgbClr val="339966"/>
                  </a:solidFill>
                </a:rPr>
                <a:t> </a:t>
              </a:r>
            </a:p>
          </p:txBody>
        </p:sp>
        <p:sp>
          <p:nvSpPr>
            <p:cNvPr id="26" name="ZoneTexte 28"/>
            <p:cNvSpPr txBox="1">
              <a:spLocks noChangeArrowheads="1"/>
            </p:cNvSpPr>
            <p:nvPr/>
          </p:nvSpPr>
          <p:spPr bwMode="auto">
            <a:xfrm>
              <a:off x="6732488" y="1381026"/>
              <a:ext cx="431800" cy="11079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ヒラギノ角ゴ Pro W3" pitchFamily="16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ヒラギノ角ゴ Pro W3" pitchFamily="16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ヒラギノ角ゴ Pro W3" pitchFamily="16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ヒラギノ角ゴ Pro W3" pitchFamily="16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ヒラギノ角ゴ Pro W3" pitchFamily="16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pitchFamily="16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pitchFamily="16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pitchFamily="16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pitchFamily="16" charset="-128"/>
                </a:defRPr>
              </a:lvl9pPr>
            </a:lstStyle>
            <a:p>
              <a:pPr eaLnBrk="1" hangingPunct="1"/>
              <a:r>
                <a:rPr lang="fr-FR" sz="6600" dirty="0">
                  <a:solidFill>
                    <a:srgbClr val="FF0000"/>
                  </a:solidFill>
                </a:rPr>
                <a:t>x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23680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0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1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2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13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8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5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6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7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3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9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4148</TotalTime>
  <Words>3315</Words>
  <Application>Microsoft Office PowerPoint</Application>
  <PresentationFormat>Affichage à l'écran (4:3)</PresentationFormat>
  <Paragraphs>1098</Paragraphs>
  <Slides>80</Slides>
  <Notes>10</Notes>
  <HiddenSlides>16</HiddenSlides>
  <MMClips>0</MMClips>
  <ScaleCrop>false</ScaleCrop>
  <HeadingPairs>
    <vt:vector size="6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14</vt:i4>
      </vt:variant>
      <vt:variant>
        <vt:lpstr>Titres des diapositives</vt:lpstr>
      </vt:variant>
      <vt:variant>
        <vt:i4>80</vt:i4>
      </vt:variant>
    </vt:vector>
  </HeadingPairs>
  <TitlesOfParts>
    <vt:vector size="104" baseType="lpstr">
      <vt:lpstr>Aparajita</vt:lpstr>
      <vt:lpstr>Arial</vt:lpstr>
      <vt:lpstr>Arial Black</vt:lpstr>
      <vt:lpstr>Calibri</vt:lpstr>
      <vt:lpstr>Cambria Math</vt:lpstr>
      <vt:lpstr>Comic Sans MS</vt:lpstr>
      <vt:lpstr>Gill Sans MT</vt:lpstr>
      <vt:lpstr>Times New Roman</vt:lpstr>
      <vt:lpstr>Wingdings</vt:lpstr>
      <vt:lpstr>ヒラギノ角ゴ Pro W3</vt:lpstr>
      <vt:lpstr>Conception personnalisée</vt:lpstr>
      <vt:lpstr>2_Conception personnalisée</vt:lpstr>
      <vt:lpstr>4_Conception personnalisée</vt:lpstr>
      <vt:lpstr>5_Conception personnalisée</vt:lpstr>
      <vt:lpstr>6_Conception personnalisée</vt:lpstr>
      <vt:lpstr>7_Conception personnalisée</vt:lpstr>
      <vt:lpstr>1_Conception personnalisée</vt:lpstr>
      <vt:lpstr>3_Conception personnalisée</vt:lpstr>
      <vt:lpstr>9_Conception personnalisée</vt:lpstr>
      <vt:lpstr>10_Conception personnalisée</vt:lpstr>
      <vt:lpstr>11_Conception personnalisée</vt:lpstr>
      <vt:lpstr>12_Conception personnalisée</vt:lpstr>
      <vt:lpstr>13_Conception personnalisée</vt:lpstr>
      <vt:lpstr>8_Conception personnalisée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http://www.e-cancer.fr/Patients-et-proches/Se-faire-soigner/Traitements/Therapies-ciblees-et-immunotherapie-specifique/Immunotherapie-mode-d-action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Evaluation thérapeutique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Institut de Cancérologie Gustave ROUSSY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BENOIT Monique</dc:creator>
  <cp:lastModifiedBy>BIDAULT Francois</cp:lastModifiedBy>
  <cp:revision>662</cp:revision>
  <cp:lastPrinted>2019-05-09T12:09:13Z</cp:lastPrinted>
  <dcterms:created xsi:type="dcterms:W3CDTF">2013-09-06T11:25:20Z</dcterms:created>
  <dcterms:modified xsi:type="dcterms:W3CDTF">2022-05-20T07:42:19Z</dcterms:modified>
</cp:coreProperties>
</file>