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sldIdLst>
    <p:sldId id="256" r:id="rId2"/>
    <p:sldId id="346" r:id="rId3"/>
    <p:sldId id="347" r:id="rId4"/>
    <p:sldId id="348" r:id="rId5"/>
    <p:sldId id="257" r:id="rId6"/>
    <p:sldId id="259" r:id="rId7"/>
    <p:sldId id="280" r:id="rId8"/>
    <p:sldId id="281" r:id="rId9"/>
    <p:sldId id="282" r:id="rId10"/>
    <p:sldId id="260" r:id="rId11"/>
    <p:sldId id="262" r:id="rId12"/>
    <p:sldId id="342" r:id="rId13"/>
    <p:sldId id="270" r:id="rId14"/>
    <p:sldId id="333" r:id="rId15"/>
    <p:sldId id="271" r:id="rId16"/>
    <p:sldId id="279" r:id="rId17"/>
    <p:sldId id="264" r:id="rId18"/>
    <p:sldId id="278" r:id="rId19"/>
    <p:sldId id="265" r:id="rId20"/>
    <p:sldId id="266" r:id="rId21"/>
    <p:sldId id="274" r:id="rId22"/>
    <p:sldId id="283" r:id="rId23"/>
    <p:sldId id="284" r:id="rId24"/>
    <p:sldId id="267" r:id="rId25"/>
    <p:sldId id="285" r:id="rId26"/>
    <p:sldId id="286" r:id="rId27"/>
    <p:sldId id="287" r:id="rId28"/>
    <p:sldId id="288" r:id="rId29"/>
    <p:sldId id="268" r:id="rId30"/>
    <p:sldId id="289" r:id="rId31"/>
    <p:sldId id="290" r:id="rId32"/>
    <p:sldId id="291" r:id="rId33"/>
    <p:sldId id="292" r:id="rId34"/>
    <p:sldId id="294" r:id="rId35"/>
    <p:sldId id="269" r:id="rId36"/>
    <p:sldId id="293" r:id="rId37"/>
    <p:sldId id="345" r:id="rId38"/>
    <p:sldId id="340" r:id="rId39"/>
    <p:sldId id="360" r:id="rId40"/>
    <p:sldId id="355" r:id="rId41"/>
    <p:sldId id="354" r:id="rId42"/>
    <p:sldId id="356" r:id="rId43"/>
    <p:sldId id="357" r:id="rId44"/>
    <p:sldId id="358" r:id="rId45"/>
    <p:sldId id="353" r:id="rId46"/>
    <p:sldId id="351" r:id="rId47"/>
    <p:sldId id="263" r:id="rId48"/>
    <p:sldId id="349" r:id="rId49"/>
    <p:sldId id="344" r:id="rId50"/>
    <p:sldId id="295" r:id="rId51"/>
    <p:sldId id="296" r:id="rId52"/>
    <p:sldId id="297" r:id="rId53"/>
    <p:sldId id="298" r:id="rId54"/>
    <p:sldId id="299" r:id="rId55"/>
    <p:sldId id="300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3" r:id="rId65"/>
    <p:sldId id="321" r:id="rId66"/>
    <p:sldId id="332" r:id="rId67"/>
    <p:sldId id="336" r:id="rId68"/>
    <p:sldId id="337" r:id="rId69"/>
    <p:sldId id="338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98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/>
    <p:restoredTop sz="86392"/>
  </p:normalViewPr>
  <p:slideViewPr>
    <p:cSldViewPr snapToGrid="0" snapToObjects="1">
      <p:cViewPr varScale="1">
        <p:scale>
          <a:sx n="93" d="100"/>
          <a:sy n="93" d="100"/>
        </p:scale>
        <p:origin x="232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B2D6D-6DB7-0C47-A6D0-04B8538A44CB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6AA91E7-FFFD-F24C-A360-6CB8732BC6B5}">
      <dgm:prSet phldrT="[Texte]"/>
      <dgm:spPr/>
      <dgm:t>
        <a:bodyPr/>
        <a:lstStyle/>
        <a:p>
          <a:r>
            <a:rPr lang="fr-FR" dirty="0"/>
            <a:t>8 s post-ttt</a:t>
          </a:r>
        </a:p>
      </dgm:t>
    </dgm:pt>
    <dgm:pt modelId="{F6C88996-1A41-2C4E-9B04-F83770369B39}" type="parTrans" cxnId="{24616607-2E89-7A49-9634-C4F4488681E6}">
      <dgm:prSet/>
      <dgm:spPr/>
      <dgm:t>
        <a:bodyPr/>
        <a:lstStyle/>
        <a:p>
          <a:endParaRPr lang="fr-FR"/>
        </a:p>
      </dgm:t>
    </dgm:pt>
    <dgm:pt modelId="{2BFB28FF-F2AD-9E43-8BC0-5DBD559782F4}" type="sibTrans" cxnId="{24616607-2E89-7A49-9634-C4F4488681E6}">
      <dgm:prSet/>
      <dgm:spPr/>
      <dgm:t>
        <a:bodyPr/>
        <a:lstStyle/>
        <a:p>
          <a:endParaRPr lang="fr-FR"/>
        </a:p>
      </dgm:t>
    </dgm:pt>
    <dgm:pt modelId="{441605BE-2CB5-FA41-BFA6-3DEEF91B9AFE}">
      <dgm:prSet phldrT="[Texte]"/>
      <dgm:spPr/>
      <dgm:t>
        <a:bodyPr/>
        <a:lstStyle/>
        <a:p>
          <a:r>
            <a:rPr lang="fr-FR" dirty="0"/>
            <a:t>Si négatif 6 mois</a:t>
          </a:r>
        </a:p>
      </dgm:t>
    </dgm:pt>
    <dgm:pt modelId="{DD0E2008-1E94-1C4F-9808-EB5AB684FEA8}" type="parTrans" cxnId="{3446D703-05C7-754C-9107-2A575D776B5C}">
      <dgm:prSet/>
      <dgm:spPr/>
      <dgm:t>
        <a:bodyPr/>
        <a:lstStyle/>
        <a:p>
          <a:endParaRPr lang="fr-FR"/>
        </a:p>
      </dgm:t>
    </dgm:pt>
    <dgm:pt modelId="{D39A94EC-1212-C846-A59B-DA2D31D699BA}" type="sibTrans" cxnId="{3446D703-05C7-754C-9107-2A575D776B5C}">
      <dgm:prSet/>
      <dgm:spPr/>
      <dgm:t>
        <a:bodyPr/>
        <a:lstStyle/>
        <a:p>
          <a:endParaRPr lang="fr-FR"/>
        </a:p>
      </dgm:t>
    </dgm:pt>
    <dgm:pt modelId="{08102C6C-59D2-7E4E-8EB0-62C3FD2A5FAD}">
      <dgm:prSet phldrT="[Texte]"/>
      <dgm:spPr/>
      <dgm:t>
        <a:bodyPr/>
        <a:lstStyle/>
        <a:p>
          <a:r>
            <a:rPr lang="fr-FR" dirty="0"/>
            <a:t>TDM ORL + manœuvres + thorax</a:t>
          </a:r>
        </a:p>
      </dgm:t>
    </dgm:pt>
    <dgm:pt modelId="{00AD5070-5D01-6048-86BA-3F1D32478DB6}" type="parTrans" cxnId="{E636F0BA-90A5-CF48-9AB5-639578B10073}">
      <dgm:prSet/>
      <dgm:spPr/>
      <dgm:t>
        <a:bodyPr/>
        <a:lstStyle/>
        <a:p>
          <a:endParaRPr lang="fr-FR"/>
        </a:p>
      </dgm:t>
    </dgm:pt>
    <dgm:pt modelId="{81A8CFCB-1A13-204B-9E2D-6A625DB85479}" type="sibTrans" cxnId="{E636F0BA-90A5-CF48-9AB5-639578B10073}">
      <dgm:prSet/>
      <dgm:spPr/>
      <dgm:t>
        <a:bodyPr/>
        <a:lstStyle/>
        <a:p>
          <a:endParaRPr lang="fr-FR"/>
        </a:p>
      </dgm:t>
    </dgm:pt>
    <dgm:pt modelId="{23F91354-0782-D04E-AB4F-7FACE4CF1B60}">
      <dgm:prSet phldrT="[Texte]"/>
      <dgm:spPr/>
      <dgm:t>
        <a:bodyPr/>
        <a:lstStyle/>
        <a:p>
          <a:r>
            <a:rPr lang="fr-FR" dirty="0"/>
            <a:t>TDM ORL + manœuvres + thorax</a:t>
          </a:r>
        </a:p>
      </dgm:t>
    </dgm:pt>
    <dgm:pt modelId="{33872AA6-83A8-E049-9E61-13987D0A309D}" type="parTrans" cxnId="{82C951BB-D706-1642-AE35-F22CF4FC7222}">
      <dgm:prSet/>
      <dgm:spPr/>
      <dgm:t>
        <a:bodyPr/>
        <a:lstStyle/>
        <a:p>
          <a:endParaRPr lang="fr-FR"/>
        </a:p>
      </dgm:t>
    </dgm:pt>
    <dgm:pt modelId="{61B1D613-A961-DA47-A582-DCB777F4BAFE}" type="sibTrans" cxnId="{82C951BB-D706-1642-AE35-F22CF4FC7222}">
      <dgm:prSet/>
      <dgm:spPr/>
      <dgm:t>
        <a:bodyPr/>
        <a:lstStyle/>
        <a:p>
          <a:endParaRPr lang="fr-FR"/>
        </a:p>
      </dgm:t>
    </dgm:pt>
    <dgm:pt modelId="{763D36B5-809C-964E-AE8A-1BFAC63F2F5A}">
      <dgm:prSet phldrT="[Texte]"/>
      <dgm:spPr/>
      <dgm:t>
        <a:bodyPr/>
        <a:lstStyle/>
        <a:p>
          <a:r>
            <a:rPr lang="fr-FR" dirty="0"/>
            <a:t>Si négatif 6 mois</a:t>
          </a:r>
        </a:p>
      </dgm:t>
    </dgm:pt>
    <dgm:pt modelId="{F512FF87-CDDE-A24E-A2A6-A8A3292BD7B0}" type="parTrans" cxnId="{272D7C96-8070-AB44-A83C-317C9CE0948B}">
      <dgm:prSet/>
      <dgm:spPr/>
      <dgm:t>
        <a:bodyPr/>
        <a:lstStyle/>
        <a:p>
          <a:endParaRPr lang="fr-FR"/>
        </a:p>
      </dgm:t>
    </dgm:pt>
    <dgm:pt modelId="{BE092460-5A43-E64D-A219-ECC0E5ADCA01}" type="sibTrans" cxnId="{272D7C96-8070-AB44-A83C-317C9CE0948B}">
      <dgm:prSet/>
      <dgm:spPr/>
      <dgm:t>
        <a:bodyPr/>
        <a:lstStyle/>
        <a:p>
          <a:endParaRPr lang="fr-FR"/>
        </a:p>
      </dgm:t>
    </dgm:pt>
    <dgm:pt modelId="{333B9699-5322-C94D-859E-62E6570588F6}">
      <dgm:prSet phldrT="[Texte]"/>
      <dgm:spPr/>
      <dgm:t>
        <a:bodyPr/>
        <a:lstStyle/>
        <a:p>
          <a:r>
            <a:rPr lang="fr-FR" dirty="0"/>
            <a:t>+/- IRM +/- TEP</a:t>
          </a:r>
        </a:p>
      </dgm:t>
    </dgm:pt>
    <dgm:pt modelId="{760C8621-50F4-0546-93F5-F402FF3096A4}" type="parTrans" cxnId="{36E29A13-A3D1-024D-9019-ECF3992E20F4}">
      <dgm:prSet/>
      <dgm:spPr/>
      <dgm:t>
        <a:bodyPr/>
        <a:lstStyle/>
        <a:p>
          <a:endParaRPr lang="fr-FR"/>
        </a:p>
      </dgm:t>
    </dgm:pt>
    <dgm:pt modelId="{D6AF908B-7B41-C74F-9565-7383852ABD44}" type="sibTrans" cxnId="{36E29A13-A3D1-024D-9019-ECF3992E20F4}">
      <dgm:prSet/>
      <dgm:spPr/>
      <dgm:t>
        <a:bodyPr/>
        <a:lstStyle/>
        <a:p>
          <a:endParaRPr lang="fr-FR"/>
        </a:p>
      </dgm:t>
    </dgm:pt>
    <dgm:pt modelId="{88266A6C-26CA-A342-8280-03C1D0353E4F}">
      <dgm:prSet phldrT="[Texte]"/>
      <dgm:spPr/>
      <dgm:t>
        <a:bodyPr/>
        <a:lstStyle/>
        <a:p>
          <a:r>
            <a:rPr lang="fr-FR" dirty="0"/>
            <a:t>+/- IRM +/- TEP</a:t>
          </a:r>
        </a:p>
      </dgm:t>
    </dgm:pt>
    <dgm:pt modelId="{C4A7DA4C-3C17-6E48-AA22-AB9D6561E5BF}" type="parTrans" cxnId="{34A4F7C2-6A00-5144-82E8-2828A808E0A3}">
      <dgm:prSet/>
      <dgm:spPr/>
      <dgm:t>
        <a:bodyPr/>
        <a:lstStyle/>
        <a:p>
          <a:endParaRPr lang="fr-FR"/>
        </a:p>
      </dgm:t>
    </dgm:pt>
    <dgm:pt modelId="{17636CD8-B4D4-6745-AAB1-B82FB7BE054C}" type="sibTrans" cxnId="{34A4F7C2-6A00-5144-82E8-2828A808E0A3}">
      <dgm:prSet/>
      <dgm:spPr/>
      <dgm:t>
        <a:bodyPr/>
        <a:lstStyle/>
        <a:p>
          <a:endParaRPr lang="fr-FR"/>
        </a:p>
      </dgm:t>
    </dgm:pt>
    <dgm:pt modelId="{8FBD5DA0-2476-9B4F-A925-DD1E6E14400B}">
      <dgm:prSet phldrT="[Texte]"/>
      <dgm:spPr/>
      <dgm:t>
        <a:bodyPr/>
        <a:lstStyle/>
        <a:p>
          <a:r>
            <a:rPr lang="fr-FR" dirty="0"/>
            <a:t>TDM ORL + manœuvres + thorax</a:t>
          </a:r>
        </a:p>
      </dgm:t>
    </dgm:pt>
    <dgm:pt modelId="{E0BAACD0-0812-8541-8225-EAE46424EA03}" type="parTrans" cxnId="{E03A8C19-FC4E-DD4C-8505-05FBB6225187}">
      <dgm:prSet/>
      <dgm:spPr/>
      <dgm:t>
        <a:bodyPr/>
        <a:lstStyle/>
        <a:p>
          <a:endParaRPr lang="fr-FR"/>
        </a:p>
      </dgm:t>
    </dgm:pt>
    <dgm:pt modelId="{876C68AB-50BF-0B43-83D1-3AE68399A78E}" type="sibTrans" cxnId="{E03A8C19-FC4E-DD4C-8505-05FBB6225187}">
      <dgm:prSet/>
      <dgm:spPr/>
      <dgm:t>
        <a:bodyPr/>
        <a:lstStyle/>
        <a:p>
          <a:endParaRPr lang="fr-FR"/>
        </a:p>
      </dgm:t>
    </dgm:pt>
    <dgm:pt modelId="{344B6EF3-10C1-154D-A178-15AD1843F707}">
      <dgm:prSet phldrT="[Texte]"/>
      <dgm:spPr/>
      <dgm:t>
        <a:bodyPr/>
        <a:lstStyle/>
        <a:p>
          <a:r>
            <a:rPr lang="fr-FR" dirty="0"/>
            <a:t>+/- IRM +/- TEP</a:t>
          </a:r>
        </a:p>
      </dgm:t>
    </dgm:pt>
    <dgm:pt modelId="{469818DD-6F20-8544-8A7D-0BFC115FA8AC}" type="parTrans" cxnId="{425A0FAA-C4BB-5948-944D-B9512BF0FDDB}">
      <dgm:prSet/>
      <dgm:spPr/>
      <dgm:t>
        <a:bodyPr/>
        <a:lstStyle/>
        <a:p>
          <a:endParaRPr lang="fr-FR"/>
        </a:p>
      </dgm:t>
    </dgm:pt>
    <dgm:pt modelId="{FF853FE1-040D-6C41-8592-6B4376D6556B}" type="sibTrans" cxnId="{425A0FAA-C4BB-5948-944D-B9512BF0FDDB}">
      <dgm:prSet/>
      <dgm:spPr/>
      <dgm:t>
        <a:bodyPr/>
        <a:lstStyle/>
        <a:p>
          <a:endParaRPr lang="fr-FR"/>
        </a:p>
      </dgm:t>
    </dgm:pt>
    <dgm:pt modelId="{1292C389-DB48-8244-B63F-586276F93D35}">
      <dgm:prSet phldrT="[Texte]"/>
      <dgm:spPr/>
      <dgm:t>
        <a:bodyPr/>
        <a:lstStyle/>
        <a:p>
          <a:r>
            <a:rPr lang="fr-FR" dirty="0"/>
            <a:t>Si négatif 12 mois</a:t>
          </a:r>
        </a:p>
      </dgm:t>
    </dgm:pt>
    <dgm:pt modelId="{6C2B3A11-AC1E-D543-961F-20E7309F28D0}" type="parTrans" cxnId="{28407A38-9B05-E542-8E98-93178739AAAE}">
      <dgm:prSet/>
      <dgm:spPr/>
    </dgm:pt>
    <dgm:pt modelId="{36A01290-EDB2-B446-855A-4226360228C2}" type="sibTrans" cxnId="{28407A38-9B05-E542-8E98-93178739AAAE}">
      <dgm:prSet/>
      <dgm:spPr/>
    </dgm:pt>
    <dgm:pt modelId="{3727CCDB-5F2D-1848-9D06-52B52C8DE27A}">
      <dgm:prSet phldrT="[Texte]"/>
      <dgm:spPr/>
      <dgm:t>
        <a:bodyPr/>
        <a:lstStyle/>
        <a:p>
          <a:r>
            <a:rPr lang="fr-FR" dirty="0"/>
            <a:t>TDM ORL + manœuvres + thorax</a:t>
          </a:r>
        </a:p>
      </dgm:t>
    </dgm:pt>
    <dgm:pt modelId="{17E56002-61C8-AB4C-AFE0-583A68954058}" type="parTrans" cxnId="{CD9B53A2-2517-644D-A3AE-3336097F1EEE}">
      <dgm:prSet/>
      <dgm:spPr/>
      <dgm:t>
        <a:bodyPr/>
        <a:lstStyle/>
        <a:p>
          <a:endParaRPr lang="fr-FR"/>
        </a:p>
      </dgm:t>
    </dgm:pt>
    <dgm:pt modelId="{D9F7CB71-ABB3-4245-95F6-E2A04D83CD59}" type="sibTrans" cxnId="{CD9B53A2-2517-644D-A3AE-3336097F1EEE}">
      <dgm:prSet/>
      <dgm:spPr/>
      <dgm:t>
        <a:bodyPr/>
        <a:lstStyle/>
        <a:p>
          <a:endParaRPr lang="fr-FR"/>
        </a:p>
      </dgm:t>
    </dgm:pt>
    <dgm:pt modelId="{E4D1FB8B-AEE9-4C47-9949-384749312803}">
      <dgm:prSet phldrT="[Texte]"/>
      <dgm:spPr/>
      <dgm:t>
        <a:bodyPr/>
        <a:lstStyle/>
        <a:p>
          <a:r>
            <a:rPr lang="fr-FR" dirty="0"/>
            <a:t>+/- IRM +/- TEP</a:t>
          </a:r>
        </a:p>
      </dgm:t>
    </dgm:pt>
    <dgm:pt modelId="{F608D653-D879-5743-880E-3A81F76FB158}" type="parTrans" cxnId="{ADA1F243-0225-F24E-B74B-B3573E66C0ED}">
      <dgm:prSet/>
      <dgm:spPr/>
      <dgm:t>
        <a:bodyPr/>
        <a:lstStyle/>
        <a:p>
          <a:endParaRPr lang="fr-FR"/>
        </a:p>
      </dgm:t>
    </dgm:pt>
    <dgm:pt modelId="{AE912424-408C-D348-9418-AA29E41A711F}" type="sibTrans" cxnId="{ADA1F243-0225-F24E-B74B-B3573E66C0ED}">
      <dgm:prSet/>
      <dgm:spPr/>
      <dgm:t>
        <a:bodyPr/>
        <a:lstStyle/>
        <a:p>
          <a:endParaRPr lang="fr-FR"/>
        </a:p>
      </dgm:t>
    </dgm:pt>
    <dgm:pt modelId="{60C16E18-BAC5-3E4E-B248-C4F229F51BA2}" type="pres">
      <dgm:prSet presAssocID="{326B2D6D-6DB7-0C47-A6D0-04B8538A44C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D3D2DF6-B341-A04F-A46E-9C7EC4F377B1}" type="pres">
      <dgm:prSet presAssocID="{D6AA91E7-FFFD-F24C-A360-6CB8732BC6B5}" presName="horFlow" presStyleCnt="0"/>
      <dgm:spPr/>
    </dgm:pt>
    <dgm:pt modelId="{D2B7F83C-02AC-8349-BAAE-85C7FF4640BA}" type="pres">
      <dgm:prSet presAssocID="{D6AA91E7-FFFD-F24C-A360-6CB8732BC6B5}" presName="bigChev" presStyleLbl="node1" presStyleIdx="0" presStyleCnt="4"/>
      <dgm:spPr/>
    </dgm:pt>
    <dgm:pt modelId="{6C0240F8-CC56-1742-85DB-59CC695A84A8}" type="pres">
      <dgm:prSet presAssocID="{33872AA6-83A8-E049-9E61-13987D0A309D}" presName="parTrans" presStyleCnt="0"/>
      <dgm:spPr/>
    </dgm:pt>
    <dgm:pt modelId="{4033DBCF-5D13-5147-BD1F-D5044308D6AC}" type="pres">
      <dgm:prSet presAssocID="{23F91354-0782-D04E-AB4F-7FACE4CF1B60}" presName="node" presStyleLbl="alignAccFollowNode1" presStyleIdx="0" presStyleCnt="8">
        <dgm:presLayoutVars>
          <dgm:bulletEnabled val="1"/>
        </dgm:presLayoutVars>
      </dgm:prSet>
      <dgm:spPr/>
    </dgm:pt>
    <dgm:pt modelId="{D663822C-8498-8C4E-B4A8-63797355248B}" type="pres">
      <dgm:prSet presAssocID="{61B1D613-A961-DA47-A582-DCB777F4BAFE}" presName="sibTrans" presStyleCnt="0"/>
      <dgm:spPr/>
    </dgm:pt>
    <dgm:pt modelId="{31FA5702-8498-5442-9AE0-320FEDEEA3A5}" type="pres">
      <dgm:prSet presAssocID="{333B9699-5322-C94D-859E-62E6570588F6}" presName="node" presStyleLbl="alignAccFollowNode1" presStyleIdx="1" presStyleCnt="8">
        <dgm:presLayoutVars>
          <dgm:bulletEnabled val="1"/>
        </dgm:presLayoutVars>
      </dgm:prSet>
      <dgm:spPr/>
    </dgm:pt>
    <dgm:pt modelId="{C363144C-1E12-CC47-A0D5-2B9E3039E5F0}" type="pres">
      <dgm:prSet presAssocID="{D6AA91E7-FFFD-F24C-A360-6CB8732BC6B5}" presName="vSp" presStyleCnt="0"/>
      <dgm:spPr/>
    </dgm:pt>
    <dgm:pt modelId="{78B25DC0-7BDC-3149-8F37-7B27964AF9ED}" type="pres">
      <dgm:prSet presAssocID="{441605BE-2CB5-FA41-BFA6-3DEEF91B9AFE}" presName="horFlow" presStyleCnt="0"/>
      <dgm:spPr/>
    </dgm:pt>
    <dgm:pt modelId="{A4EDC2DA-446C-6943-8C1F-A16DF698DCEB}" type="pres">
      <dgm:prSet presAssocID="{441605BE-2CB5-FA41-BFA6-3DEEF91B9AFE}" presName="bigChev" presStyleLbl="node1" presStyleIdx="1" presStyleCnt="4"/>
      <dgm:spPr/>
    </dgm:pt>
    <dgm:pt modelId="{0C26BDEC-49A4-1241-AB5B-448627CAAC75}" type="pres">
      <dgm:prSet presAssocID="{00AD5070-5D01-6048-86BA-3F1D32478DB6}" presName="parTrans" presStyleCnt="0"/>
      <dgm:spPr/>
    </dgm:pt>
    <dgm:pt modelId="{6827992D-4D54-064E-AEC8-A11F88910097}" type="pres">
      <dgm:prSet presAssocID="{08102C6C-59D2-7E4E-8EB0-62C3FD2A5FAD}" presName="node" presStyleLbl="alignAccFollowNode1" presStyleIdx="2" presStyleCnt="8">
        <dgm:presLayoutVars>
          <dgm:bulletEnabled val="1"/>
        </dgm:presLayoutVars>
      </dgm:prSet>
      <dgm:spPr/>
    </dgm:pt>
    <dgm:pt modelId="{D7B2B1D7-F65B-2B4A-ACA6-9F7F7A33226F}" type="pres">
      <dgm:prSet presAssocID="{81A8CFCB-1A13-204B-9E2D-6A625DB85479}" presName="sibTrans" presStyleCnt="0"/>
      <dgm:spPr/>
    </dgm:pt>
    <dgm:pt modelId="{8E7001B0-8372-3846-8735-92D330F8E9A2}" type="pres">
      <dgm:prSet presAssocID="{88266A6C-26CA-A342-8280-03C1D0353E4F}" presName="node" presStyleLbl="alignAccFollowNode1" presStyleIdx="3" presStyleCnt="8">
        <dgm:presLayoutVars>
          <dgm:bulletEnabled val="1"/>
        </dgm:presLayoutVars>
      </dgm:prSet>
      <dgm:spPr/>
    </dgm:pt>
    <dgm:pt modelId="{6FC3D6A7-F263-A64B-AEE5-2F407C27E5BB}" type="pres">
      <dgm:prSet presAssocID="{441605BE-2CB5-FA41-BFA6-3DEEF91B9AFE}" presName="vSp" presStyleCnt="0"/>
      <dgm:spPr/>
    </dgm:pt>
    <dgm:pt modelId="{789DC050-ACD8-244C-B555-A14F2D355AFB}" type="pres">
      <dgm:prSet presAssocID="{763D36B5-809C-964E-AE8A-1BFAC63F2F5A}" presName="horFlow" presStyleCnt="0"/>
      <dgm:spPr/>
    </dgm:pt>
    <dgm:pt modelId="{3C379D22-60E1-8A4D-85F8-5A724BC0F919}" type="pres">
      <dgm:prSet presAssocID="{763D36B5-809C-964E-AE8A-1BFAC63F2F5A}" presName="bigChev" presStyleLbl="node1" presStyleIdx="2" presStyleCnt="4"/>
      <dgm:spPr/>
    </dgm:pt>
    <dgm:pt modelId="{7FD28C05-BAB2-4946-8AD2-28779982C57D}" type="pres">
      <dgm:prSet presAssocID="{E0BAACD0-0812-8541-8225-EAE46424EA03}" presName="parTrans" presStyleCnt="0"/>
      <dgm:spPr/>
    </dgm:pt>
    <dgm:pt modelId="{9F809B63-046E-A646-8BBC-BFC8C3ACDB83}" type="pres">
      <dgm:prSet presAssocID="{8FBD5DA0-2476-9B4F-A925-DD1E6E14400B}" presName="node" presStyleLbl="alignAccFollowNode1" presStyleIdx="4" presStyleCnt="8">
        <dgm:presLayoutVars>
          <dgm:bulletEnabled val="1"/>
        </dgm:presLayoutVars>
      </dgm:prSet>
      <dgm:spPr/>
    </dgm:pt>
    <dgm:pt modelId="{FA7B6C3A-7A5D-6E49-9F4F-F7B5BF840985}" type="pres">
      <dgm:prSet presAssocID="{876C68AB-50BF-0B43-83D1-3AE68399A78E}" presName="sibTrans" presStyleCnt="0"/>
      <dgm:spPr/>
    </dgm:pt>
    <dgm:pt modelId="{230DA606-200D-C648-8303-234CC6B44950}" type="pres">
      <dgm:prSet presAssocID="{344B6EF3-10C1-154D-A178-15AD1843F707}" presName="node" presStyleLbl="alignAccFollowNode1" presStyleIdx="5" presStyleCnt="8">
        <dgm:presLayoutVars>
          <dgm:bulletEnabled val="1"/>
        </dgm:presLayoutVars>
      </dgm:prSet>
      <dgm:spPr/>
    </dgm:pt>
    <dgm:pt modelId="{755DEAB6-3D29-C249-96A3-70C8CFA647EC}" type="pres">
      <dgm:prSet presAssocID="{763D36B5-809C-964E-AE8A-1BFAC63F2F5A}" presName="vSp" presStyleCnt="0"/>
      <dgm:spPr/>
    </dgm:pt>
    <dgm:pt modelId="{B3A87516-6B6A-B44C-8BD5-5C785694D855}" type="pres">
      <dgm:prSet presAssocID="{1292C389-DB48-8244-B63F-586276F93D35}" presName="horFlow" presStyleCnt="0"/>
      <dgm:spPr/>
    </dgm:pt>
    <dgm:pt modelId="{591EC989-7D96-C64A-87D4-D2FC681CF873}" type="pres">
      <dgm:prSet presAssocID="{1292C389-DB48-8244-B63F-586276F93D35}" presName="bigChev" presStyleLbl="node1" presStyleIdx="3" presStyleCnt="4"/>
      <dgm:spPr/>
    </dgm:pt>
    <dgm:pt modelId="{0BA23BA3-2ACC-C44F-97C0-C68F7CAB5AD2}" type="pres">
      <dgm:prSet presAssocID="{17E56002-61C8-AB4C-AFE0-583A68954058}" presName="parTrans" presStyleCnt="0"/>
      <dgm:spPr/>
    </dgm:pt>
    <dgm:pt modelId="{CDF584B3-7561-2444-A60A-AFE36A4B2073}" type="pres">
      <dgm:prSet presAssocID="{3727CCDB-5F2D-1848-9D06-52B52C8DE27A}" presName="node" presStyleLbl="alignAccFollowNode1" presStyleIdx="6" presStyleCnt="8">
        <dgm:presLayoutVars>
          <dgm:bulletEnabled val="1"/>
        </dgm:presLayoutVars>
      </dgm:prSet>
      <dgm:spPr/>
    </dgm:pt>
    <dgm:pt modelId="{62A5EDBD-6C07-1B42-BD14-71AE94912593}" type="pres">
      <dgm:prSet presAssocID="{D9F7CB71-ABB3-4245-95F6-E2A04D83CD59}" presName="sibTrans" presStyleCnt="0"/>
      <dgm:spPr/>
    </dgm:pt>
    <dgm:pt modelId="{9B858D47-5A18-7A43-859D-DD4AABBF8F26}" type="pres">
      <dgm:prSet presAssocID="{E4D1FB8B-AEE9-4C47-9949-384749312803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3446D703-05C7-754C-9107-2A575D776B5C}" srcId="{326B2D6D-6DB7-0C47-A6D0-04B8538A44CB}" destId="{441605BE-2CB5-FA41-BFA6-3DEEF91B9AFE}" srcOrd="1" destOrd="0" parTransId="{DD0E2008-1E94-1C4F-9808-EB5AB684FEA8}" sibTransId="{D39A94EC-1212-C846-A59B-DA2D31D699BA}"/>
    <dgm:cxn modelId="{24616607-2E89-7A49-9634-C4F4488681E6}" srcId="{326B2D6D-6DB7-0C47-A6D0-04B8538A44CB}" destId="{D6AA91E7-FFFD-F24C-A360-6CB8732BC6B5}" srcOrd="0" destOrd="0" parTransId="{F6C88996-1A41-2C4E-9B04-F83770369B39}" sibTransId="{2BFB28FF-F2AD-9E43-8BC0-5DBD559782F4}"/>
    <dgm:cxn modelId="{36E29A13-A3D1-024D-9019-ECF3992E20F4}" srcId="{D6AA91E7-FFFD-F24C-A360-6CB8732BC6B5}" destId="{333B9699-5322-C94D-859E-62E6570588F6}" srcOrd="1" destOrd="0" parTransId="{760C8621-50F4-0546-93F5-F402FF3096A4}" sibTransId="{D6AF908B-7B41-C74F-9565-7383852ABD44}"/>
    <dgm:cxn modelId="{1133E614-8DA4-C049-AB66-9C348384DBA9}" type="presOf" srcId="{D6AA91E7-FFFD-F24C-A360-6CB8732BC6B5}" destId="{D2B7F83C-02AC-8349-BAAE-85C7FF4640BA}" srcOrd="0" destOrd="0" presId="urn:microsoft.com/office/officeart/2005/8/layout/lProcess3"/>
    <dgm:cxn modelId="{E03A8C19-FC4E-DD4C-8505-05FBB6225187}" srcId="{763D36B5-809C-964E-AE8A-1BFAC63F2F5A}" destId="{8FBD5DA0-2476-9B4F-A925-DD1E6E14400B}" srcOrd="0" destOrd="0" parTransId="{E0BAACD0-0812-8541-8225-EAE46424EA03}" sibTransId="{876C68AB-50BF-0B43-83D1-3AE68399A78E}"/>
    <dgm:cxn modelId="{80D6A820-D810-3448-B0F5-0816093A924E}" type="presOf" srcId="{08102C6C-59D2-7E4E-8EB0-62C3FD2A5FAD}" destId="{6827992D-4D54-064E-AEC8-A11F88910097}" srcOrd="0" destOrd="0" presId="urn:microsoft.com/office/officeart/2005/8/layout/lProcess3"/>
    <dgm:cxn modelId="{1AA97E36-3239-D34B-837D-DA187E73E7D1}" type="presOf" srcId="{441605BE-2CB5-FA41-BFA6-3DEEF91B9AFE}" destId="{A4EDC2DA-446C-6943-8C1F-A16DF698DCEB}" srcOrd="0" destOrd="0" presId="urn:microsoft.com/office/officeart/2005/8/layout/lProcess3"/>
    <dgm:cxn modelId="{28407A38-9B05-E542-8E98-93178739AAAE}" srcId="{326B2D6D-6DB7-0C47-A6D0-04B8538A44CB}" destId="{1292C389-DB48-8244-B63F-586276F93D35}" srcOrd="3" destOrd="0" parTransId="{6C2B3A11-AC1E-D543-961F-20E7309F28D0}" sibTransId="{36A01290-EDB2-B446-855A-4226360228C2}"/>
    <dgm:cxn modelId="{ADA1F243-0225-F24E-B74B-B3573E66C0ED}" srcId="{1292C389-DB48-8244-B63F-586276F93D35}" destId="{E4D1FB8B-AEE9-4C47-9949-384749312803}" srcOrd="1" destOrd="0" parTransId="{F608D653-D879-5743-880E-3A81F76FB158}" sibTransId="{AE912424-408C-D348-9418-AA29E41A711F}"/>
    <dgm:cxn modelId="{EA97DE4D-7AB5-8041-955B-E6CB94F20497}" type="presOf" srcId="{344B6EF3-10C1-154D-A178-15AD1843F707}" destId="{230DA606-200D-C648-8303-234CC6B44950}" srcOrd="0" destOrd="0" presId="urn:microsoft.com/office/officeart/2005/8/layout/lProcess3"/>
    <dgm:cxn modelId="{1F70DB54-E372-AF43-B748-9A6F38101DA1}" type="presOf" srcId="{3727CCDB-5F2D-1848-9D06-52B52C8DE27A}" destId="{CDF584B3-7561-2444-A60A-AFE36A4B2073}" srcOrd="0" destOrd="0" presId="urn:microsoft.com/office/officeart/2005/8/layout/lProcess3"/>
    <dgm:cxn modelId="{A641985D-05DC-F74B-98A5-CBCF2AE790C1}" type="presOf" srcId="{88266A6C-26CA-A342-8280-03C1D0353E4F}" destId="{8E7001B0-8372-3846-8735-92D330F8E9A2}" srcOrd="0" destOrd="0" presId="urn:microsoft.com/office/officeart/2005/8/layout/lProcess3"/>
    <dgm:cxn modelId="{9873475E-3CC5-824F-845A-A443BD48E148}" type="presOf" srcId="{8FBD5DA0-2476-9B4F-A925-DD1E6E14400B}" destId="{9F809B63-046E-A646-8BBC-BFC8C3ACDB83}" srcOrd="0" destOrd="0" presId="urn:microsoft.com/office/officeart/2005/8/layout/lProcess3"/>
    <dgm:cxn modelId="{3F383665-90DF-A444-93FB-E3C448A3AABE}" type="presOf" srcId="{1292C389-DB48-8244-B63F-586276F93D35}" destId="{591EC989-7D96-C64A-87D4-D2FC681CF873}" srcOrd="0" destOrd="0" presId="urn:microsoft.com/office/officeart/2005/8/layout/lProcess3"/>
    <dgm:cxn modelId="{598FE977-9DD5-5444-84FF-11377FD25FF3}" type="presOf" srcId="{333B9699-5322-C94D-859E-62E6570588F6}" destId="{31FA5702-8498-5442-9AE0-320FEDEEA3A5}" srcOrd="0" destOrd="0" presId="urn:microsoft.com/office/officeart/2005/8/layout/lProcess3"/>
    <dgm:cxn modelId="{272D7C96-8070-AB44-A83C-317C9CE0948B}" srcId="{326B2D6D-6DB7-0C47-A6D0-04B8538A44CB}" destId="{763D36B5-809C-964E-AE8A-1BFAC63F2F5A}" srcOrd="2" destOrd="0" parTransId="{F512FF87-CDDE-A24E-A2A6-A8A3292BD7B0}" sibTransId="{BE092460-5A43-E64D-A219-ECC0E5ADCA01}"/>
    <dgm:cxn modelId="{CD9B53A2-2517-644D-A3AE-3336097F1EEE}" srcId="{1292C389-DB48-8244-B63F-586276F93D35}" destId="{3727CCDB-5F2D-1848-9D06-52B52C8DE27A}" srcOrd="0" destOrd="0" parTransId="{17E56002-61C8-AB4C-AFE0-583A68954058}" sibTransId="{D9F7CB71-ABB3-4245-95F6-E2A04D83CD59}"/>
    <dgm:cxn modelId="{425A0FAA-C4BB-5948-944D-B9512BF0FDDB}" srcId="{763D36B5-809C-964E-AE8A-1BFAC63F2F5A}" destId="{344B6EF3-10C1-154D-A178-15AD1843F707}" srcOrd="1" destOrd="0" parTransId="{469818DD-6F20-8544-8A7D-0BFC115FA8AC}" sibTransId="{FF853FE1-040D-6C41-8592-6B4376D6556B}"/>
    <dgm:cxn modelId="{08EED2AA-6473-C445-8932-9A8EEB0223F4}" type="presOf" srcId="{E4D1FB8B-AEE9-4C47-9949-384749312803}" destId="{9B858D47-5A18-7A43-859D-DD4AABBF8F26}" srcOrd="0" destOrd="0" presId="urn:microsoft.com/office/officeart/2005/8/layout/lProcess3"/>
    <dgm:cxn modelId="{E636F0BA-90A5-CF48-9AB5-639578B10073}" srcId="{441605BE-2CB5-FA41-BFA6-3DEEF91B9AFE}" destId="{08102C6C-59D2-7E4E-8EB0-62C3FD2A5FAD}" srcOrd="0" destOrd="0" parTransId="{00AD5070-5D01-6048-86BA-3F1D32478DB6}" sibTransId="{81A8CFCB-1A13-204B-9E2D-6A625DB85479}"/>
    <dgm:cxn modelId="{82C951BB-D706-1642-AE35-F22CF4FC7222}" srcId="{D6AA91E7-FFFD-F24C-A360-6CB8732BC6B5}" destId="{23F91354-0782-D04E-AB4F-7FACE4CF1B60}" srcOrd="0" destOrd="0" parTransId="{33872AA6-83A8-E049-9E61-13987D0A309D}" sibTransId="{61B1D613-A961-DA47-A582-DCB777F4BAFE}"/>
    <dgm:cxn modelId="{41F13DC1-9580-D34A-B5E2-0863CCBC3AD0}" type="presOf" srcId="{326B2D6D-6DB7-0C47-A6D0-04B8538A44CB}" destId="{60C16E18-BAC5-3E4E-B248-C4F229F51BA2}" srcOrd="0" destOrd="0" presId="urn:microsoft.com/office/officeart/2005/8/layout/lProcess3"/>
    <dgm:cxn modelId="{34A4F7C2-6A00-5144-82E8-2828A808E0A3}" srcId="{441605BE-2CB5-FA41-BFA6-3DEEF91B9AFE}" destId="{88266A6C-26CA-A342-8280-03C1D0353E4F}" srcOrd="1" destOrd="0" parTransId="{C4A7DA4C-3C17-6E48-AA22-AB9D6561E5BF}" sibTransId="{17636CD8-B4D4-6745-AAB1-B82FB7BE054C}"/>
    <dgm:cxn modelId="{222026C9-D4AF-194C-8A99-1C2C4AB777BE}" type="presOf" srcId="{23F91354-0782-D04E-AB4F-7FACE4CF1B60}" destId="{4033DBCF-5D13-5147-BD1F-D5044308D6AC}" srcOrd="0" destOrd="0" presId="urn:microsoft.com/office/officeart/2005/8/layout/lProcess3"/>
    <dgm:cxn modelId="{3189DDD0-2F5B-CB4C-86D7-652045F5ED66}" type="presOf" srcId="{763D36B5-809C-964E-AE8A-1BFAC63F2F5A}" destId="{3C379D22-60E1-8A4D-85F8-5A724BC0F919}" srcOrd="0" destOrd="0" presId="urn:microsoft.com/office/officeart/2005/8/layout/lProcess3"/>
    <dgm:cxn modelId="{D6DC9AB8-730A-204B-8D5C-24D691F52CDB}" type="presParOf" srcId="{60C16E18-BAC5-3E4E-B248-C4F229F51BA2}" destId="{2D3D2DF6-B341-A04F-A46E-9C7EC4F377B1}" srcOrd="0" destOrd="0" presId="urn:microsoft.com/office/officeart/2005/8/layout/lProcess3"/>
    <dgm:cxn modelId="{E6F343E6-B6CB-4342-ACA5-4AA1B239439D}" type="presParOf" srcId="{2D3D2DF6-B341-A04F-A46E-9C7EC4F377B1}" destId="{D2B7F83C-02AC-8349-BAAE-85C7FF4640BA}" srcOrd="0" destOrd="0" presId="urn:microsoft.com/office/officeart/2005/8/layout/lProcess3"/>
    <dgm:cxn modelId="{F32E00B4-7F60-0E4B-893B-8F4340796615}" type="presParOf" srcId="{2D3D2DF6-B341-A04F-A46E-9C7EC4F377B1}" destId="{6C0240F8-CC56-1742-85DB-59CC695A84A8}" srcOrd="1" destOrd="0" presId="urn:microsoft.com/office/officeart/2005/8/layout/lProcess3"/>
    <dgm:cxn modelId="{14865DA6-2569-9241-9DBE-0CF43BBA1F9E}" type="presParOf" srcId="{2D3D2DF6-B341-A04F-A46E-9C7EC4F377B1}" destId="{4033DBCF-5D13-5147-BD1F-D5044308D6AC}" srcOrd="2" destOrd="0" presId="urn:microsoft.com/office/officeart/2005/8/layout/lProcess3"/>
    <dgm:cxn modelId="{A26133A0-2AFF-E641-A8BF-4A20B39E13C6}" type="presParOf" srcId="{2D3D2DF6-B341-A04F-A46E-9C7EC4F377B1}" destId="{D663822C-8498-8C4E-B4A8-63797355248B}" srcOrd="3" destOrd="0" presId="urn:microsoft.com/office/officeart/2005/8/layout/lProcess3"/>
    <dgm:cxn modelId="{12ADAEE9-F3CE-774C-B45D-CB58D919035F}" type="presParOf" srcId="{2D3D2DF6-B341-A04F-A46E-9C7EC4F377B1}" destId="{31FA5702-8498-5442-9AE0-320FEDEEA3A5}" srcOrd="4" destOrd="0" presId="urn:microsoft.com/office/officeart/2005/8/layout/lProcess3"/>
    <dgm:cxn modelId="{3D3C850A-1EEF-0B43-A625-5DFB2830B4A3}" type="presParOf" srcId="{60C16E18-BAC5-3E4E-B248-C4F229F51BA2}" destId="{C363144C-1E12-CC47-A0D5-2B9E3039E5F0}" srcOrd="1" destOrd="0" presId="urn:microsoft.com/office/officeart/2005/8/layout/lProcess3"/>
    <dgm:cxn modelId="{A2EA0C7E-F8C9-0840-8F0D-228F24772DC7}" type="presParOf" srcId="{60C16E18-BAC5-3E4E-B248-C4F229F51BA2}" destId="{78B25DC0-7BDC-3149-8F37-7B27964AF9ED}" srcOrd="2" destOrd="0" presId="urn:microsoft.com/office/officeart/2005/8/layout/lProcess3"/>
    <dgm:cxn modelId="{FCB308F7-7B4B-DA42-A8A2-7E1B4FC150BC}" type="presParOf" srcId="{78B25DC0-7BDC-3149-8F37-7B27964AF9ED}" destId="{A4EDC2DA-446C-6943-8C1F-A16DF698DCEB}" srcOrd="0" destOrd="0" presId="urn:microsoft.com/office/officeart/2005/8/layout/lProcess3"/>
    <dgm:cxn modelId="{8E26A87C-043B-474F-9943-29055292B9CE}" type="presParOf" srcId="{78B25DC0-7BDC-3149-8F37-7B27964AF9ED}" destId="{0C26BDEC-49A4-1241-AB5B-448627CAAC75}" srcOrd="1" destOrd="0" presId="urn:microsoft.com/office/officeart/2005/8/layout/lProcess3"/>
    <dgm:cxn modelId="{1A4FFD86-8258-2649-BA33-7BF12B8D3F90}" type="presParOf" srcId="{78B25DC0-7BDC-3149-8F37-7B27964AF9ED}" destId="{6827992D-4D54-064E-AEC8-A11F88910097}" srcOrd="2" destOrd="0" presId="urn:microsoft.com/office/officeart/2005/8/layout/lProcess3"/>
    <dgm:cxn modelId="{20D64E46-E44C-DA4A-9CCF-37CAC8DDBA65}" type="presParOf" srcId="{78B25DC0-7BDC-3149-8F37-7B27964AF9ED}" destId="{D7B2B1D7-F65B-2B4A-ACA6-9F7F7A33226F}" srcOrd="3" destOrd="0" presId="urn:microsoft.com/office/officeart/2005/8/layout/lProcess3"/>
    <dgm:cxn modelId="{E9298F62-E884-6040-B157-BFD9FC82C5C4}" type="presParOf" srcId="{78B25DC0-7BDC-3149-8F37-7B27964AF9ED}" destId="{8E7001B0-8372-3846-8735-92D330F8E9A2}" srcOrd="4" destOrd="0" presId="urn:microsoft.com/office/officeart/2005/8/layout/lProcess3"/>
    <dgm:cxn modelId="{1B244ACE-9F25-3E4F-B8EF-14CC853B8DDC}" type="presParOf" srcId="{60C16E18-BAC5-3E4E-B248-C4F229F51BA2}" destId="{6FC3D6A7-F263-A64B-AEE5-2F407C27E5BB}" srcOrd="3" destOrd="0" presId="urn:microsoft.com/office/officeart/2005/8/layout/lProcess3"/>
    <dgm:cxn modelId="{7E53BCA6-B47F-9A43-BBCE-D4C1AAEC03CE}" type="presParOf" srcId="{60C16E18-BAC5-3E4E-B248-C4F229F51BA2}" destId="{789DC050-ACD8-244C-B555-A14F2D355AFB}" srcOrd="4" destOrd="0" presId="urn:microsoft.com/office/officeart/2005/8/layout/lProcess3"/>
    <dgm:cxn modelId="{06F85D2B-5DB8-364C-A597-526A80490E93}" type="presParOf" srcId="{789DC050-ACD8-244C-B555-A14F2D355AFB}" destId="{3C379D22-60E1-8A4D-85F8-5A724BC0F919}" srcOrd="0" destOrd="0" presId="urn:microsoft.com/office/officeart/2005/8/layout/lProcess3"/>
    <dgm:cxn modelId="{93B2D4D7-D6D0-F349-BDCE-FF082B8638A4}" type="presParOf" srcId="{789DC050-ACD8-244C-B555-A14F2D355AFB}" destId="{7FD28C05-BAB2-4946-8AD2-28779982C57D}" srcOrd="1" destOrd="0" presId="urn:microsoft.com/office/officeart/2005/8/layout/lProcess3"/>
    <dgm:cxn modelId="{9C010927-2917-D946-8E92-58033091BD49}" type="presParOf" srcId="{789DC050-ACD8-244C-B555-A14F2D355AFB}" destId="{9F809B63-046E-A646-8BBC-BFC8C3ACDB83}" srcOrd="2" destOrd="0" presId="urn:microsoft.com/office/officeart/2005/8/layout/lProcess3"/>
    <dgm:cxn modelId="{3A39245A-99B1-5247-BF7D-B4B1E2D3DBE1}" type="presParOf" srcId="{789DC050-ACD8-244C-B555-A14F2D355AFB}" destId="{FA7B6C3A-7A5D-6E49-9F4F-F7B5BF840985}" srcOrd="3" destOrd="0" presId="urn:microsoft.com/office/officeart/2005/8/layout/lProcess3"/>
    <dgm:cxn modelId="{C9BFFF27-1714-EB4E-8D0A-CF0233ED6093}" type="presParOf" srcId="{789DC050-ACD8-244C-B555-A14F2D355AFB}" destId="{230DA606-200D-C648-8303-234CC6B44950}" srcOrd="4" destOrd="0" presId="urn:microsoft.com/office/officeart/2005/8/layout/lProcess3"/>
    <dgm:cxn modelId="{23A8F093-79DF-2A49-A618-2D603F6C55DA}" type="presParOf" srcId="{60C16E18-BAC5-3E4E-B248-C4F229F51BA2}" destId="{755DEAB6-3D29-C249-96A3-70C8CFA647EC}" srcOrd="5" destOrd="0" presId="urn:microsoft.com/office/officeart/2005/8/layout/lProcess3"/>
    <dgm:cxn modelId="{8B4256E6-39FF-AB4F-BA94-A9911BBD1F21}" type="presParOf" srcId="{60C16E18-BAC5-3E4E-B248-C4F229F51BA2}" destId="{B3A87516-6B6A-B44C-8BD5-5C785694D855}" srcOrd="6" destOrd="0" presId="urn:microsoft.com/office/officeart/2005/8/layout/lProcess3"/>
    <dgm:cxn modelId="{4F576FB1-F346-8240-9F0D-3A719180365F}" type="presParOf" srcId="{B3A87516-6B6A-B44C-8BD5-5C785694D855}" destId="{591EC989-7D96-C64A-87D4-D2FC681CF873}" srcOrd="0" destOrd="0" presId="urn:microsoft.com/office/officeart/2005/8/layout/lProcess3"/>
    <dgm:cxn modelId="{5A329E65-BC7C-A544-B4F4-6BE1097440F5}" type="presParOf" srcId="{B3A87516-6B6A-B44C-8BD5-5C785694D855}" destId="{0BA23BA3-2ACC-C44F-97C0-C68F7CAB5AD2}" srcOrd="1" destOrd="0" presId="urn:microsoft.com/office/officeart/2005/8/layout/lProcess3"/>
    <dgm:cxn modelId="{DA300F11-A7E2-C14E-BF7F-89A5EB7204D8}" type="presParOf" srcId="{B3A87516-6B6A-B44C-8BD5-5C785694D855}" destId="{CDF584B3-7561-2444-A60A-AFE36A4B2073}" srcOrd="2" destOrd="0" presId="urn:microsoft.com/office/officeart/2005/8/layout/lProcess3"/>
    <dgm:cxn modelId="{14E772A0-75F3-024A-B634-BF2592E88257}" type="presParOf" srcId="{B3A87516-6B6A-B44C-8BD5-5C785694D855}" destId="{62A5EDBD-6C07-1B42-BD14-71AE94912593}" srcOrd="3" destOrd="0" presId="urn:microsoft.com/office/officeart/2005/8/layout/lProcess3"/>
    <dgm:cxn modelId="{3075FC0D-EEAF-B449-A21F-8E690F81B2DB}" type="presParOf" srcId="{B3A87516-6B6A-B44C-8BD5-5C785694D855}" destId="{9B858D47-5A18-7A43-859D-DD4AABBF8F26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7AE9D1-45C0-9545-866C-4070BBA531A7}" type="doc">
      <dgm:prSet loTypeId="urn:microsoft.com/office/officeart/2005/8/layout/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AEC1184-E378-5440-A9A3-61368D0A0BD6}">
      <dgm:prSet phldrT="[Texte]"/>
      <dgm:spPr/>
      <dgm:t>
        <a:bodyPr/>
        <a:lstStyle/>
        <a:p>
          <a:r>
            <a:rPr lang="fr-FR" dirty="0"/>
            <a:t>NIRADS 1: aucun signe de récidive </a:t>
          </a:r>
        </a:p>
      </dgm:t>
    </dgm:pt>
    <dgm:pt modelId="{B2A8E903-CFE2-A240-B3A6-EA8D7FF4202D}" type="parTrans" cxnId="{E47189E4-A727-BB4A-BD4C-BD6B41E79C3C}">
      <dgm:prSet/>
      <dgm:spPr/>
      <dgm:t>
        <a:bodyPr/>
        <a:lstStyle/>
        <a:p>
          <a:endParaRPr lang="fr-FR"/>
        </a:p>
      </dgm:t>
    </dgm:pt>
    <dgm:pt modelId="{277CD625-DDC9-974F-B376-55C87A849159}" type="sibTrans" cxnId="{E47189E4-A727-BB4A-BD4C-BD6B41E79C3C}">
      <dgm:prSet/>
      <dgm:spPr/>
      <dgm:t>
        <a:bodyPr/>
        <a:lstStyle/>
        <a:p>
          <a:endParaRPr lang="fr-FR"/>
        </a:p>
      </dgm:t>
    </dgm:pt>
    <dgm:pt modelId="{03FE3885-30CE-1A45-95BF-BBF57FAAB80E}">
      <dgm:prSet phldrT="[Texte]"/>
      <dgm:spPr/>
      <dgm:t>
        <a:bodyPr/>
        <a:lstStyle/>
        <a:p>
          <a:r>
            <a:rPr lang="fr-FR" dirty="0"/>
            <a:t>NIRADS 2: faible suspicion</a:t>
          </a:r>
        </a:p>
      </dgm:t>
    </dgm:pt>
    <dgm:pt modelId="{5E193DC9-E524-E249-B480-4173C2BEB222}" type="parTrans" cxnId="{2DABA4D2-2F69-9C49-9618-7015C18818BA}">
      <dgm:prSet/>
      <dgm:spPr/>
      <dgm:t>
        <a:bodyPr/>
        <a:lstStyle/>
        <a:p>
          <a:endParaRPr lang="fr-FR"/>
        </a:p>
      </dgm:t>
    </dgm:pt>
    <dgm:pt modelId="{BF0BC384-3E2E-C940-8083-89666BB6B052}" type="sibTrans" cxnId="{2DABA4D2-2F69-9C49-9618-7015C18818BA}">
      <dgm:prSet/>
      <dgm:spPr/>
      <dgm:t>
        <a:bodyPr/>
        <a:lstStyle/>
        <a:p>
          <a:endParaRPr lang="fr-FR"/>
        </a:p>
      </dgm:t>
    </dgm:pt>
    <dgm:pt modelId="{B8B7A352-2302-DC46-A347-A816A65C6374}">
      <dgm:prSet phldrT="[Texte]"/>
      <dgm:spPr/>
      <dgm:t>
        <a:bodyPr/>
        <a:lstStyle/>
        <a:p>
          <a:r>
            <a:rPr lang="fr-FR" dirty="0"/>
            <a:t>NIRADS 3: suspicion élevée  </a:t>
          </a:r>
        </a:p>
      </dgm:t>
    </dgm:pt>
    <dgm:pt modelId="{9A4BF152-B8C8-9C41-82C4-02CB108113DE}" type="parTrans" cxnId="{AA62C36F-5B30-4D47-B8B1-0694CD41539B}">
      <dgm:prSet/>
      <dgm:spPr/>
      <dgm:t>
        <a:bodyPr/>
        <a:lstStyle/>
        <a:p>
          <a:endParaRPr lang="fr-FR"/>
        </a:p>
      </dgm:t>
    </dgm:pt>
    <dgm:pt modelId="{78F15C6F-A20E-D846-9666-62EC6AE3E1CA}" type="sibTrans" cxnId="{AA62C36F-5B30-4D47-B8B1-0694CD41539B}">
      <dgm:prSet/>
      <dgm:spPr/>
      <dgm:t>
        <a:bodyPr/>
        <a:lstStyle/>
        <a:p>
          <a:endParaRPr lang="fr-FR"/>
        </a:p>
      </dgm:t>
    </dgm:pt>
    <dgm:pt modelId="{017A24CC-80BA-8146-B605-7FBF8F2AE661}">
      <dgm:prSet/>
      <dgm:spPr/>
      <dgm:t>
        <a:bodyPr/>
        <a:lstStyle/>
        <a:p>
          <a:r>
            <a:rPr lang="fr-FR" dirty="0"/>
            <a:t>NIRADS 4: récidive évidente</a:t>
          </a:r>
        </a:p>
      </dgm:t>
    </dgm:pt>
    <dgm:pt modelId="{498166EB-8A1F-A845-ACC9-4B6242FCF51E}" type="parTrans" cxnId="{3D187873-C6AA-9543-9814-1883E4FA2584}">
      <dgm:prSet/>
      <dgm:spPr/>
      <dgm:t>
        <a:bodyPr/>
        <a:lstStyle/>
        <a:p>
          <a:endParaRPr lang="fr-FR"/>
        </a:p>
      </dgm:t>
    </dgm:pt>
    <dgm:pt modelId="{B1D94EE7-56B3-5241-8392-32768DDF479D}" type="sibTrans" cxnId="{3D187873-C6AA-9543-9814-1883E4FA2584}">
      <dgm:prSet/>
      <dgm:spPr/>
      <dgm:t>
        <a:bodyPr/>
        <a:lstStyle/>
        <a:p>
          <a:endParaRPr lang="fr-FR"/>
        </a:p>
      </dgm:t>
    </dgm:pt>
    <dgm:pt modelId="{BB7F70F2-EDF5-1A4B-8C52-1F91D23FAAEF}">
      <dgm:prSet/>
      <dgm:spPr/>
      <dgm:t>
        <a:bodyPr/>
        <a:lstStyle/>
        <a:p>
          <a:r>
            <a:rPr lang="fr-FR" dirty="0"/>
            <a:t>Calendrier de surveillance habituelle</a:t>
          </a:r>
        </a:p>
      </dgm:t>
    </dgm:pt>
    <dgm:pt modelId="{2BC53EDC-5EAA-AD47-BB8F-5ABD40586FBA}" type="parTrans" cxnId="{177C1529-D28F-634A-BDAD-5CF1F40CEC83}">
      <dgm:prSet/>
      <dgm:spPr/>
      <dgm:t>
        <a:bodyPr/>
        <a:lstStyle/>
        <a:p>
          <a:endParaRPr lang="fr-FR"/>
        </a:p>
      </dgm:t>
    </dgm:pt>
    <dgm:pt modelId="{992B2B6B-D617-3148-90E1-9BAB87689C93}" type="sibTrans" cxnId="{177C1529-D28F-634A-BDAD-5CF1F40CEC83}">
      <dgm:prSet/>
      <dgm:spPr/>
      <dgm:t>
        <a:bodyPr/>
        <a:lstStyle/>
        <a:p>
          <a:endParaRPr lang="fr-FR"/>
        </a:p>
      </dgm:t>
    </dgm:pt>
    <dgm:pt modelId="{05857D7C-FEF6-2347-AFFF-9084E0CF9597}">
      <dgm:prSet phldrT="[Texte]"/>
      <dgm:spPr/>
      <dgm:t>
        <a:bodyPr/>
        <a:lstStyle/>
        <a:p>
          <a:r>
            <a:rPr lang="fr-FR" dirty="0"/>
            <a:t>2a superficiel =&gt; confrontation clinique</a:t>
          </a:r>
        </a:p>
      </dgm:t>
    </dgm:pt>
    <dgm:pt modelId="{3706E74F-0321-9B4C-A742-309912AE33E7}" type="parTrans" cxnId="{EA055C23-8FBD-A941-82C5-1384513A0558}">
      <dgm:prSet/>
      <dgm:spPr/>
      <dgm:t>
        <a:bodyPr/>
        <a:lstStyle/>
        <a:p>
          <a:endParaRPr lang="fr-FR"/>
        </a:p>
      </dgm:t>
    </dgm:pt>
    <dgm:pt modelId="{4AEE1109-D65C-2A41-89AD-B330E6D358A4}" type="sibTrans" cxnId="{EA055C23-8FBD-A941-82C5-1384513A0558}">
      <dgm:prSet/>
      <dgm:spPr/>
      <dgm:t>
        <a:bodyPr/>
        <a:lstStyle/>
        <a:p>
          <a:endParaRPr lang="fr-FR"/>
        </a:p>
      </dgm:t>
    </dgm:pt>
    <dgm:pt modelId="{1C9E6D0F-DA17-674D-9B40-CA605501EF8E}">
      <dgm:prSet/>
      <dgm:spPr/>
      <dgm:t>
        <a:bodyPr/>
        <a:lstStyle/>
        <a:p>
          <a:r>
            <a:rPr lang="fr-FR" dirty="0"/>
            <a:t>Biopsie</a:t>
          </a:r>
        </a:p>
      </dgm:t>
    </dgm:pt>
    <dgm:pt modelId="{30D61151-C4EE-C44C-BD50-43E99B86FC51}" type="parTrans" cxnId="{9185656A-24E2-2B48-8FD6-AD65E97B4D1A}">
      <dgm:prSet/>
      <dgm:spPr/>
      <dgm:t>
        <a:bodyPr/>
        <a:lstStyle/>
        <a:p>
          <a:endParaRPr lang="fr-FR"/>
        </a:p>
      </dgm:t>
    </dgm:pt>
    <dgm:pt modelId="{6989818C-6639-DE41-BACD-CD04798C55C1}" type="sibTrans" cxnId="{9185656A-24E2-2B48-8FD6-AD65E97B4D1A}">
      <dgm:prSet/>
      <dgm:spPr/>
      <dgm:t>
        <a:bodyPr/>
        <a:lstStyle/>
        <a:p>
          <a:endParaRPr lang="fr-FR"/>
        </a:p>
      </dgm:t>
    </dgm:pt>
    <dgm:pt modelId="{DD5649A7-66E1-8C40-97EC-F14899A8A025}">
      <dgm:prSet/>
      <dgm:spPr/>
      <dgm:t>
        <a:bodyPr/>
        <a:lstStyle/>
        <a:p>
          <a:r>
            <a:rPr lang="fr-FR" dirty="0"/>
            <a:t>Traitement adapté</a:t>
          </a:r>
        </a:p>
      </dgm:t>
    </dgm:pt>
    <dgm:pt modelId="{34B82B96-01EC-444A-9592-887051BDFF9F}" type="parTrans" cxnId="{AC4FAA62-19C0-6542-95CF-DD64D8496AB3}">
      <dgm:prSet/>
      <dgm:spPr/>
      <dgm:t>
        <a:bodyPr/>
        <a:lstStyle/>
        <a:p>
          <a:endParaRPr lang="fr-FR"/>
        </a:p>
      </dgm:t>
    </dgm:pt>
    <dgm:pt modelId="{9E881782-45FD-064A-A6B7-9A1683551EAB}" type="sibTrans" cxnId="{AC4FAA62-19C0-6542-95CF-DD64D8496AB3}">
      <dgm:prSet/>
      <dgm:spPr/>
      <dgm:t>
        <a:bodyPr/>
        <a:lstStyle/>
        <a:p>
          <a:endParaRPr lang="fr-FR"/>
        </a:p>
      </dgm:t>
    </dgm:pt>
    <dgm:pt modelId="{0C98349D-9ABD-894B-A3B7-339CC764D345}">
      <dgm:prSet phldrT="[Texte]"/>
      <dgm:spPr/>
      <dgm:t>
        <a:bodyPr/>
        <a:lstStyle/>
        <a:p>
          <a:r>
            <a:rPr lang="fr-FR" dirty="0"/>
            <a:t>2b = profond =&gt; examens complémentaires (US..) et contrôle rapproché (3 mois)</a:t>
          </a:r>
        </a:p>
      </dgm:t>
    </dgm:pt>
    <dgm:pt modelId="{9D2C1D7C-AF0E-B64B-895F-C33AAA04E5ED}" type="parTrans" cxnId="{F935D573-75A5-8E48-BB22-20834C66968B}">
      <dgm:prSet/>
      <dgm:spPr/>
    </dgm:pt>
    <dgm:pt modelId="{8865242C-E3B5-6848-AC93-68F3CA38BEBE}" type="sibTrans" cxnId="{F935D573-75A5-8E48-BB22-20834C66968B}">
      <dgm:prSet/>
      <dgm:spPr/>
    </dgm:pt>
    <dgm:pt modelId="{699B732F-B7F7-6442-9714-2524A6D1E9CA}" type="pres">
      <dgm:prSet presAssocID="{087AE9D1-45C0-9545-866C-4070BBA531A7}" presName="linear" presStyleCnt="0">
        <dgm:presLayoutVars>
          <dgm:dir/>
          <dgm:animLvl val="lvl"/>
          <dgm:resizeHandles val="exact"/>
        </dgm:presLayoutVars>
      </dgm:prSet>
      <dgm:spPr/>
    </dgm:pt>
    <dgm:pt modelId="{B63FFACE-93FF-BE46-8AC1-841C5F4653A8}" type="pres">
      <dgm:prSet presAssocID="{2AEC1184-E378-5440-A9A3-61368D0A0BD6}" presName="parentLin" presStyleCnt="0"/>
      <dgm:spPr/>
    </dgm:pt>
    <dgm:pt modelId="{78661296-4021-5E4F-8BD2-BD48B569055D}" type="pres">
      <dgm:prSet presAssocID="{2AEC1184-E378-5440-A9A3-61368D0A0BD6}" presName="parentLeftMargin" presStyleLbl="node1" presStyleIdx="0" presStyleCnt="4"/>
      <dgm:spPr/>
    </dgm:pt>
    <dgm:pt modelId="{7E9D60BE-BD9B-674F-B967-C08C23F7DCB1}" type="pres">
      <dgm:prSet presAssocID="{2AEC1184-E378-5440-A9A3-61368D0A0BD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B35528A-6FEA-3641-BD19-76DA9BC90015}" type="pres">
      <dgm:prSet presAssocID="{2AEC1184-E378-5440-A9A3-61368D0A0BD6}" presName="negativeSpace" presStyleCnt="0"/>
      <dgm:spPr/>
    </dgm:pt>
    <dgm:pt modelId="{12BB32F5-88CD-BC41-AE7C-BB12BEB58EBD}" type="pres">
      <dgm:prSet presAssocID="{2AEC1184-E378-5440-A9A3-61368D0A0BD6}" presName="childText" presStyleLbl="conFgAcc1" presStyleIdx="0" presStyleCnt="4">
        <dgm:presLayoutVars>
          <dgm:bulletEnabled val="1"/>
        </dgm:presLayoutVars>
      </dgm:prSet>
      <dgm:spPr/>
    </dgm:pt>
    <dgm:pt modelId="{F683EAE5-034D-8443-8B3A-608060F7962D}" type="pres">
      <dgm:prSet presAssocID="{277CD625-DDC9-974F-B376-55C87A849159}" presName="spaceBetweenRectangles" presStyleCnt="0"/>
      <dgm:spPr/>
    </dgm:pt>
    <dgm:pt modelId="{B99B6909-CE5C-3841-B18D-3250B2F3E5FA}" type="pres">
      <dgm:prSet presAssocID="{03FE3885-30CE-1A45-95BF-BBF57FAAB80E}" presName="parentLin" presStyleCnt="0"/>
      <dgm:spPr/>
    </dgm:pt>
    <dgm:pt modelId="{6720E63F-0F8E-744D-A913-FB8D1DD1EC07}" type="pres">
      <dgm:prSet presAssocID="{03FE3885-30CE-1A45-95BF-BBF57FAAB80E}" presName="parentLeftMargin" presStyleLbl="node1" presStyleIdx="0" presStyleCnt="4"/>
      <dgm:spPr/>
    </dgm:pt>
    <dgm:pt modelId="{CC7E7055-9B5E-0E47-93C2-20AEC3A6DE76}" type="pres">
      <dgm:prSet presAssocID="{03FE3885-30CE-1A45-95BF-BBF57FAAB80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F79A29-365F-524D-A896-431BBBA3D77A}" type="pres">
      <dgm:prSet presAssocID="{03FE3885-30CE-1A45-95BF-BBF57FAAB80E}" presName="negativeSpace" presStyleCnt="0"/>
      <dgm:spPr/>
    </dgm:pt>
    <dgm:pt modelId="{49D8E1C6-B1C7-AB4B-9A02-8D53695539D7}" type="pres">
      <dgm:prSet presAssocID="{03FE3885-30CE-1A45-95BF-BBF57FAAB80E}" presName="childText" presStyleLbl="conFgAcc1" presStyleIdx="1" presStyleCnt="4">
        <dgm:presLayoutVars>
          <dgm:bulletEnabled val="1"/>
        </dgm:presLayoutVars>
      </dgm:prSet>
      <dgm:spPr/>
    </dgm:pt>
    <dgm:pt modelId="{C1452262-538E-1943-8F3F-777F441C1D8F}" type="pres">
      <dgm:prSet presAssocID="{BF0BC384-3E2E-C940-8083-89666BB6B052}" presName="spaceBetweenRectangles" presStyleCnt="0"/>
      <dgm:spPr/>
    </dgm:pt>
    <dgm:pt modelId="{28F6CE97-44E2-F349-B9C2-50C33C2D7510}" type="pres">
      <dgm:prSet presAssocID="{B8B7A352-2302-DC46-A347-A816A65C6374}" presName="parentLin" presStyleCnt="0"/>
      <dgm:spPr/>
    </dgm:pt>
    <dgm:pt modelId="{1089B67F-6D62-164C-BB91-3404E2F02638}" type="pres">
      <dgm:prSet presAssocID="{B8B7A352-2302-DC46-A347-A816A65C6374}" presName="parentLeftMargin" presStyleLbl="node1" presStyleIdx="1" presStyleCnt="4"/>
      <dgm:spPr/>
    </dgm:pt>
    <dgm:pt modelId="{CB9BA7B4-BE50-DE40-9E0C-BFD57BF6982F}" type="pres">
      <dgm:prSet presAssocID="{B8B7A352-2302-DC46-A347-A816A65C637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7597F45-91CF-9945-A76E-742767EC1E8A}" type="pres">
      <dgm:prSet presAssocID="{B8B7A352-2302-DC46-A347-A816A65C6374}" presName="negativeSpace" presStyleCnt="0"/>
      <dgm:spPr/>
    </dgm:pt>
    <dgm:pt modelId="{A818E248-926B-9149-88FE-E6E12739DD0C}" type="pres">
      <dgm:prSet presAssocID="{B8B7A352-2302-DC46-A347-A816A65C6374}" presName="childText" presStyleLbl="conFgAcc1" presStyleIdx="2" presStyleCnt="4">
        <dgm:presLayoutVars>
          <dgm:bulletEnabled val="1"/>
        </dgm:presLayoutVars>
      </dgm:prSet>
      <dgm:spPr/>
    </dgm:pt>
    <dgm:pt modelId="{B9A914BA-9381-7945-A9B1-7C1BC1CCF5FB}" type="pres">
      <dgm:prSet presAssocID="{78F15C6F-A20E-D846-9666-62EC6AE3E1CA}" presName="spaceBetweenRectangles" presStyleCnt="0"/>
      <dgm:spPr/>
    </dgm:pt>
    <dgm:pt modelId="{E24A86E8-8FCA-794C-92A6-7C83A3013F07}" type="pres">
      <dgm:prSet presAssocID="{017A24CC-80BA-8146-B605-7FBF8F2AE661}" presName="parentLin" presStyleCnt="0"/>
      <dgm:spPr/>
    </dgm:pt>
    <dgm:pt modelId="{0E5D3AC7-A077-9843-8D0E-6F698074B2AC}" type="pres">
      <dgm:prSet presAssocID="{017A24CC-80BA-8146-B605-7FBF8F2AE661}" presName="parentLeftMargin" presStyleLbl="node1" presStyleIdx="2" presStyleCnt="4"/>
      <dgm:spPr/>
    </dgm:pt>
    <dgm:pt modelId="{9FA91C2A-4100-5547-8A7A-E4890068EC59}" type="pres">
      <dgm:prSet presAssocID="{017A24CC-80BA-8146-B605-7FBF8F2AE66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850463D-5334-7744-A341-537A34628FC1}" type="pres">
      <dgm:prSet presAssocID="{017A24CC-80BA-8146-B605-7FBF8F2AE661}" presName="negativeSpace" presStyleCnt="0"/>
      <dgm:spPr/>
    </dgm:pt>
    <dgm:pt modelId="{14D0CC5C-BD6C-1647-BD70-21FD5E981E94}" type="pres">
      <dgm:prSet presAssocID="{017A24CC-80BA-8146-B605-7FBF8F2AE66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3CFB521-8505-0544-B808-FB23185145E3}" type="presOf" srcId="{2AEC1184-E378-5440-A9A3-61368D0A0BD6}" destId="{78661296-4021-5E4F-8BD2-BD48B569055D}" srcOrd="0" destOrd="0" presId="urn:microsoft.com/office/officeart/2005/8/layout/list1"/>
    <dgm:cxn modelId="{EA055C23-8FBD-A941-82C5-1384513A0558}" srcId="{03FE3885-30CE-1A45-95BF-BBF57FAAB80E}" destId="{05857D7C-FEF6-2347-AFFF-9084E0CF9597}" srcOrd="0" destOrd="0" parTransId="{3706E74F-0321-9B4C-A742-309912AE33E7}" sibTransId="{4AEE1109-D65C-2A41-89AD-B330E6D358A4}"/>
    <dgm:cxn modelId="{177C1529-D28F-634A-BDAD-5CF1F40CEC83}" srcId="{2AEC1184-E378-5440-A9A3-61368D0A0BD6}" destId="{BB7F70F2-EDF5-1A4B-8C52-1F91D23FAAEF}" srcOrd="0" destOrd="0" parTransId="{2BC53EDC-5EAA-AD47-BB8F-5ABD40586FBA}" sibTransId="{992B2B6B-D617-3148-90E1-9BAB87689C93}"/>
    <dgm:cxn modelId="{57B6D140-6BFE-4D4E-8BBE-C9FB21B7BE04}" type="presOf" srcId="{B8B7A352-2302-DC46-A347-A816A65C6374}" destId="{CB9BA7B4-BE50-DE40-9E0C-BFD57BF6982F}" srcOrd="1" destOrd="0" presId="urn:microsoft.com/office/officeart/2005/8/layout/list1"/>
    <dgm:cxn modelId="{219DF344-D7BC-FA49-A0C7-22454EE1BDB3}" type="presOf" srcId="{2AEC1184-E378-5440-A9A3-61368D0A0BD6}" destId="{7E9D60BE-BD9B-674F-B967-C08C23F7DCB1}" srcOrd="1" destOrd="0" presId="urn:microsoft.com/office/officeart/2005/8/layout/list1"/>
    <dgm:cxn modelId="{E2E98E55-79A2-6B4F-AC6D-AC7BCF2C6BA3}" type="presOf" srcId="{03FE3885-30CE-1A45-95BF-BBF57FAAB80E}" destId="{6720E63F-0F8E-744D-A913-FB8D1DD1EC07}" srcOrd="0" destOrd="0" presId="urn:microsoft.com/office/officeart/2005/8/layout/list1"/>
    <dgm:cxn modelId="{AC4FAA62-19C0-6542-95CF-DD64D8496AB3}" srcId="{017A24CC-80BA-8146-B605-7FBF8F2AE661}" destId="{DD5649A7-66E1-8C40-97EC-F14899A8A025}" srcOrd="0" destOrd="0" parTransId="{34B82B96-01EC-444A-9592-887051BDFF9F}" sibTransId="{9E881782-45FD-064A-A6B7-9A1683551EAB}"/>
    <dgm:cxn modelId="{9185656A-24E2-2B48-8FD6-AD65E97B4D1A}" srcId="{B8B7A352-2302-DC46-A347-A816A65C6374}" destId="{1C9E6D0F-DA17-674D-9B40-CA605501EF8E}" srcOrd="0" destOrd="0" parTransId="{30D61151-C4EE-C44C-BD50-43E99B86FC51}" sibTransId="{6989818C-6639-DE41-BACD-CD04798C55C1}"/>
    <dgm:cxn modelId="{AA62C36F-5B30-4D47-B8B1-0694CD41539B}" srcId="{087AE9D1-45C0-9545-866C-4070BBA531A7}" destId="{B8B7A352-2302-DC46-A347-A816A65C6374}" srcOrd="2" destOrd="0" parTransId="{9A4BF152-B8C8-9C41-82C4-02CB108113DE}" sibTransId="{78F15C6F-A20E-D846-9666-62EC6AE3E1CA}"/>
    <dgm:cxn modelId="{3D187873-C6AA-9543-9814-1883E4FA2584}" srcId="{087AE9D1-45C0-9545-866C-4070BBA531A7}" destId="{017A24CC-80BA-8146-B605-7FBF8F2AE661}" srcOrd="3" destOrd="0" parTransId="{498166EB-8A1F-A845-ACC9-4B6242FCF51E}" sibTransId="{B1D94EE7-56B3-5241-8392-32768DDF479D}"/>
    <dgm:cxn modelId="{F935D573-75A5-8E48-BB22-20834C66968B}" srcId="{03FE3885-30CE-1A45-95BF-BBF57FAAB80E}" destId="{0C98349D-9ABD-894B-A3B7-339CC764D345}" srcOrd="1" destOrd="0" parTransId="{9D2C1D7C-AF0E-B64B-895F-C33AAA04E5ED}" sibTransId="{8865242C-E3B5-6848-AC93-68F3CA38BEBE}"/>
    <dgm:cxn modelId="{12769574-4FC6-5248-A613-7ABB1C24F42B}" type="presOf" srcId="{017A24CC-80BA-8146-B605-7FBF8F2AE661}" destId="{9FA91C2A-4100-5547-8A7A-E4890068EC59}" srcOrd="1" destOrd="0" presId="urn:microsoft.com/office/officeart/2005/8/layout/list1"/>
    <dgm:cxn modelId="{A68CD075-F2D0-3F42-86B5-889BA149E995}" type="presOf" srcId="{BB7F70F2-EDF5-1A4B-8C52-1F91D23FAAEF}" destId="{12BB32F5-88CD-BC41-AE7C-BB12BEB58EBD}" srcOrd="0" destOrd="0" presId="urn:microsoft.com/office/officeart/2005/8/layout/list1"/>
    <dgm:cxn modelId="{3C94B37C-3101-1245-AA7B-D6B92F374CA8}" type="presOf" srcId="{017A24CC-80BA-8146-B605-7FBF8F2AE661}" destId="{0E5D3AC7-A077-9843-8D0E-6F698074B2AC}" srcOrd="0" destOrd="0" presId="urn:microsoft.com/office/officeart/2005/8/layout/list1"/>
    <dgm:cxn modelId="{A1C0A694-8E72-974D-821A-D7D17C115EAA}" type="presOf" srcId="{1C9E6D0F-DA17-674D-9B40-CA605501EF8E}" destId="{A818E248-926B-9149-88FE-E6E12739DD0C}" srcOrd="0" destOrd="0" presId="urn:microsoft.com/office/officeart/2005/8/layout/list1"/>
    <dgm:cxn modelId="{C513A6A9-9E08-A443-8F14-2FB98B3D078A}" type="presOf" srcId="{B8B7A352-2302-DC46-A347-A816A65C6374}" destId="{1089B67F-6D62-164C-BB91-3404E2F02638}" srcOrd="0" destOrd="0" presId="urn:microsoft.com/office/officeart/2005/8/layout/list1"/>
    <dgm:cxn modelId="{C9B52EB9-FF2B-C546-91CB-6AE19B977848}" type="presOf" srcId="{03FE3885-30CE-1A45-95BF-BBF57FAAB80E}" destId="{CC7E7055-9B5E-0E47-93C2-20AEC3A6DE76}" srcOrd="1" destOrd="0" presId="urn:microsoft.com/office/officeart/2005/8/layout/list1"/>
    <dgm:cxn modelId="{D876E0BE-C6FD-4441-B252-ADCAF6C728CB}" type="presOf" srcId="{087AE9D1-45C0-9545-866C-4070BBA531A7}" destId="{699B732F-B7F7-6442-9714-2524A6D1E9CA}" srcOrd="0" destOrd="0" presId="urn:microsoft.com/office/officeart/2005/8/layout/list1"/>
    <dgm:cxn modelId="{8E6DEAC9-F421-1248-BD4A-38580A576E3A}" type="presOf" srcId="{05857D7C-FEF6-2347-AFFF-9084E0CF9597}" destId="{49D8E1C6-B1C7-AB4B-9A02-8D53695539D7}" srcOrd="0" destOrd="0" presId="urn:microsoft.com/office/officeart/2005/8/layout/list1"/>
    <dgm:cxn modelId="{2DABA4D2-2F69-9C49-9618-7015C18818BA}" srcId="{087AE9D1-45C0-9545-866C-4070BBA531A7}" destId="{03FE3885-30CE-1A45-95BF-BBF57FAAB80E}" srcOrd="1" destOrd="0" parTransId="{5E193DC9-E524-E249-B480-4173C2BEB222}" sibTransId="{BF0BC384-3E2E-C940-8083-89666BB6B052}"/>
    <dgm:cxn modelId="{013713DC-0C75-BB4C-874B-A645242F03F3}" type="presOf" srcId="{DD5649A7-66E1-8C40-97EC-F14899A8A025}" destId="{14D0CC5C-BD6C-1647-BD70-21FD5E981E94}" srcOrd="0" destOrd="0" presId="urn:microsoft.com/office/officeart/2005/8/layout/list1"/>
    <dgm:cxn modelId="{E47189E4-A727-BB4A-BD4C-BD6B41E79C3C}" srcId="{087AE9D1-45C0-9545-866C-4070BBA531A7}" destId="{2AEC1184-E378-5440-A9A3-61368D0A0BD6}" srcOrd="0" destOrd="0" parTransId="{B2A8E903-CFE2-A240-B3A6-EA8D7FF4202D}" sibTransId="{277CD625-DDC9-974F-B376-55C87A849159}"/>
    <dgm:cxn modelId="{683DC4FB-1B66-9145-B2A4-33ADA7E8E520}" type="presOf" srcId="{0C98349D-9ABD-894B-A3B7-339CC764D345}" destId="{49D8E1C6-B1C7-AB4B-9A02-8D53695539D7}" srcOrd="0" destOrd="1" presId="urn:microsoft.com/office/officeart/2005/8/layout/list1"/>
    <dgm:cxn modelId="{E3A3CA1E-3828-5840-8A86-280314FD2C10}" type="presParOf" srcId="{699B732F-B7F7-6442-9714-2524A6D1E9CA}" destId="{B63FFACE-93FF-BE46-8AC1-841C5F4653A8}" srcOrd="0" destOrd="0" presId="urn:microsoft.com/office/officeart/2005/8/layout/list1"/>
    <dgm:cxn modelId="{D205EA98-538C-0E4B-9C48-A1D073512AC9}" type="presParOf" srcId="{B63FFACE-93FF-BE46-8AC1-841C5F4653A8}" destId="{78661296-4021-5E4F-8BD2-BD48B569055D}" srcOrd="0" destOrd="0" presId="urn:microsoft.com/office/officeart/2005/8/layout/list1"/>
    <dgm:cxn modelId="{9A307E29-C85E-6B45-88B0-47C6EAE72EC5}" type="presParOf" srcId="{B63FFACE-93FF-BE46-8AC1-841C5F4653A8}" destId="{7E9D60BE-BD9B-674F-B967-C08C23F7DCB1}" srcOrd="1" destOrd="0" presId="urn:microsoft.com/office/officeart/2005/8/layout/list1"/>
    <dgm:cxn modelId="{C6B0126E-5550-5449-9981-C61C83B10F02}" type="presParOf" srcId="{699B732F-B7F7-6442-9714-2524A6D1E9CA}" destId="{7B35528A-6FEA-3641-BD19-76DA9BC90015}" srcOrd="1" destOrd="0" presId="urn:microsoft.com/office/officeart/2005/8/layout/list1"/>
    <dgm:cxn modelId="{10A02B15-B443-0043-B17E-0823E9A45FF8}" type="presParOf" srcId="{699B732F-B7F7-6442-9714-2524A6D1E9CA}" destId="{12BB32F5-88CD-BC41-AE7C-BB12BEB58EBD}" srcOrd="2" destOrd="0" presId="urn:microsoft.com/office/officeart/2005/8/layout/list1"/>
    <dgm:cxn modelId="{39172522-B819-CE4D-AE4A-5D1767DE2325}" type="presParOf" srcId="{699B732F-B7F7-6442-9714-2524A6D1E9CA}" destId="{F683EAE5-034D-8443-8B3A-608060F7962D}" srcOrd="3" destOrd="0" presId="urn:microsoft.com/office/officeart/2005/8/layout/list1"/>
    <dgm:cxn modelId="{B4FEF511-25F8-614F-9243-BDF2EF81638D}" type="presParOf" srcId="{699B732F-B7F7-6442-9714-2524A6D1E9CA}" destId="{B99B6909-CE5C-3841-B18D-3250B2F3E5FA}" srcOrd="4" destOrd="0" presId="urn:microsoft.com/office/officeart/2005/8/layout/list1"/>
    <dgm:cxn modelId="{8F1BD82D-96A2-2343-A513-CB1C941ABB4A}" type="presParOf" srcId="{B99B6909-CE5C-3841-B18D-3250B2F3E5FA}" destId="{6720E63F-0F8E-744D-A913-FB8D1DD1EC07}" srcOrd="0" destOrd="0" presId="urn:microsoft.com/office/officeart/2005/8/layout/list1"/>
    <dgm:cxn modelId="{5CE41CF7-1CC8-724C-90AC-294358CA7258}" type="presParOf" srcId="{B99B6909-CE5C-3841-B18D-3250B2F3E5FA}" destId="{CC7E7055-9B5E-0E47-93C2-20AEC3A6DE76}" srcOrd="1" destOrd="0" presId="urn:microsoft.com/office/officeart/2005/8/layout/list1"/>
    <dgm:cxn modelId="{1FB3B826-112C-2D45-96BB-B65D006B44CA}" type="presParOf" srcId="{699B732F-B7F7-6442-9714-2524A6D1E9CA}" destId="{C7F79A29-365F-524D-A896-431BBBA3D77A}" srcOrd="5" destOrd="0" presId="urn:microsoft.com/office/officeart/2005/8/layout/list1"/>
    <dgm:cxn modelId="{EC3E6DB6-7884-F644-8EC0-800B63A03EE1}" type="presParOf" srcId="{699B732F-B7F7-6442-9714-2524A6D1E9CA}" destId="{49D8E1C6-B1C7-AB4B-9A02-8D53695539D7}" srcOrd="6" destOrd="0" presId="urn:microsoft.com/office/officeart/2005/8/layout/list1"/>
    <dgm:cxn modelId="{55D7F2E5-682A-E245-9C54-DAC5B11C5CB0}" type="presParOf" srcId="{699B732F-B7F7-6442-9714-2524A6D1E9CA}" destId="{C1452262-538E-1943-8F3F-777F441C1D8F}" srcOrd="7" destOrd="0" presId="urn:microsoft.com/office/officeart/2005/8/layout/list1"/>
    <dgm:cxn modelId="{7B7CD69A-9C57-B94C-8DBE-B3B88AE6A9D4}" type="presParOf" srcId="{699B732F-B7F7-6442-9714-2524A6D1E9CA}" destId="{28F6CE97-44E2-F349-B9C2-50C33C2D7510}" srcOrd="8" destOrd="0" presId="urn:microsoft.com/office/officeart/2005/8/layout/list1"/>
    <dgm:cxn modelId="{0B741162-B6D4-5B4F-B416-7BCDF4C7FEC1}" type="presParOf" srcId="{28F6CE97-44E2-F349-B9C2-50C33C2D7510}" destId="{1089B67F-6D62-164C-BB91-3404E2F02638}" srcOrd="0" destOrd="0" presId="urn:microsoft.com/office/officeart/2005/8/layout/list1"/>
    <dgm:cxn modelId="{81BB45F1-7EAD-CD4A-AEA3-059AA0F314E8}" type="presParOf" srcId="{28F6CE97-44E2-F349-B9C2-50C33C2D7510}" destId="{CB9BA7B4-BE50-DE40-9E0C-BFD57BF6982F}" srcOrd="1" destOrd="0" presId="urn:microsoft.com/office/officeart/2005/8/layout/list1"/>
    <dgm:cxn modelId="{644ADAAF-E87E-3743-B104-A5B7464CF34A}" type="presParOf" srcId="{699B732F-B7F7-6442-9714-2524A6D1E9CA}" destId="{17597F45-91CF-9945-A76E-742767EC1E8A}" srcOrd="9" destOrd="0" presId="urn:microsoft.com/office/officeart/2005/8/layout/list1"/>
    <dgm:cxn modelId="{68E39D54-E3B6-124E-8036-C85700E24F8A}" type="presParOf" srcId="{699B732F-B7F7-6442-9714-2524A6D1E9CA}" destId="{A818E248-926B-9149-88FE-E6E12739DD0C}" srcOrd="10" destOrd="0" presId="urn:microsoft.com/office/officeart/2005/8/layout/list1"/>
    <dgm:cxn modelId="{DA1B3AB5-F485-9E47-965E-F9B7A4F65E3D}" type="presParOf" srcId="{699B732F-B7F7-6442-9714-2524A6D1E9CA}" destId="{B9A914BA-9381-7945-A9B1-7C1BC1CCF5FB}" srcOrd="11" destOrd="0" presId="urn:microsoft.com/office/officeart/2005/8/layout/list1"/>
    <dgm:cxn modelId="{F253E046-F041-9444-969B-D3F7A2A36467}" type="presParOf" srcId="{699B732F-B7F7-6442-9714-2524A6D1E9CA}" destId="{E24A86E8-8FCA-794C-92A6-7C83A3013F07}" srcOrd="12" destOrd="0" presId="urn:microsoft.com/office/officeart/2005/8/layout/list1"/>
    <dgm:cxn modelId="{739F7578-A608-6C41-9620-F2154AE22450}" type="presParOf" srcId="{E24A86E8-8FCA-794C-92A6-7C83A3013F07}" destId="{0E5D3AC7-A077-9843-8D0E-6F698074B2AC}" srcOrd="0" destOrd="0" presId="urn:microsoft.com/office/officeart/2005/8/layout/list1"/>
    <dgm:cxn modelId="{7FBD2220-C0FF-A846-B4ED-9148208FF80A}" type="presParOf" srcId="{E24A86E8-8FCA-794C-92A6-7C83A3013F07}" destId="{9FA91C2A-4100-5547-8A7A-E4890068EC59}" srcOrd="1" destOrd="0" presId="urn:microsoft.com/office/officeart/2005/8/layout/list1"/>
    <dgm:cxn modelId="{1FAD35F3-1B03-4445-9B4B-5364283F462D}" type="presParOf" srcId="{699B732F-B7F7-6442-9714-2524A6D1E9CA}" destId="{3850463D-5334-7744-A341-537A34628FC1}" srcOrd="13" destOrd="0" presId="urn:microsoft.com/office/officeart/2005/8/layout/list1"/>
    <dgm:cxn modelId="{AECD68A4-8662-F14F-8BC4-51AB2F02B883}" type="presParOf" srcId="{699B732F-B7F7-6442-9714-2524A6D1E9CA}" destId="{14D0CC5C-BD6C-1647-BD70-21FD5E981E9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7F83C-02AC-8349-BAAE-85C7FF4640BA}">
      <dsp:nvSpPr>
        <dsp:cNvPr id="0" name=""/>
        <dsp:cNvSpPr/>
      </dsp:nvSpPr>
      <dsp:spPr>
        <a:xfrm>
          <a:off x="2289478" y="1507"/>
          <a:ext cx="2459459" cy="9837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8 s post-ttt</a:t>
          </a:r>
        </a:p>
      </dsp:txBody>
      <dsp:txXfrm>
        <a:off x="2781370" y="1507"/>
        <a:ext cx="1475676" cy="983783"/>
      </dsp:txXfrm>
    </dsp:sp>
    <dsp:sp modelId="{4033DBCF-5D13-5147-BD1F-D5044308D6AC}">
      <dsp:nvSpPr>
        <dsp:cNvPr id="0" name=""/>
        <dsp:cNvSpPr/>
      </dsp:nvSpPr>
      <dsp:spPr>
        <a:xfrm>
          <a:off x="4429208" y="85128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TDM ORL + manœuvres + thorax</a:t>
          </a:r>
        </a:p>
      </dsp:txBody>
      <dsp:txXfrm>
        <a:off x="4837478" y="85128"/>
        <a:ext cx="1224811" cy="816540"/>
      </dsp:txXfrm>
    </dsp:sp>
    <dsp:sp modelId="{31FA5702-8498-5442-9AE0-320FEDEEA3A5}">
      <dsp:nvSpPr>
        <dsp:cNvPr id="0" name=""/>
        <dsp:cNvSpPr/>
      </dsp:nvSpPr>
      <dsp:spPr>
        <a:xfrm>
          <a:off x="6184770" y="85128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+/- IRM +/- TEP</a:t>
          </a:r>
        </a:p>
      </dsp:txBody>
      <dsp:txXfrm>
        <a:off x="6593040" y="85128"/>
        <a:ext cx="1224811" cy="816540"/>
      </dsp:txXfrm>
    </dsp:sp>
    <dsp:sp modelId="{A4EDC2DA-446C-6943-8C1F-A16DF698DCEB}">
      <dsp:nvSpPr>
        <dsp:cNvPr id="0" name=""/>
        <dsp:cNvSpPr/>
      </dsp:nvSpPr>
      <dsp:spPr>
        <a:xfrm>
          <a:off x="2289478" y="1123020"/>
          <a:ext cx="2459459" cy="9837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Si négatif 6 mois</a:t>
          </a:r>
        </a:p>
      </dsp:txBody>
      <dsp:txXfrm>
        <a:off x="2781370" y="1123020"/>
        <a:ext cx="1475676" cy="983783"/>
      </dsp:txXfrm>
    </dsp:sp>
    <dsp:sp modelId="{6827992D-4D54-064E-AEC8-A11F88910097}">
      <dsp:nvSpPr>
        <dsp:cNvPr id="0" name=""/>
        <dsp:cNvSpPr/>
      </dsp:nvSpPr>
      <dsp:spPr>
        <a:xfrm>
          <a:off x="4429208" y="1206642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TDM ORL + manœuvres + thorax</a:t>
          </a:r>
        </a:p>
      </dsp:txBody>
      <dsp:txXfrm>
        <a:off x="4837478" y="1206642"/>
        <a:ext cx="1224811" cy="816540"/>
      </dsp:txXfrm>
    </dsp:sp>
    <dsp:sp modelId="{8E7001B0-8372-3846-8735-92D330F8E9A2}">
      <dsp:nvSpPr>
        <dsp:cNvPr id="0" name=""/>
        <dsp:cNvSpPr/>
      </dsp:nvSpPr>
      <dsp:spPr>
        <a:xfrm>
          <a:off x="6184770" y="1206642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+/- IRM +/- TEP</a:t>
          </a:r>
        </a:p>
      </dsp:txBody>
      <dsp:txXfrm>
        <a:off x="6593040" y="1206642"/>
        <a:ext cx="1224811" cy="816540"/>
      </dsp:txXfrm>
    </dsp:sp>
    <dsp:sp modelId="{3C379D22-60E1-8A4D-85F8-5A724BC0F919}">
      <dsp:nvSpPr>
        <dsp:cNvPr id="0" name=""/>
        <dsp:cNvSpPr/>
      </dsp:nvSpPr>
      <dsp:spPr>
        <a:xfrm>
          <a:off x="2289478" y="2244533"/>
          <a:ext cx="2459459" cy="9837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Si négatif 6 mois</a:t>
          </a:r>
        </a:p>
      </dsp:txBody>
      <dsp:txXfrm>
        <a:off x="2781370" y="2244533"/>
        <a:ext cx="1475676" cy="983783"/>
      </dsp:txXfrm>
    </dsp:sp>
    <dsp:sp modelId="{9F809B63-046E-A646-8BBC-BFC8C3ACDB83}">
      <dsp:nvSpPr>
        <dsp:cNvPr id="0" name=""/>
        <dsp:cNvSpPr/>
      </dsp:nvSpPr>
      <dsp:spPr>
        <a:xfrm>
          <a:off x="4429208" y="2328155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TDM ORL + manœuvres + thorax</a:t>
          </a:r>
        </a:p>
      </dsp:txBody>
      <dsp:txXfrm>
        <a:off x="4837478" y="2328155"/>
        <a:ext cx="1224811" cy="816540"/>
      </dsp:txXfrm>
    </dsp:sp>
    <dsp:sp modelId="{230DA606-200D-C648-8303-234CC6B44950}">
      <dsp:nvSpPr>
        <dsp:cNvPr id="0" name=""/>
        <dsp:cNvSpPr/>
      </dsp:nvSpPr>
      <dsp:spPr>
        <a:xfrm>
          <a:off x="6184770" y="2328155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+/- IRM +/- TEP</a:t>
          </a:r>
        </a:p>
      </dsp:txBody>
      <dsp:txXfrm>
        <a:off x="6593040" y="2328155"/>
        <a:ext cx="1224811" cy="816540"/>
      </dsp:txXfrm>
    </dsp:sp>
    <dsp:sp modelId="{591EC989-7D96-C64A-87D4-D2FC681CF873}">
      <dsp:nvSpPr>
        <dsp:cNvPr id="0" name=""/>
        <dsp:cNvSpPr/>
      </dsp:nvSpPr>
      <dsp:spPr>
        <a:xfrm>
          <a:off x="2289478" y="3366047"/>
          <a:ext cx="2459459" cy="9837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Si négatif 12 mois</a:t>
          </a:r>
        </a:p>
      </dsp:txBody>
      <dsp:txXfrm>
        <a:off x="2781370" y="3366047"/>
        <a:ext cx="1475676" cy="983783"/>
      </dsp:txXfrm>
    </dsp:sp>
    <dsp:sp modelId="{CDF584B3-7561-2444-A60A-AFE36A4B2073}">
      <dsp:nvSpPr>
        <dsp:cNvPr id="0" name=""/>
        <dsp:cNvSpPr/>
      </dsp:nvSpPr>
      <dsp:spPr>
        <a:xfrm>
          <a:off x="4429208" y="3449668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TDM ORL + manœuvres + thorax</a:t>
          </a:r>
        </a:p>
      </dsp:txBody>
      <dsp:txXfrm>
        <a:off x="4837478" y="3449668"/>
        <a:ext cx="1224811" cy="816540"/>
      </dsp:txXfrm>
    </dsp:sp>
    <dsp:sp modelId="{9B858D47-5A18-7A43-859D-DD4AABBF8F26}">
      <dsp:nvSpPr>
        <dsp:cNvPr id="0" name=""/>
        <dsp:cNvSpPr/>
      </dsp:nvSpPr>
      <dsp:spPr>
        <a:xfrm>
          <a:off x="6184770" y="3449668"/>
          <a:ext cx="2041351" cy="81654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+/- IRM +/- TEP</a:t>
          </a:r>
        </a:p>
      </dsp:txBody>
      <dsp:txXfrm>
        <a:off x="6593040" y="3449668"/>
        <a:ext cx="1224811" cy="816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B32F5-88CD-BC41-AE7C-BB12BEB58EBD}">
      <dsp:nvSpPr>
        <dsp:cNvPr id="0" name=""/>
        <dsp:cNvSpPr/>
      </dsp:nvSpPr>
      <dsp:spPr>
        <a:xfrm>
          <a:off x="0" y="323108"/>
          <a:ext cx="10515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Calendrier de surveillance habituelle</a:t>
          </a:r>
        </a:p>
      </dsp:txBody>
      <dsp:txXfrm>
        <a:off x="0" y="323108"/>
        <a:ext cx="10515600" cy="680400"/>
      </dsp:txXfrm>
    </dsp:sp>
    <dsp:sp modelId="{7E9D60BE-BD9B-674F-B967-C08C23F7DCB1}">
      <dsp:nvSpPr>
        <dsp:cNvPr id="0" name=""/>
        <dsp:cNvSpPr/>
      </dsp:nvSpPr>
      <dsp:spPr>
        <a:xfrm>
          <a:off x="525780" y="86948"/>
          <a:ext cx="7360920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NIRADS 1: aucun signe de récidive </a:t>
          </a:r>
        </a:p>
      </dsp:txBody>
      <dsp:txXfrm>
        <a:off x="548837" y="110005"/>
        <a:ext cx="7314806" cy="426206"/>
      </dsp:txXfrm>
    </dsp:sp>
    <dsp:sp modelId="{49D8E1C6-B1C7-AB4B-9A02-8D53695539D7}">
      <dsp:nvSpPr>
        <dsp:cNvPr id="0" name=""/>
        <dsp:cNvSpPr/>
      </dsp:nvSpPr>
      <dsp:spPr>
        <a:xfrm>
          <a:off x="0" y="1326068"/>
          <a:ext cx="105156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2a superficiel =&gt; confrontation clinique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2b = profond =&gt; examens complémentaires (US..) et contrôle rapproché (3 mois)</a:t>
          </a:r>
        </a:p>
      </dsp:txBody>
      <dsp:txXfrm>
        <a:off x="0" y="1326068"/>
        <a:ext cx="10515600" cy="932400"/>
      </dsp:txXfrm>
    </dsp:sp>
    <dsp:sp modelId="{CC7E7055-9B5E-0E47-93C2-20AEC3A6DE76}">
      <dsp:nvSpPr>
        <dsp:cNvPr id="0" name=""/>
        <dsp:cNvSpPr/>
      </dsp:nvSpPr>
      <dsp:spPr>
        <a:xfrm>
          <a:off x="525780" y="1089908"/>
          <a:ext cx="7360920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NIRADS 2: faible suspicion</a:t>
          </a:r>
        </a:p>
      </dsp:txBody>
      <dsp:txXfrm>
        <a:off x="548837" y="1112965"/>
        <a:ext cx="7314806" cy="426206"/>
      </dsp:txXfrm>
    </dsp:sp>
    <dsp:sp modelId="{A818E248-926B-9149-88FE-E6E12739DD0C}">
      <dsp:nvSpPr>
        <dsp:cNvPr id="0" name=""/>
        <dsp:cNvSpPr/>
      </dsp:nvSpPr>
      <dsp:spPr>
        <a:xfrm>
          <a:off x="0" y="2581028"/>
          <a:ext cx="10515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Biopsie</a:t>
          </a:r>
        </a:p>
      </dsp:txBody>
      <dsp:txXfrm>
        <a:off x="0" y="2581028"/>
        <a:ext cx="10515600" cy="680400"/>
      </dsp:txXfrm>
    </dsp:sp>
    <dsp:sp modelId="{CB9BA7B4-BE50-DE40-9E0C-BFD57BF6982F}">
      <dsp:nvSpPr>
        <dsp:cNvPr id="0" name=""/>
        <dsp:cNvSpPr/>
      </dsp:nvSpPr>
      <dsp:spPr>
        <a:xfrm>
          <a:off x="525780" y="2344868"/>
          <a:ext cx="7360920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NIRADS 3: suspicion élevée  </a:t>
          </a:r>
        </a:p>
      </dsp:txBody>
      <dsp:txXfrm>
        <a:off x="548837" y="2367925"/>
        <a:ext cx="7314806" cy="426206"/>
      </dsp:txXfrm>
    </dsp:sp>
    <dsp:sp modelId="{14D0CC5C-BD6C-1647-BD70-21FD5E981E94}">
      <dsp:nvSpPr>
        <dsp:cNvPr id="0" name=""/>
        <dsp:cNvSpPr/>
      </dsp:nvSpPr>
      <dsp:spPr>
        <a:xfrm>
          <a:off x="0" y="3583989"/>
          <a:ext cx="10515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Traitement adapté</a:t>
          </a:r>
        </a:p>
      </dsp:txBody>
      <dsp:txXfrm>
        <a:off x="0" y="3583989"/>
        <a:ext cx="10515600" cy="680400"/>
      </dsp:txXfrm>
    </dsp:sp>
    <dsp:sp modelId="{9FA91C2A-4100-5547-8A7A-E4890068EC59}">
      <dsp:nvSpPr>
        <dsp:cNvPr id="0" name=""/>
        <dsp:cNvSpPr/>
      </dsp:nvSpPr>
      <dsp:spPr>
        <a:xfrm>
          <a:off x="525780" y="3347829"/>
          <a:ext cx="7360920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NIRADS 4: récidive évidente</a:t>
          </a:r>
        </a:p>
      </dsp:txBody>
      <dsp:txXfrm>
        <a:off x="548837" y="3370886"/>
        <a:ext cx="731480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50A86-5D7A-B145-85E7-1F43EE96F48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37B16-CDC6-9142-A919-4478EE1978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24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6402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5876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468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2506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570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P1 3,6%</a:t>
            </a:r>
          </a:p>
          <a:p>
            <a:r>
              <a:rPr lang="fr-FR" dirty="0"/>
              <a:t>P2a 0%</a:t>
            </a:r>
          </a:p>
          <a:p>
            <a:r>
              <a:rPr lang="fr-FR" dirty="0"/>
              <a:t>P2b 33%</a:t>
            </a:r>
          </a:p>
          <a:p>
            <a:r>
              <a:rPr lang="fr-FR" dirty="0"/>
              <a:t>P3 50%</a:t>
            </a:r>
          </a:p>
          <a:p>
            <a:r>
              <a:rPr lang="fr-FR" dirty="0"/>
              <a:t>P4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396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plupart des fournisseurs référents en matière de cancer de la tête et du cou et des neuroradiologues préfèrent le système NI-RADS. Les prestataires de soins ont indiqué que les rapports NI-RADS sont clairs, compréhensibles, directs et utiles pour guider la gestion clinique. Les radiologues ont de plus en plus utilisé le système NI-RADS au fil du temps et ont indiqué que le système NI-RADS améliore la cohérence des radiologues, facilite l'assurance de la qualité et les recherches futures, et qu'il est le plus approprié pour la surveillance post-traitement du cancer du cou.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3009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9073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449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495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r-FR"/>
            </a:br>
            <a:endParaRPr lang="fr-FR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154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9835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275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02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Royal Australien and New Zealand College of Radiologists</a:t>
            </a:r>
          </a:p>
          <a:p>
            <a:r>
              <a:rPr lang="fr-FR" dirty="0"/>
              <a:t>Royal College of Radiologists (UK)</a:t>
            </a:r>
          </a:p>
          <a:p>
            <a:r>
              <a:rPr lang="fr-FR" dirty="0"/>
              <a:t>American </a:t>
            </a:r>
            <a:r>
              <a:rPr lang="fr-FR" dirty="0" err="1"/>
              <a:t>College</a:t>
            </a:r>
            <a:r>
              <a:rPr lang="fr-FR" dirty="0"/>
              <a:t> of </a:t>
            </a:r>
            <a:r>
              <a:rPr lang="fr-FR" dirty="0" err="1"/>
              <a:t>Radiology</a:t>
            </a:r>
            <a:endParaRPr lang="fr-FR" dirty="0"/>
          </a:p>
          <a:p>
            <a:r>
              <a:rPr lang="fr-FR" dirty="0"/>
              <a:t>Canadian </a:t>
            </a:r>
            <a:r>
              <a:rPr lang="fr-FR" dirty="0" err="1"/>
              <a:t>College</a:t>
            </a:r>
            <a:r>
              <a:rPr lang="fr-FR" dirty="0"/>
              <a:t> of </a:t>
            </a:r>
            <a:r>
              <a:rPr lang="fr-FR" dirty="0" err="1"/>
              <a:t>Radiologists</a:t>
            </a:r>
            <a:endParaRPr lang="fr-FR" dirty="0"/>
          </a:p>
          <a:p>
            <a:r>
              <a:rPr lang="fr-FR" dirty="0" err="1"/>
              <a:t>European</a:t>
            </a:r>
            <a:r>
              <a:rPr lang="fr-FR" dirty="0"/>
              <a:t> Society of </a:t>
            </a:r>
            <a:r>
              <a:rPr lang="fr-FR" dirty="0" err="1"/>
              <a:t>Radiology</a:t>
            </a:r>
            <a:endParaRPr lang="fr-FR" dirty="0"/>
          </a:p>
          <a:p>
            <a:r>
              <a:rPr lang="fr-FR" dirty="0"/>
              <a:t>Hong Kong </a:t>
            </a:r>
            <a:r>
              <a:rPr lang="fr-FR" dirty="0" err="1"/>
              <a:t>College</a:t>
            </a:r>
            <a:r>
              <a:rPr lang="fr-FR" dirty="0"/>
              <a:t> of </a:t>
            </a:r>
            <a:r>
              <a:rPr lang="fr-FR" dirty="0" err="1"/>
              <a:t>Radiology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554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Royal </a:t>
            </a:r>
            <a:r>
              <a:rPr lang="fr-FR" err="1"/>
              <a:t>Australian</a:t>
            </a:r>
            <a:r>
              <a:rPr lang="fr-FR"/>
              <a:t> and New </a:t>
            </a:r>
            <a:r>
              <a:rPr lang="fr-FR" err="1"/>
              <a:t>Zealand</a:t>
            </a:r>
            <a:r>
              <a:rPr lang="fr-FR"/>
              <a:t> </a:t>
            </a:r>
            <a:r>
              <a:rPr lang="fr-FR" err="1"/>
              <a:t>College</a:t>
            </a:r>
            <a:r>
              <a:rPr lang="fr-FR"/>
              <a:t> of </a:t>
            </a:r>
            <a:r>
              <a:rPr lang="fr-FR" err="1"/>
              <a:t>Radiologists</a:t>
            </a:r>
            <a:endParaRPr lang="fr-FR"/>
          </a:p>
          <a:p>
            <a:r>
              <a:rPr lang="fr-FR"/>
              <a:t>Royal </a:t>
            </a:r>
            <a:r>
              <a:rPr lang="fr-FR" err="1"/>
              <a:t>College</a:t>
            </a:r>
            <a:r>
              <a:rPr lang="fr-FR"/>
              <a:t> of </a:t>
            </a:r>
            <a:r>
              <a:rPr lang="fr-FR" err="1"/>
              <a:t>Radiologists</a:t>
            </a:r>
            <a:r>
              <a:rPr lang="fr-FR"/>
              <a:t> (UK)</a:t>
            </a:r>
          </a:p>
          <a:p>
            <a:r>
              <a:rPr lang="fr-FR"/>
              <a:t>American </a:t>
            </a:r>
            <a:r>
              <a:rPr lang="fr-FR" err="1"/>
              <a:t>College</a:t>
            </a:r>
            <a:r>
              <a:rPr lang="fr-FR"/>
              <a:t> of </a:t>
            </a:r>
            <a:r>
              <a:rPr lang="fr-FR" err="1"/>
              <a:t>Radiology</a:t>
            </a:r>
            <a:endParaRPr lang="fr-FR"/>
          </a:p>
          <a:p>
            <a:r>
              <a:rPr lang="fr-FR"/>
              <a:t>Canadian </a:t>
            </a:r>
            <a:r>
              <a:rPr lang="fr-FR" err="1"/>
              <a:t>College</a:t>
            </a:r>
            <a:r>
              <a:rPr lang="fr-FR"/>
              <a:t> of </a:t>
            </a:r>
            <a:r>
              <a:rPr lang="fr-FR" err="1"/>
              <a:t>Radiologists</a:t>
            </a:r>
            <a:endParaRPr lang="fr-FR"/>
          </a:p>
          <a:p>
            <a:r>
              <a:rPr lang="fr-FR" err="1"/>
              <a:t>European</a:t>
            </a:r>
            <a:r>
              <a:rPr lang="fr-FR"/>
              <a:t> Society of </a:t>
            </a:r>
            <a:r>
              <a:rPr lang="fr-FR" err="1"/>
              <a:t>Radiology</a:t>
            </a:r>
            <a:endParaRPr lang="fr-FR"/>
          </a:p>
          <a:p>
            <a:r>
              <a:rPr lang="fr-FR"/>
              <a:t>Hong Kong </a:t>
            </a:r>
            <a:r>
              <a:rPr lang="fr-FR" err="1"/>
              <a:t>College</a:t>
            </a:r>
            <a:r>
              <a:rPr lang="fr-FR"/>
              <a:t> of </a:t>
            </a:r>
            <a:r>
              <a:rPr lang="fr-FR" err="1"/>
              <a:t>Radiology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731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diagnostic des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récidives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 et ganglionnaires ainsi que des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deuxièmes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localisations dans les cancers des VADS est un enjeu essentiel de la surveillance des patients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traités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un cancer ORL. Cette surveillance doit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particulièrement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active chez les patients les plus à risque mais surtout chez les patients qui pourront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bénéficier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d'une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thérapeutique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curative. </a:t>
            </a:r>
            <a:endParaRPr lang="fr-FR"/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diagnostic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précoce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récidives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locorégionales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débute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mois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après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fin du traitement initial a pour but de proposer un traitement curatif [39] (niveau de preuve 2). Il est admis que la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récidive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 favorise la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récidive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ganglionnaire qui,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elle-même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favorise l'apparition de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métastases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[40, 41] (niveau de preuve 4).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008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01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48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277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NIRADS 2a </a:t>
            </a:r>
          </a:p>
          <a:p>
            <a:pPr marL="457200" lvl="1" indent="0">
              <a:buNone/>
            </a:pPr>
            <a:r>
              <a:rPr lang="fr-FR" dirty="0"/>
              <a:t>Superficiel (surface muqueuse) - recommander une inspection directe</a:t>
            </a:r>
          </a:p>
          <a:p>
            <a:pPr marL="0" indent="0">
              <a:buNone/>
            </a:pPr>
            <a:r>
              <a:rPr lang="fr-FR" dirty="0"/>
              <a:t>NIRADS 2b </a:t>
            </a:r>
          </a:p>
          <a:p>
            <a:pPr marL="457200" lvl="1" indent="0">
              <a:buNone/>
            </a:pPr>
            <a:r>
              <a:rPr lang="fr-FR" dirty="0"/>
              <a:t>Tissus mous profonds et mal définis - recommander un examen à court intervalle ou une TEP, US, IRM</a:t>
            </a:r>
          </a:p>
          <a:p>
            <a:pPr marL="0" indent="0">
              <a:buNone/>
            </a:pPr>
            <a:r>
              <a:rPr lang="fr-FR" dirty="0"/>
              <a:t>Doit être envisagée lors des discordances CECT et TEP</a:t>
            </a:r>
          </a:p>
          <a:p>
            <a:pPr marL="457200" lvl="1" indent="0">
              <a:buNone/>
            </a:pPr>
            <a:r>
              <a:rPr lang="fr-FR" dirty="0"/>
              <a:t>Rehaussement important sans captation de FDG associée </a:t>
            </a:r>
          </a:p>
          <a:p>
            <a:pPr marL="457200" lvl="1" indent="0">
              <a:buNone/>
            </a:pPr>
            <a:r>
              <a:rPr lang="fr-FR" dirty="0"/>
              <a:t>Captation de FDG focale sans corrélation anatomique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37B16-CDC6-9142-A919-4478EE19783A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252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96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72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85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75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49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75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73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24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40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54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75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4AF20-2DD4-9446-AEDA-302C015F2C7F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D09F-7F32-7142-BCBF-684B9186F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74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463EB0A-3D7C-4AA5-BFA5-8EE5B4BA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E95237-AD30-604A-8566-77AF77C1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651" y="1122363"/>
            <a:ext cx="11034695" cy="3174690"/>
          </a:xfrm>
        </p:spPr>
        <p:txBody>
          <a:bodyPr>
            <a:norm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fr-FR" sz="5600" noProof="0" dirty="0"/>
              <a:t>Surveillance des cancers ORL: </a:t>
            </a:r>
            <a:br>
              <a:rPr lang="fr-FR" sz="5600" noProof="0" dirty="0"/>
            </a:br>
            <a:r>
              <a:rPr lang="fr-FR" sz="5600" noProof="0" dirty="0"/>
              <a:t>Standardisations de l’interprétation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67406C-411A-4345-816A-1CD4A2ED8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651" y="4723637"/>
            <a:ext cx="11034695" cy="1481396"/>
          </a:xfrm>
        </p:spPr>
        <p:txBody>
          <a:bodyPr>
            <a:norm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fr-FR" sz="2600" noProof="0" dirty="0"/>
              <a:t>CIREOL 2022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fr-FR" sz="2600" noProof="0" dirty="0"/>
              <a:t>Pr Arthur </a:t>
            </a:r>
            <a:r>
              <a:rPr lang="fr-FR" sz="2600" noProof="0" dirty="0" err="1"/>
              <a:t>Varoquaux</a:t>
            </a:r>
            <a:endParaRPr lang="fr-FR" sz="2600" noProof="0" dirty="0"/>
          </a:p>
          <a:p>
            <a:pPr marL="0" indent="0" algn="l">
              <a:buFont typeface="Arial" panose="020B0604020202020204" pitchFamily="34" charset="0"/>
              <a:buNone/>
            </a:pPr>
            <a:r>
              <a:rPr lang="fr-FR" sz="2600" noProof="0" dirty="0"/>
              <a:t>AMU / CHU Conception Marseille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45AD00-F967-454D-A4B2-39ABA5C8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BC5B79-B912-427C-8219-E3E5094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0830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246B5F-735D-8241-8203-F1DDEEC7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Méthodes d’imagerie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CA25F-B8B8-B14A-8577-8B484DA67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noProof="0" dirty="0"/>
              <a:t>Echographie / Doppler / Elastographie</a:t>
            </a:r>
          </a:p>
          <a:p>
            <a:pPr marL="0" indent="0">
              <a:buNone/>
            </a:pPr>
            <a:r>
              <a:rPr lang="fr-FR" noProof="0" dirty="0"/>
              <a:t>TDM</a:t>
            </a:r>
          </a:p>
          <a:p>
            <a:pPr marL="457200" lvl="1" indent="0">
              <a:buNone/>
            </a:pPr>
            <a:r>
              <a:rPr lang="fr-FR" noProof="0" dirty="0"/>
              <a:t>Bolus adapté de produit de contraste iodé</a:t>
            </a:r>
          </a:p>
          <a:p>
            <a:pPr marL="457200" lvl="1" indent="0">
              <a:buNone/>
            </a:pPr>
            <a:r>
              <a:rPr lang="fr-FR" noProof="0" dirty="0"/>
              <a:t>Manœuvre dynamiques</a:t>
            </a:r>
          </a:p>
          <a:p>
            <a:pPr marL="0" indent="0">
              <a:buNone/>
            </a:pPr>
            <a:r>
              <a:rPr lang="fr-FR" noProof="0" dirty="0"/>
              <a:t>IRM</a:t>
            </a:r>
          </a:p>
          <a:p>
            <a:pPr marL="457200" lvl="1" indent="0">
              <a:buNone/>
            </a:pPr>
            <a:r>
              <a:rPr lang="fr-FR" noProof="0" dirty="0"/>
              <a:t>Echo de spin T1 T2</a:t>
            </a:r>
          </a:p>
          <a:p>
            <a:pPr marL="457200" lvl="1" indent="0">
              <a:buNone/>
            </a:pPr>
            <a:r>
              <a:rPr lang="fr-FR" noProof="0" dirty="0"/>
              <a:t>Plusieurs plans et matrices hautes résolution</a:t>
            </a:r>
          </a:p>
          <a:p>
            <a:pPr marL="457200" lvl="1" indent="0">
              <a:buNone/>
            </a:pPr>
            <a:r>
              <a:rPr lang="fr-FR" noProof="0" dirty="0"/>
              <a:t>DWI (+- DCE)</a:t>
            </a:r>
          </a:p>
          <a:p>
            <a:pPr marL="457200" lvl="1" indent="0">
              <a:buNone/>
            </a:pPr>
            <a:r>
              <a:rPr lang="fr-FR" noProof="0" dirty="0"/>
              <a:t>Injection avec une séquence 3D pour les nerfs</a:t>
            </a:r>
          </a:p>
          <a:p>
            <a:pPr marL="0" indent="0">
              <a:buNone/>
            </a:pPr>
            <a:r>
              <a:rPr lang="fr-FR" noProof="0" dirty="0"/>
              <a:t>PET-CT (MR?)</a:t>
            </a:r>
          </a:p>
        </p:txBody>
      </p:sp>
    </p:spTree>
    <p:extLst>
      <p:ext uri="{BB962C8B-B14F-4D97-AF65-F5344CB8AC3E}">
        <p14:creationId xmlns:p14="http://schemas.microsoft.com/office/powerpoint/2010/main" val="23375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E6C617-58F4-7C41-B3DF-FBAF8120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Imagerie post thérapeutique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FC2CAC-08FF-D24C-8AB3-8B570CDE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Imagerie de Baseline</a:t>
            </a:r>
          </a:p>
          <a:p>
            <a:pPr marL="0" indent="0">
              <a:buNone/>
            </a:pPr>
            <a:r>
              <a:rPr lang="fr-FR" noProof="0" dirty="0"/>
              <a:t>NCCN (national compréhensive caner network) guidelines</a:t>
            </a:r>
          </a:p>
          <a:p>
            <a:pPr marL="457200" lvl="1" indent="0">
              <a:buNone/>
            </a:pPr>
            <a:r>
              <a:rPr lang="fr-FR" noProof="0" dirty="0"/>
              <a:t>« Baseline Imaging within 6 month »</a:t>
            </a:r>
          </a:p>
          <a:p>
            <a:pPr marL="457200" lvl="1" indent="0">
              <a:buNone/>
            </a:pPr>
            <a:r>
              <a:rPr lang="fr-FR" noProof="0" dirty="0"/>
              <a:t>Pour les cancers de stade avancé</a:t>
            </a:r>
          </a:p>
          <a:p>
            <a:pPr marL="457200" lvl="1" indent="0">
              <a:buNone/>
            </a:pPr>
            <a:r>
              <a:rPr lang="fr-FR" noProof="0" dirty="0"/>
              <a:t>Obsolète</a:t>
            </a:r>
          </a:p>
          <a:p>
            <a:pPr marL="0" indent="0">
              <a:buNone/>
            </a:pPr>
            <a:r>
              <a:rPr lang="fr-FR" noProof="0" dirty="0"/>
              <a:t>Maintenant</a:t>
            </a:r>
          </a:p>
          <a:p>
            <a:pPr marL="457200" lvl="1" indent="0">
              <a:buNone/>
            </a:pPr>
            <a:r>
              <a:rPr lang="fr-FR" noProof="0" dirty="0"/>
              <a:t>8 à 12 semaines semaines après traitement</a:t>
            </a:r>
          </a:p>
          <a:p>
            <a:pPr marL="457200" lvl="1" indent="0">
              <a:buNone/>
            </a:pPr>
            <a:r>
              <a:rPr lang="fr-FR" noProof="0" dirty="0"/>
              <a:t>Pb de remaniements post thérapeutiques aigus</a:t>
            </a:r>
          </a:p>
        </p:txBody>
      </p:sp>
    </p:spTree>
    <p:extLst>
      <p:ext uri="{BB962C8B-B14F-4D97-AF65-F5344CB8AC3E}">
        <p14:creationId xmlns:p14="http://schemas.microsoft.com/office/powerpoint/2010/main" val="19393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47386A-DDB4-EE4D-9AC8-09E07F6E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Exemple d’algorithme de surveillance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4575BEF-7459-4842-A51F-BE6FACA4B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350" y="2674144"/>
            <a:ext cx="9385300" cy="2654300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6A31AC8-5173-004A-93B8-DAFAAA277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123543"/>
            <a:ext cx="54326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HSU 2019</a:t>
            </a:r>
            <a:r>
              <a:rPr lang="fr-FR" altLang="fr-FR" i="1" dirty="0">
                <a:latin typeface="Calibri" panose="020F0502020204030204" pitchFamily="34" charset="0"/>
              </a:rPr>
              <a:t>, Otolaryngology–Head and Neck Surgery </a:t>
            </a:r>
          </a:p>
        </p:txBody>
      </p:sp>
    </p:spTree>
    <p:extLst>
      <p:ext uri="{BB962C8B-B14F-4D97-AF65-F5344CB8AC3E}">
        <p14:creationId xmlns:p14="http://schemas.microsoft.com/office/powerpoint/2010/main" val="347712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Faces &amp; Appointments">
            <a:extLst>
              <a:ext uri="{FF2B5EF4-FFF2-40B4-BE49-F238E27FC236}">
                <a16:creationId xmlns:a16="http://schemas.microsoft.com/office/drawing/2014/main" id="{27388AF8-4106-CD40-A679-ADD5638C9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6130" y="0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e image contenant personne, extérieur, posant&#10;&#10;Description générée automatiquement">
            <a:extLst>
              <a:ext uri="{FF2B5EF4-FFF2-40B4-BE49-F238E27FC236}">
                <a16:creationId xmlns:a16="http://schemas.microsoft.com/office/drawing/2014/main" id="{18376142-4E02-9346-B991-8B74E7656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DA058FB-E67B-B745-A39A-CCC0B987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40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NIRADS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4C4B8B-F686-4B45-B6CB-335F01D2C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911" y="4769996"/>
            <a:ext cx="3430959" cy="13349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21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10AFD7D-4A20-DF4B-BE2C-5159E4122C07}"/>
              </a:ext>
            </a:extLst>
          </p:cNvPr>
          <p:cNvSpPr txBox="1"/>
          <p:nvPr/>
        </p:nvSpPr>
        <p:spPr>
          <a:xfrm>
            <a:off x="4438537" y="6217646"/>
            <a:ext cx="3256032" cy="461665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Patricia A. Hudgins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858504D-F349-F548-AF90-5E36D541A7E8}"/>
              </a:ext>
            </a:extLst>
          </p:cNvPr>
          <p:cNvSpPr txBox="1"/>
          <p:nvPr/>
        </p:nvSpPr>
        <p:spPr>
          <a:xfrm>
            <a:off x="8832905" y="6217646"/>
            <a:ext cx="2280658" cy="461665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/>
              <a:t>Ashley H. Aiken</a:t>
            </a:r>
            <a:endParaRPr lang="fr-FR" sz="24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6776838-05A0-194C-9CE6-FAAF66EA5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(2016)</a:t>
            </a:r>
          </a:p>
        </p:txBody>
      </p:sp>
      <p:pic>
        <p:nvPicPr>
          <p:cNvPr id="7" name="Espace réservé du contenu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5968D6-F96A-2442-AC89-D7CC7FF2B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54556"/>
            <a:ext cx="10515600" cy="3293476"/>
          </a:xfrm>
        </p:spPr>
      </p:pic>
    </p:spTree>
    <p:extLst>
      <p:ext uri="{BB962C8B-B14F-4D97-AF65-F5344CB8AC3E}">
        <p14:creationId xmlns:p14="http://schemas.microsoft.com/office/powerpoint/2010/main" val="1546651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3E387-1BA4-5F4E-9F3B-3FAC21A19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But de la standardisation NIRADS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58B94B-9915-0A4C-AC30-7E0975D93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noProof="0" dirty="0"/>
              <a:t>Développé pour l'imagerie de surveillance chez les patients atteints d'un cancer H&amp;N traité.</a:t>
            </a:r>
          </a:p>
          <a:p>
            <a:pPr marL="457200" lvl="1" indent="0">
              <a:buNone/>
            </a:pPr>
            <a:r>
              <a:rPr lang="fr-FR" noProof="0" dirty="0"/>
              <a:t>Conforme à la mission de l'ACR de fournir des soins centrés sur le patient, fondés sur les données et les résultats</a:t>
            </a:r>
          </a:p>
          <a:p>
            <a:pPr marL="0" indent="0">
              <a:buNone/>
            </a:pPr>
            <a:r>
              <a:rPr lang="fr-FR" noProof="0" dirty="0"/>
              <a:t>Modelé sur le système BI-RADS</a:t>
            </a:r>
          </a:p>
          <a:p>
            <a:pPr marL="0" indent="0">
              <a:buNone/>
            </a:pPr>
            <a:r>
              <a:rPr lang="fr-FR" noProof="0" dirty="0"/>
              <a:t>Vise à :</a:t>
            </a:r>
          </a:p>
          <a:p>
            <a:pPr marL="457200" lvl="1" indent="0">
              <a:buNone/>
            </a:pPr>
            <a:r>
              <a:rPr lang="fr-FR" noProof="0" dirty="0"/>
              <a:t>Fournir des niveaux « numériques » de suspicion pour guider les soins aux patients.</a:t>
            </a:r>
          </a:p>
          <a:p>
            <a:pPr marL="457200" lvl="1" indent="0">
              <a:buNone/>
            </a:pPr>
            <a:r>
              <a:rPr lang="fr-FR" noProof="0" dirty="0"/>
              <a:t>Standardiser les prises en charge</a:t>
            </a:r>
          </a:p>
          <a:p>
            <a:pPr marL="457200" lvl="1" indent="0">
              <a:buNone/>
            </a:pPr>
            <a:r>
              <a:rPr lang="fr-FR" noProof="0" dirty="0"/>
              <a:t>Générer des comptes rendus exploitables pour optimiser les algorithmes de surveillance, la précision, la variabilité inter-observateurs.</a:t>
            </a:r>
          </a:p>
          <a:p>
            <a:pPr marL="457200" lvl="1" indent="0">
              <a:buNone/>
            </a:pPr>
            <a:r>
              <a:rPr lang="fr-FR" noProof="0" dirty="0"/>
              <a:t>Mettre en évidence la valeur ajoutée des radiologues dans les soins aux patients.</a:t>
            </a:r>
          </a:p>
        </p:txBody>
      </p:sp>
    </p:spTree>
    <p:extLst>
      <p:ext uri="{BB962C8B-B14F-4D97-AF65-F5344CB8AC3E}">
        <p14:creationId xmlns:p14="http://schemas.microsoft.com/office/powerpoint/2010/main" val="319956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47386A-DDB4-EE4D-9AC8-09E07F6E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Exemple d’algorithme de surveillance</a:t>
            </a:r>
          </a:p>
        </p:txBody>
      </p:sp>
      <p:graphicFrame>
        <p:nvGraphicFramePr>
          <p:cNvPr id="13" name="Espace réservé du contenu 12">
            <a:extLst>
              <a:ext uri="{FF2B5EF4-FFF2-40B4-BE49-F238E27FC236}">
                <a16:creationId xmlns:a16="http://schemas.microsoft.com/office/drawing/2014/main" id="{9B3FF6D4-FC41-6942-81DC-596C225750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5085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1651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AF2E0-B354-2E4E-96CF-F0AB62E2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Principes du NIRADS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83697-9F97-CB4F-A222-7D97A088B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Sur une étude d'imagerie post-traitement,</a:t>
            </a:r>
          </a:p>
          <a:p>
            <a:pPr marL="0" indent="0">
              <a:buNone/>
            </a:pPr>
            <a:r>
              <a:rPr lang="fr-FR" noProof="0" dirty="0"/>
              <a:t>le statut de la maladie au niveau T et N </a:t>
            </a:r>
          </a:p>
          <a:p>
            <a:pPr marL="0" indent="0">
              <a:buNone/>
            </a:pPr>
            <a:r>
              <a:rPr lang="fr-FR" noProof="0" dirty="0"/>
              <a:t>peut être simplifié en 4 catégories qui déterminent la prise en charge </a:t>
            </a:r>
          </a:p>
          <a:p>
            <a:pPr marL="457200" lvl="1" indent="0">
              <a:buNone/>
            </a:pPr>
            <a:r>
              <a:rPr lang="fr-FR" noProof="0" dirty="0"/>
              <a:t>négatif, faible suspicion, forte suspicion et récidive certaine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Si l'imagerie antérieure ne permet pas de classer le patient dans l'une de ces catégories, l'étude est qualifiée d'incomplète</a:t>
            </a:r>
          </a:p>
        </p:txBody>
      </p:sp>
    </p:spTree>
    <p:extLst>
      <p:ext uri="{BB962C8B-B14F-4D97-AF65-F5344CB8AC3E}">
        <p14:creationId xmlns:p14="http://schemas.microsoft.com/office/powerpoint/2010/main" val="17851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47386A-DDB4-EE4D-9AC8-09E07F6E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Catégories NIRADS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61CCF705-4067-1246-9FD4-3F8E3D1046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7837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85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E6DBD-9453-1B45-B87F-43BE18B6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4495B-3B69-CB46-8656-389A3727F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Incomplet: pas d’imagerie comparative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Il est recommander de récupérer les examens comparatifs appropriés</a:t>
            </a:r>
          </a:p>
        </p:txBody>
      </p:sp>
    </p:spTree>
    <p:extLst>
      <p:ext uri="{BB962C8B-B14F-4D97-AF65-F5344CB8AC3E}">
        <p14:creationId xmlns:p14="http://schemas.microsoft.com/office/powerpoint/2010/main" val="321750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76F7241-2647-6A56-2F86-0D140291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40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fr-FR" sz="4000" kern="1200" noProof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compte rendu </a:t>
            </a:r>
            <a:r>
              <a:rPr lang="fr-FR" sz="40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 radiologie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A2221AB-2566-2924-5DCC-0059E148E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535" y="979575"/>
            <a:ext cx="11327549" cy="33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42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24B25-C49B-DC42-9996-499DA9DE1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E09A27-610E-6C4D-873D-CB53BFABBB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Pas de preuve de récidive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9FBD79-2084-CA4A-A9AC-FA310E6E6A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Recommandation de prise en charge</a:t>
            </a:r>
          </a:p>
          <a:p>
            <a:pPr marL="0" indent="0">
              <a:buNone/>
            </a:pPr>
            <a:endParaRPr lang="fr-FR" noProof="0" dirty="0"/>
          </a:p>
          <a:p>
            <a:pPr marL="457200" lvl="1" indent="0">
              <a:buNone/>
            </a:pPr>
            <a:r>
              <a:rPr lang="fr-FR" noProof="0" dirty="0"/>
              <a:t>Calendrier de surveillance habituelle</a:t>
            </a:r>
          </a:p>
          <a:p>
            <a:pPr marL="0" indent="0">
              <a:buNone/>
            </a:pP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4970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13B99-B195-6140-AD0F-B81010B0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Exemple de rapport NIRADS1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EACF85-9E37-3245-B4AF-9D3B70C0F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noProof="0" dirty="0"/>
              <a:t>INDICATION … </a:t>
            </a:r>
          </a:p>
          <a:p>
            <a:pPr marL="0" indent="0">
              <a:buNone/>
            </a:pPr>
            <a:r>
              <a:rPr lang="fr-FR" noProof="0" dirty="0"/>
              <a:t>TECHNIQUE: </a:t>
            </a:r>
          </a:p>
          <a:p>
            <a:pPr marL="457200" lvl="1" indent="0">
              <a:buNone/>
            </a:pPr>
            <a:r>
              <a:rPr lang="fr-FR" noProof="0" dirty="0"/>
              <a:t>comparaison à l’examen pré-thérapeutique…</a:t>
            </a:r>
          </a:p>
          <a:p>
            <a:pPr marL="0" indent="0">
              <a:buNone/>
            </a:pPr>
            <a:r>
              <a:rPr lang="fr-FR" noProof="0" dirty="0"/>
              <a:t>RÉSULTATS :</a:t>
            </a:r>
          </a:p>
          <a:p>
            <a:pPr marL="457200" lvl="1" indent="0">
              <a:buNone/>
            </a:pPr>
            <a:r>
              <a:rPr lang="fr-FR" noProof="0" dirty="0"/>
              <a:t>Remaniements post thérapeutiques attendus, notamment</a:t>
            </a:r>
          </a:p>
          <a:p>
            <a:pPr marL="457200" lvl="1" indent="0">
              <a:buNone/>
            </a:pPr>
            <a:r>
              <a:rPr lang="fr-FR" noProof="0" dirty="0"/>
              <a:t>Sur le site tumoral initial …</a:t>
            </a:r>
          </a:p>
          <a:p>
            <a:pPr marL="457200" lvl="1" indent="0">
              <a:buNone/>
            </a:pPr>
            <a:r>
              <a:rPr lang="fr-FR" noProof="0" dirty="0"/>
              <a:t>Les adénopathies initiales ont involuées et présentent plus de caractéristiques suspecte</a:t>
            </a:r>
          </a:p>
          <a:p>
            <a:pPr marL="457200" lvl="1" indent="0">
              <a:buNone/>
            </a:pPr>
            <a:r>
              <a:rPr lang="fr-FR" noProof="0" dirty="0"/>
              <a:t>Aucune image ne suggère la présence d’une localisation métachrone (second cancer primaire) de la muqueuse des VADS</a:t>
            </a:r>
          </a:p>
          <a:p>
            <a:pPr marL="457200" lvl="1" indent="0">
              <a:buNone/>
            </a:pPr>
            <a:r>
              <a:rPr lang="fr-FR" noProof="0" dirty="0"/>
              <a:t>L'évaluation des parties visualisées du cerveau, des orbites, de la colonne vertébrale et des poumons ne montre pas de lésions agressives suspectes d'une atteinte métastatique.</a:t>
            </a:r>
          </a:p>
          <a:p>
            <a:pPr marL="0" indent="0">
              <a:buNone/>
            </a:pPr>
            <a:r>
              <a:rPr lang="fr-FR" noProof="0" dirty="0"/>
              <a:t>CONCLUSION :</a:t>
            </a:r>
          </a:p>
          <a:p>
            <a:pPr marL="457200" lvl="1" indent="0">
              <a:buNone/>
            </a:pPr>
            <a:r>
              <a:rPr lang="fr-FR" noProof="0" dirty="0"/>
              <a:t>Remaniement post-thérapeutiques attendus d’allure cicatriciel simple</a:t>
            </a:r>
          </a:p>
        </p:txBody>
      </p:sp>
    </p:spTree>
    <p:extLst>
      <p:ext uri="{BB962C8B-B14F-4D97-AF65-F5344CB8AC3E}">
        <p14:creationId xmlns:p14="http://schemas.microsoft.com/office/powerpoint/2010/main" val="8577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1A21541-7E00-B346-8F85-36CEF5D3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54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extérieur, capture d’écran&#10;&#10;Description générée automatiquement">
            <a:extLst>
              <a:ext uri="{FF2B5EF4-FFF2-40B4-BE49-F238E27FC236}">
                <a16:creationId xmlns:a16="http://schemas.microsoft.com/office/drawing/2014/main" id="{9C339642-F4B2-3045-B4D0-72170390C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42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8EEC7-2F99-9542-B605-6244EB19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BA3641-975A-0747-9F29-756D8B634F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noProof="0" dirty="0"/>
              <a:t>Faible suspicion de récidive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Définie comme </a:t>
            </a:r>
          </a:p>
          <a:p>
            <a:pPr marL="457200" lvl="1" indent="0">
              <a:buNone/>
            </a:pPr>
            <a:r>
              <a:rPr lang="fr-FR" noProof="0" dirty="0"/>
              <a:t>Minime surcroit de rehaussement non nodulaire, mal défini, d’une ou plusieurs localisation</a:t>
            </a:r>
          </a:p>
          <a:p>
            <a:pPr marL="457200" lvl="1" indent="0">
              <a:buNone/>
            </a:pPr>
            <a:endParaRPr lang="fr-FR" noProof="0" dirty="0"/>
          </a:p>
          <a:p>
            <a:pPr marL="457200" lvl="1" indent="0">
              <a:buNone/>
            </a:pPr>
            <a:r>
              <a:rPr lang="fr-FR" noProof="0" dirty="0"/>
              <a:t>Légère absorption </a:t>
            </a:r>
            <a:r>
              <a:rPr lang="fr-FR" baseline="30000" noProof="0" dirty="0"/>
              <a:t>18</a:t>
            </a:r>
            <a:r>
              <a:rPr lang="fr-FR" noProof="0" dirty="0"/>
              <a:t>FDG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4E6BC3-A5E4-A446-8ADD-8A159A2BED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noProof="0" dirty="0"/>
              <a:t>Recommandation de prise en charge</a:t>
            </a:r>
          </a:p>
          <a:p>
            <a:pPr marL="0" indent="0">
              <a:buNone/>
            </a:pPr>
            <a:endParaRPr lang="fr-FR" noProof="0" dirty="0"/>
          </a:p>
          <a:p>
            <a:pPr marL="457200" lvl="1" indent="0">
              <a:buNone/>
            </a:pPr>
            <a:r>
              <a:rPr lang="fr-FR" noProof="0" dirty="0"/>
              <a:t>Examen clinique pour les anomalies des muqueuses </a:t>
            </a:r>
          </a:p>
          <a:p>
            <a:pPr marL="457200" lvl="1" indent="0">
              <a:buNone/>
            </a:pPr>
            <a:r>
              <a:rPr lang="fr-FR" noProof="0" dirty="0"/>
              <a:t>ou</a:t>
            </a:r>
          </a:p>
          <a:p>
            <a:pPr marL="457200" lvl="1" indent="0">
              <a:buNone/>
            </a:pPr>
            <a:r>
              <a:rPr lang="fr-FR" noProof="0" dirty="0"/>
              <a:t>suivi à court terme avec imagerie</a:t>
            </a:r>
          </a:p>
          <a:p>
            <a:pPr marL="0" indent="0">
              <a:buNone/>
            </a:pP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9360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27B8103-D67F-B9DE-DC33-C6B7B5DB8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766456" y="10138"/>
            <a:ext cx="8671926" cy="68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56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23DA075-ACD3-E35E-7BB0-74319276804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</p:spPr>
      </p:pic>
    </p:spTree>
    <p:extLst>
      <p:ext uri="{BB962C8B-B14F-4D97-AF65-F5344CB8AC3E}">
        <p14:creationId xmlns:p14="http://schemas.microsoft.com/office/powerpoint/2010/main" val="2842055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03B3A5B-9120-9B44-C1CC-81EA4CDCB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46" y="41564"/>
            <a:ext cx="9088581" cy="6816436"/>
          </a:xfrm>
        </p:spPr>
      </p:pic>
    </p:spTree>
    <p:extLst>
      <p:ext uri="{BB962C8B-B14F-4D97-AF65-F5344CB8AC3E}">
        <p14:creationId xmlns:p14="http://schemas.microsoft.com/office/powerpoint/2010/main" val="1068681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E7E514-CF87-FB41-9F1B-D4F75BA4B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C43C5-AB30-344F-AD68-FBE640290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0CD854-AFF8-2D45-B0AA-CE4E1FF507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Forte suspicion de récidive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Définie comme </a:t>
            </a:r>
          </a:p>
          <a:p>
            <a:pPr marL="457200" lvl="1" indent="0">
              <a:buNone/>
            </a:pPr>
            <a:r>
              <a:rPr lang="fr-FR" noProof="0" dirty="0"/>
              <a:t>Apparition ou progression d’une lésion rehaussée de petite taille</a:t>
            </a:r>
          </a:p>
          <a:p>
            <a:pPr marL="457200" lvl="1" indent="0">
              <a:buNone/>
            </a:pPr>
            <a:r>
              <a:rPr lang="fr-FR" noProof="0" dirty="0"/>
              <a:t>Captation du FDG focale intense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7FB41C-0B37-FC43-85B0-E2512C4696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Recommandation pour la prise ne charge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=&gt; biopsie</a:t>
            </a:r>
          </a:p>
        </p:txBody>
      </p:sp>
    </p:spTree>
    <p:extLst>
      <p:ext uri="{BB962C8B-B14F-4D97-AF65-F5344CB8AC3E}">
        <p14:creationId xmlns:p14="http://schemas.microsoft.com/office/powerpoint/2010/main" val="232654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44B23D-A4A7-58A1-9ADA-4E25AD69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3600" noProof="0" dirty="0">
                <a:solidFill>
                  <a:srgbClr val="FFFFFF"/>
                </a:solidFill>
              </a:rPr>
              <a:t>Compte rendu en imagerie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A40F73-9BA9-997E-F41F-0592CCF1A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noProof="0" dirty="0"/>
              <a:t>Comparaison des conseils aux radiologues concernant la communication des résultats d'imagerie</a:t>
            </a:r>
          </a:p>
          <a:p>
            <a:pPr marL="0" indent="0">
              <a:buNone/>
            </a:pPr>
            <a:endParaRPr lang="fr-FR" sz="2000" noProof="0" dirty="0"/>
          </a:p>
          <a:p>
            <a:pPr marL="0" indent="0">
              <a:buNone/>
            </a:pPr>
            <a:r>
              <a:rPr lang="fr-FR" sz="2000" noProof="0" dirty="0"/>
              <a:t>De 6 sociétés savantes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F15D75-139A-6CE0-1D2A-155CCCC7C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700" noProof="0" dirty="0"/>
              <a:t>Collège royal des radiologues d'Australie et de Nouvelle-Zélande</a:t>
            </a:r>
          </a:p>
          <a:p>
            <a:pPr marL="0" indent="0">
              <a:buNone/>
            </a:pPr>
            <a:r>
              <a:rPr lang="fr-FR" sz="1700" noProof="0" dirty="0"/>
              <a:t>Collège royal des radiologues du Royaume-Uni</a:t>
            </a:r>
          </a:p>
          <a:p>
            <a:pPr marL="0" indent="0">
              <a:buNone/>
            </a:pPr>
            <a:r>
              <a:rPr lang="fr-FR" sz="1700" noProof="0" dirty="0"/>
              <a:t>Collège américain de radiologie </a:t>
            </a:r>
          </a:p>
          <a:p>
            <a:pPr marL="0" indent="0">
              <a:buNone/>
            </a:pPr>
            <a:r>
              <a:rPr lang="fr-FR" sz="1700" noProof="0" dirty="0"/>
              <a:t>Collège canadien des radiologistes</a:t>
            </a:r>
          </a:p>
          <a:p>
            <a:pPr marL="0" indent="0">
              <a:buNone/>
            </a:pPr>
            <a:r>
              <a:rPr lang="fr-FR" sz="1700" noProof="0" dirty="0"/>
              <a:t>Société européenne de radiologie</a:t>
            </a:r>
          </a:p>
          <a:p>
            <a:pPr marL="0" indent="0">
              <a:buNone/>
            </a:pPr>
            <a:r>
              <a:rPr lang="fr-FR" sz="1700" noProof="0" dirty="0"/>
              <a:t>Collège de radiologie de Hong Kong</a:t>
            </a:r>
          </a:p>
          <a:p>
            <a:pPr marL="0" indent="0">
              <a:buNone/>
            </a:pPr>
            <a:endParaRPr lang="fr-FR" sz="1700" noProof="0" dirty="0"/>
          </a:p>
        </p:txBody>
      </p:sp>
    </p:spTree>
    <p:extLst>
      <p:ext uri="{BB962C8B-B14F-4D97-AF65-F5344CB8AC3E}">
        <p14:creationId xmlns:p14="http://schemas.microsoft.com/office/powerpoint/2010/main" val="309835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DF6E2C-876E-3649-8777-974AA3E76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9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65CB6EC-FB68-3B4F-A8E6-5AC25F8D0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2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3E2337F-E297-7842-BB46-D4B95961F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48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7C72E7A-D0DC-4241-8DC6-CF40499BE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033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8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E41299-E90C-604E-AC53-8B8A89388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499236"/>
            <a:ext cx="11024687" cy="60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84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DAF5A-4AA2-6B49-8FE3-75F5831E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12719-9425-414E-A18F-FD1C7124F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Récidive certaine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Définie comme </a:t>
            </a:r>
          </a:p>
          <a:p>
            <a:pPr marL="457200" lvl="1" indent="0">
              <a:buNone/>
            </a:pPr>
            <a:r>
              <a:rPr lang="fr-FR" noProof="0" dirty="0"/>
              <a:t>une progression histologiquement prouvée ou </a:t>
            </a:r>
          </a:p>
          <a:p>
            <a:pPr marL="457200" lvl="1" indent="0">
              <a:buNone/>
            </a:pPr>
            <a:r>
              <a:rPr lang="fr-FR" noProof="0" dirty="0"/>
              <a:t>une progression radiologique ou clinique certaine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7AB1B0-D38F-E149-86F9-7741D45F4F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Recommandation pour la prise ne charge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traitement de la maladie avec ou sans biopsie</a:t>
            </a:r>
          </a:p>
        </p:txBody>
      </p:sp>
    </p:spTree>
    <p:extLst>
      <p:ext uri="{BB962C8B-B14F-4D97-AF65-F5344CB8AC3E}">
        <p14:creationId xmlns:p14="http://schemas.microsoft.com/office/powerpoint/2010/main" val="2770168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051BEE-DD83-B247-9710-700F889F9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38200" y="286871"/>
            <a:ext cx="10506456" cy="62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51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92EFEE0-240B-BE47-B67B-C0B9DD45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/>
            <a:r>
              <a:rPr lang="fr-FR" sz="54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NIRADS est il Performant? Reproductible?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BC7D2B-D351-A742-9CC8-DDC2495A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8215" y="4578114"/>
            <a:ext cx="5956353" cy="1247274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fr-FR" kern="120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Après 6 ans d’utilisation!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58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78F18F71-E2CB-B94B-B0C3-CC3951A3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>
                <a:solidFill>
                  <a:srgbClr val="FFFFFF"/>
                </a:solidFill>
              </a:rPr>
              <a:t>Performances initiales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5CDD09C-48FB-D423-AA6F-D688E1B83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44" y="3718817"/>
            <a:ext cx="6579910" cy="152982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F2821-2EC3-334C-B8E0-FA3C46458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Krieger et al. AJNR 2017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n= 618 cibles (314 T et 304 N)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CECT + FDG à 12 semaines </a:t>
            </a:r>
          </a:p>
          <a:p>
            <a:pPr marL="0" indent="0">
              <a:buNone/>
            </a:pPr>
            <a:endParaRPr lang="fr-FR" sz="2000" noProof="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NIRADS 1 (85 %) 4% de récidive</a:t>
            </a:r>
          </a:p>
          <a:p>
            <a:pPr marL="457200" lvl="1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NIRADS 2 (10 %) 17% de récidive</a:t>
            </a:r>
          </a:p>
          <a:p>
            <a:pPr marL="457200" lvl="1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NIRADS 3 (5 %) 59% de récidive</a:t>
            </a:r>
          </a:p>
          <a:p>
            <a:pPr marL="457200" lvl="1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p &lt;000.1</a:t>
            </a:r>
          </a:p>
          <a:p>
            <a:pPr marL="0" indent="0">
              <a:buNone/>
            </a:pPr>
            <a:endParaRPr lang="fr-FR" sz="2000" noProof="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Kappa = 0.82 (80 cibles/2 observateurs)</a:t>
            </a:r>
          </a:p>
          <a:p>
            <a:pPr marL="0" indent="0">
              <a:buNone/>
            </a:pPr>
            <a:endParaRPr lang="fr-FR" sz="20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71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88FF58-D26D-4662-ED92-17FF1D08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noProof="0" dirty="0">
                <a:solidFill>
                  <a:srgbClr val="FFFFFF"/>
                </a:solidFill>
              </a:rPr>
              <a:t>P</a:t>
            </a:r>
            <a:r>
              <a:rPr lang="fr-FR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erformances initiales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F235606-91DC-E99C-9EEF-4CA675A769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6744" y="3164158"/>
            <a:ext cx="6579910" cy="26059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2946D9E-23FB-80D8-FB01-CA6E2A775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HSU Otolaryngology–Head and Neck Surgery 2019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199 patients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CECT + FDG à 12 semaines</a:t>
            </a:r>
          </a:p>
          <a:p>
            <a:pPr marL="0" indent="0">
              <a:buNone/>
            </a:pPr>
            <a:endParaRPr lang="fr-FR" sz="2000" noProof="0" dirty="0"/>
          </a:p>
          <a:p>
            <a:pPr marL="0" indent="0">
              <a:spcAft>
                <a:spcPts val="600"/>
              </a:spcAft>
              <a:buNone/>
            </a:pPr>
            <a:r>
              <a:rPr lang="fr-FR" sz="2000" noProof="0" dirty="0"/>
              <a:t>NIRADS1 =&gt;  4% de récidives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000" noProof="0" dirty="0"/>
              <a:t>NIRADS2 =&gt; 9 % de récidives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000" noProof="0" dirty="0"/>
              <a:t>NIRADS3 =&gt; 42 %de récidives</a:t>
            </a:r>
          </a:p>
          <a:p>
            <a:pPr marL="0" indent="0">
              <a:buNone/>
            </a:pPr>
            <a:endParaRPr lang="fr-FR" sz="2000" noProof="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L'augmentation des catégories Ni-RADS est fortement prédictive de l'échec du traitement </a:t>
            </a:r>
          </a:p>
          <a:p>
            <a:pPr marL="0" indent="0">
              <a:buNone/>
            </a:pPr>
            <a:endParaRPr lang="fr-FR" sz="20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4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4B23D-A4A7-58A1-9ADA-4E25AD69C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Conseils de ECR concernant le compte rendu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A40F73-9BA9-997E-F41F-0592CCF1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Rapports structurés </a:t>
            </a:r>
          </a:p>
          <a:p>
            <a:pPr marL="457200" lvl="1" indent="0">
              <a:buNone/>
            </a:pPr>
            <a:r>
              <a:rPr lang="fr-FR" noProof="0" dirty="0"/>
              <a:t>'[Le rapport structuré]... est plus efficace en termes de temps que la dictée.... a également été suggéré pour améliorer la communication des résultats radiologiques...’’.</a:t>
            </a:r>
          </a:p>
          <a:p>
            <a:pPr marL="0" indent="0">
              <a:buNone/>
            </a:pPr>
            <a:r>
              <a:rPr lang="fr-FR" noProof="0" dirty="0"/>
              <a:t>Clarté </a:t>
            </a:r>
          </a:p>
          <a:p>
            <a:pPr marL="457200" lvl="1" indent="0">
              <a:buNone/>
            </a:pPr>
            <a:r>
              <a:rPr lang="fr-FR" noProof="0" dirty="0"/>
              <a:t>Les observations doivent être aussi précises que possible, en évitant les termes vagues...</a:t>
            </a:r>
          </a:p>
          <a:p>
            <a:pPr marL="0" indent="0">
              <a:buNone/>
            </a:pPr>
            <a:r>
              <a:rPr lang="fr-FR" noProof="0" dirty="0"/>
              <a:t>Lisibilité</a:t>
            </a:r>
          </a:p>
          <a:p>
            <a:pPr marL="457200" lvl="1" indent="0">
              <a:buNone/>
            </a:pPr>
            <a:r>
              <a:rPr lang="fr-FR" noProof="0" dirty="0"/>
              <a:t>Il faut éviter les longues descriptions dont l'utilité est limitée pour le référent. </a:t>
            </a:r>
          </a:p>
        </p:txBody>
      </p:sp>
    </p:spTree>
    <p:extLst>
      <p:ext uri="{BB962C8B-B14F-4D97-AF65-F5344CB8AC3E}">
        <p14:creationId xmlns:p14="http://schemas.microsoft.com/office/powerpoint/2010/main" val="29922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398690-366F-3167-C789-34C2486A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Reproductibilité en CECT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ce réservé du contenu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CD4F2F-9682-F909-18F5-2EEF287CAB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44" y="3570768"/>
            <a:ext cx="6579910" cy="18259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4508FF-F987-F13F-03E4-977392BF6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000" noProof="0" dirty="0" err="1">
                <a:solidFill>
                  <a:srgbClr val="FFFFFF"/>
                </a:solidFill>
              </a:rPr>
              <a:t>Elsholtz</a:t>
            </a:r>
            <a:r>
              <a:rPr lang="fr-FR" sz="2000" noProof="0" dirty="0">
                <a:solidFill>
                  <a:srgbClr val="FFFFFF"/>
                </a:solidFill>
              </a:rPr>
              <a:t> AJNR 2020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101 patients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HNSCC de la cavité buccale et de l’oropharynx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4 observateurs </a:t>
            </a:r>
          </a:p>
          <a:p>
            <a:pPr marL="457200" lvl="1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3, 4, 7, 15 ans d’expérience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Reproductibilité acceptable qui chute en cas de remaniement post thérapeutique important</a:t>
            </a:r>
          </a:p>
        </p:txBody>
      </p:sp>
    </p:spTree>
    <p:extLst>
      <p:ext uri="{BB962C8B-B14F-4D97-AF65-F5344CB8AC3E}">
        <p14:creationId xmlns:p14="http://schemas.microsoft.com/office/powerpoint/2010/main" val="3694796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C64611D-CFF9-7B90-28B9-D14CF76D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noProof="0" dirty="0">
                <a:solidFill>
                  <a:srgbClr val="FFFFFF"/>
                </a:solidFill>
              </a:rPr>
              <a:t>Reproductibilité en CECT et IRM</a:t>
            </a:r>
            <a:endParaRPr lang="fr-FR" kern="12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B6D237-AA80-AF0D-A737-A77D666F79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44" y="3101949"/>
            <a:ext cx="6579910" cy="27635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9F23D5A-6216-E4FA-27DF-F29AE8DA5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 noProof="0" dirty="0">
                <a:solidFill>
                  <a:srgbClr val="FFFFFF"/>
                </a:solidFill>
              </a:rPr>
              <a:t>Abdelaziz Cancer Imaging 2020</a:t>
            </a:r>
          </a:p>
          <a:p>
            <a:r>
              <a:rPr lang="fr-FR" sz="2000" noProof="0" dirty="0">
                <a:solidFill>
                  <a:srgbClr val="FFFFFF"/>
                </a:solidFill>
              </a:rPr>
              <a:t>58 patients</a:t>
            </a:r>
          </a:p>
          <a:p>
            <a:r>
              <a:rPr lang="fr-FR" sz="2000" noProof="0" dirty="0">
                <a:solidFill>
                  <a:srgbClr val="FFFFFF"/>
                </a:solidFill>
              </a:rPr>
              <a:t>2 observateurs (11 et 15 ans)</a:t>
            </a:r>
          </a:p>
          <a:p>
            <a:r>
              <a:rPr lang="fr-FR" sz="2000" noProof="0" dirty="0">
                <a:solidFill>
                  <a:srgbClr val="FFFFFF"/>
                </a:solidFill>
              </a:rPr>
              <a:t>CECT et CEMR</a:t>
            </a:r>
          </a:p>
          <a:p>
            <a:r>
              <a:rPr lang="fr-FR" sz="2000" noProof="0" dirty="0">
                <a:solidFill>
                  <a:srgbClr val="FFFFFF"/>
                </a:solidFill>
              </a:rPr>
              <a:t>Accord presque parfait</a:t>
            </a:r>
          </a:p>
          <a:p>
            <a:pPr lvl="1"/>
            <a:r>
              <a:rPr lang="fr-FR" sz="2000" noProof="0" dirty="0">
                <a:solidFill>
                  <a:srgbClr val="FFFFFF"/>
                </a:solidFill>
              </a:rPr>
              <a:t>T, K = 0,808</a:t>
            </a:r>
          </a:p>
          <a:p>
            <a:pPr lvl="1"/>
            <a:r>
              <a:rPr lang="fr-FR" sz="2000" noProof="0" dirty="0">
                <a:solidFill>
                  <a:srgbClr val="FFFFFF"/>
                </a:solidFill>
              </a:rPr>
              <a:t>N K = 0,806</a:t>
            </a:r>
          </a:p>
        </p:txBody>
      </p:sp>
    </p:spTree>
    <p:extLst>
      <p:ext uri="{BB962C8B-B14F-4D97-AF65-F5344CB8AC3E}">
        <p14:creationId xmlns:p14="http://schemas.microsoft.com/office/powerpoint/2010/main" val="3464961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58811-72EC-D678-706D-538605CF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NIRADS 1</a:t>
            </a:r>
          </a:p>
        </p:txBody>
      </p:sp>
      <p:pic>
        <p:nvPicPr>
          <p:cNvPr id="5" name="Espace réservé du contenu 4" descr="Une image contenant texte, masque, nuit, décoré&#10;&#10;Description générée automatiquement">
            <a:extLst>
              <a:ext uri="{FF2B5EF4-FFF2-40B4-BE49-F238E27FC236}">
                <a16:creationId xmlns:a16="http://schemas.microsoft.com/office/drawing/2014/main" id="{9914C133-4C86-23DB-31B2-D12C1DA8B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4017" y="1825625"/>
            <a:ext cx="6863965" cy="4351338"/>
          </a:xfrm>
        </p:spPr>
      </p:pic>
    </p:spTree>
    <p:extLst>
      <p:ext uri="{BB962C8B-B14F-4D97-AF65-F5344CB8AC3E}">
        <p14:creationId xmlns:p14="http://schemas.microsoft.com/office/powerpoint/2010/main" val="2374972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DB918-1CD3-9C2B-88D2-3C3AC53A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NIRADS 4</a:t>
            </a:r>
          </a:p>
        </p:txBody>
      </p:sp>
      <p:pic>
        <p:nvPicPr>
          <p:cNvPr id="5" name="Espace réservé du contenu 4" descr="Une image contenant texte, masque&#10;&#10;Description générée automatiquement">
            <a:extLst>
              <a:ext uri="{FF2B5EF4-FFF2-40B4-BE49-F238E27FC236}">
                <a16:creationId xmlns:a16="http://schemas.microsoft.com/office/drawing/2014/main" id="{0A9EE968-3C11-F86A-03E3-70D22325D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840" y="1825625"/>
            <a:ext cx="6338320" cy="4351338"/>
          </a:xfrm>
        </p:spPr>
      </p:pic>
    </p:spTree>
    <p:extLst>
      <p:ext uri="{BB962C8B-B14F-4D97-AF65-F5344CB8AC3E}">
        <p14:creationId xmlns:p14="http://schemas.microsoft.com/office/powerpoint/2010/main" val="574892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85DBB-D472-7AA1-AF77-066D4536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NIRADS 3</a:t>
            </a:r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2AA5C69-EA68-80E6-8BC4-E1060AB55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563" y="1825625"/>
            <a:ext cx="7684873" cy="4351338"/>
          </a:xfrm>
        </p:spPr>
      </p:pic>
    </p:spTree>
    <p:extLst>
      <p:ext uri="{BB962C8B-B14F-4D97-AF65-F5344CB8AC3E}">
        <p14:creationId xmlns:p14="http://schemas.microsoft.com/office/powerpoint/2010/main" val="3423432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re 22">
            <a:extLst>
              <a:ext uri="{FF2B5EF4-FFF2-40B4-BE49-F238E27FC236}">
                <a16:creationId xmlns:a16="http://schemas.microsoft.com/office/drawing/2014/main" id="{009EB444-7D09-5309-EBCC-E2EC99DE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noProof="0" dirty="0">
                <a:solidFill>
                  <a:srgbClr val="FFFFFF"/>
                </a:solidFill>
              </a:rPr>
              <a:t>Reproductibilité </a:t>
            </a:r>
            <a:r>
              <a:rPr lang="fr-FR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TEP + CECT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Espace réservé du contenu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0FD466-B82E-C91A-672F-D8640911B5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6744" y="3217098"/>
            <a:ext cx="6579910" cy="253326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764A1D-1EE4-3759-A09E-D66CD64C3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HSU </a:t>
            </a:r>
            <a:r>
              <a:rPr lang="fr-FR" sz="2000" noProof="0" dirty="0" err="1">
                <a:solidFill>
                  <a:srgbClr val="FFFFFF"/>
                </a:solidFill>
              </a:rPr>
              <a:t>radiology</a:t>
            </a:r>
            <a:r>
              <a:rPr lang="fr-FR" sz="2000" noProof="0" dirty="0">
                <a:solidFill>
                  <a:srgbClr val="FFFFFF"/>
                </a:solidFill>
              </a:rPr>
              <a:t> </a:t>
            </a:r>
            <a:r>
              <a:rPr lang="fr-FR" sz="2000" noProof="0" dirty="0" err="1">
                <a:solidFill>
                  <a:srgbClr val="FFFFFF"/>
                </a:solidFill>
              </a:rPr>
              <a:t>imaging</a:t>
            </a:r>
            <a:r>
              <a:rPr lang="fr-FR" sz="2000" noProof="0" dirty="0">
                <a:solidFill>
                  <a:srgbClr val="FFFFFF"/>
                </a:solidFill>
              </a:rPr>
              <a:t> cancer  2021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80 patients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8 radiologues</a:t>
            </a:r>
          </a:p>
          <a:p>
            <a:pPr marL="457200" lvl="1" indent="0">
              <a:buNone/>
            </a:pPr>
            <a:r>
              <a:rPr lang="fr-FR" sz="1600" noProof="0" dirty="0">
                <a:solidFill>
                  <a:srgbClr val="FFFFFF"/>
                </a:solidFill>
              </a:rPr>
              <a:t>1, 1, 3, 19, 19, 25 ans d’expérience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CECT + TEP FDG  </a:t>
            </a:r>
          </a:p>
          <a:p>
            <a:pPr marL="457200" lvl="1" indent="0">
              <a:buNone/>
            </a:pPr>
            <a:r>
              <a:rPr lang="fr-FR" sz="1600" noProof="0" dirty="0">
                <a:solidFill>
                  <a:srgbClr val="FFFFFF"/>
                </a:solidFill>
              </a:rPr>
              <a:t>stagging</a:t>
            </a:r>
          </a:p>
          <a:p>
            <a:pPr marL="457200" lvl="1" indent="0">
              <a:buNone/>
            </a:pPr>
            <a:r>
              <a:rPr lang="fr-FR" sz="1600" noProof="0" dirty="0">
                <a:solidFill>
                  <a:srgbClr val="FFFFFF"/>
                </a:solidFill>
              </a:rPr>
              <a:t>baseline (8-12s)</a:t>
            </a:r>
          </a:p>
          <a:p>
            <a:pPr marL="0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Accord modéré </a:t>
            </a:r>
          </a:p>
          <a:p>
            <a:pPr marL="457200" lvl="1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Kappa Tumeur 0,55</a:t>
            </a:r>
          </a:p>
          <a:p>
            <a:pPr marL="457200" lvl="1" indent="0">
              <a:buNone/>
            </a:pPr>
            <a:r>
              <a:rPr lang="fr-FR" sz="2000" noProof="0" dirty="0">
                <a:solidFill>
                  <a:srgbClr val="FFFFFF"/>
                </a:solidFill>
              </a:rPr>
              <a:t>Kappa Ganglion 0,60</a:t>
            </a:r>
          </a:p>
        </p:txBody>
      </p:sp>
    </p:spTree>
    <p:extLst>
      <p:ext uri="{BB962C8B-B14F-4D97-AF65-F5344CB8AC3E}">
        <p14:creationId xmlns:p14="http://schemas.microsoft.com/office/powerpoint/2010/main" val="3715830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603EC43-F0C4-6C39-4D0B-02FDFD522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588" y="469900"/>
            <a:ext cx="6230938" cy="1898650"/>
          </a:xfr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76A6A103-A490-9FAC-3EB6-17ECCEABA8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35588" y="2439988"/>
            <a:ext cx="6230938" cy="3914775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AACC23E-FDE7-532C-B94C-926D661F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Allez vous utiliser le NI-RADS?</a:t>
            </a:r>
          </a:p>
        </p:txBody>
      </p:sp>
    </p:spTree>
    <p:extLst>
      <p:ext uri="{BB962C8B-B14F-4D97-AF65-F5344CB8AC3E}">
        <p14:creationId xmlns:p14="http://schemas.microsoft.com/office/powerpoint/2010/main" val="7985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AAFB13-8BFC-8F40-8986-FEB5545C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CONCLUSIONS sur le NIRADS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EFFDAD-B21B-4D47-A34C-24B96A33E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noProof="0" dirty="0"/>
              <a:t>Classification standardisée pour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Réduire l'ambiguïté et la variabilité de l'interprétation narrative par l'utilisation de catégories numériques pour transmettre les niveaux de suspicion de récidive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Relier les catégories de suspicion aux recommandations de prise en charge consensuelles, pour permettre une approche multidisciplinaire et standardisée des soins aux patients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noProof="0" dirty="0"/>
              <a:t>Fortement prédictive et de reproductibilité acceptable</a:t>
            </a:r>
          </a:p>
        </p:txBody>
      </p:sp>
    </p:spTree>
    <p:extLst>
      <p:ext uri="{BB962C8B-B14F-4D97-AF65-F5344CB8AC3E}">
        <p14:creationId xmlns:p14="http://schemas.microsoft.com/office/powerpoint/2010/main" val="36670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F45AD6C-AF3F-5C09-7BCF-A228A62FB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550907-6568-B899-AFF8-3605C116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28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Merci de votre attention!</a:t>
            </a:r>
            <a:br>
              <a:rPr lang="fr-FR" sz="28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fr-FR" sz="2800" kern="1200" noProof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Arthur.Varoquaux@ap-hm.fr</a:t>
            </a:r>
            <a:endParaRPr lang="fr-FR" sz="2800" kern="12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FA0045-4BC3-50C2-39BB-61FDEAE43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1507" y="5669430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000" kern="120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Et Bienvenus à Marseille  aux JO de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AD8801-2A11-8728-07CC-0AEC1D168E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3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031D468-6EEE-3345-9DC4-A9DBACAA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Un peu de mise en pratique…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7706E4-8657-BE43-A754-DD27B2058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46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E2AA9-10C9-4A14-BEA3-064CD0131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76F371-EE61-49EA-AA2A-3582C3AC9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863721" cy="4984915"/>
          </a:xfrm>
          <a:custGeom>
            <a:avLst/>
            <a:gdLst>
              <a:gd name="connsiteX0" fmla="*/ 0 w 5863721"/>
              <a:gd name="connsiteY0" fmla="*/ 0 h 4984915"/>
              <a:gd name="connsiteX1" fmla="*/ 5863721 w 5863721"/>
              <a:gd name="connsiteY1" fmla="*/ 0 h 4984915"/>
              <a:gd name="connsiteX2" fmla="*/ 5844576 w 5863721"/>
              <a:gd name="connsiteY2" fmla="*/ 326138 h 4984915"/>
              <a:gd name="connsiteX3" fmla="*/ 5796589 w 5863721"/>
              <a:gd name="connsiteY3" fmla="*/ 693884 h 4984915"/>
              <a:gd name="connsiteX4" fmla="*/ 148386 w 5863721"/>
              <a:gd name="connsiteY4" fmla="*/ 4951022 h 4984915"/>
              <a:gd name="connsiteX5" fmla="*/ 0 w 5863721"/>
              <a:gd name="connsiteY5" fmla="*/ 4930112 h 498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0A61B1-81CF-3048-8CBB-00314C39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365125"/>
            <a:ext cx="3405821" cy="3117038"/>
          </a:xfrm>
        </p:spPr>
        <p:txBody>
          <a:bodyPr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Définition de surveillance d’un HNSCC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226D42-7C4D-534C-8108-6EAF13758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219" y="994145"/>
            <a:ext cx="5156364" cy="48324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noProof="0" dirty="0"/>
              <a:t>Patient ayant eu un traitement complet</a:t>
            </a:r>
          </a:p>
          <a:p>
            <a:pPr marL="0" indent="0">
              <a:buNone/>
            </a:pPr>
            <a:endParaRPr lang="fr-FR" noProof="0" dirty="0"/>
          </a:p>
          <a:p>
            <a:pPr marL="457200" lvl="1" indent="0">
              <a:buNone/>
            </a:pPr>
            <a:r>
              <a:rPr lang="fr-FR" sz="2800" noProof="0" dirty="0"/>
              <a:t>Pas en cours de traitement</a:t>
            </a:r>
          </a:p>
          <a:p>
            <a:pPr marL="457200" lvl="1" indent="0">
              <a:buNone/>
            </a:pPr>
            <a:r>
              <a:rPr lang="fr-FR" sz="2800" noProof="0" dirty="0"/>
              <a:t>Pas palliatif</a:t>
            </a:r>
          </a:p>
          <a:p>
            <a:pPr marL="457200" lvl="1" indent="0">
              <a:buNone/>
            </a:pPr>
            <a:endParaRPr lang="fr-FR" sz="2800" noProof="0" dirty="0"/>
          </a:p>
          <a:p>
            <a:pPr marL="0" indent="0">
              <a:buNone/>
            </a:pPr>
            <a:r>
              <a:rPr lang="fr-FR" noProof="0" dirty="0"/>
              <a:t>Sans récidive clinique suspectée</a:t>
            </a:r>
          </a:p>
        </p:txBody>
      </p:sp>
    </p:spTree>
    <p:extLst>
      <p:ext uri="{BB962C8B-B14F-4D97-AF65-F5344CB8AC3E}">
        <p14:creationId xmlns:p14="http://schemas.microsoft.com/office/powerpoint/2010/main" val="12982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1C1AA55-4CFC-D644-B8C4-3878DA3CB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73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83F0F6B-2813-2F41-8232-1C65E4A5A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35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88A35C2-45AA-0041-9518-3247DC9CB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67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0BCEE2-EE1D-E34D-89AB-31BBC97B3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6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E51C30-10E8-4C4A-AE70-67C27198C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15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DE6878-49FF-3B4D-BDAF-5B4144FD8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92"/>
          <a:stretch/>
        </p:blipFill>
        <p:spPr>
          <a:xfrm>
            <a:off x="20" y="-17256"/>
            <a:ext cx="12191980" cy="767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48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98D6820-9277-9F47-A11B-7A913496C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499236"/>
            <a:ext cx="11024687" cy="63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883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B95C4A-35D5-8B45-9631-95BDBAD10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499236"/>
            <a:ext cx="11024687" cy="63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36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3E4160A-AD3C-BD4B-9564-08F6BC103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122725"/>
            <a:ext cx="11024687" cy="65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3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2175774-E900-9B41-BDD5-33104C00C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2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D1E16-6C2C-AD4E-A586-8923762F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But de la surveillance en imagerie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33115E-B59D-3543-A4D9-91E97A98E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Traiter les récidives plut tôt</a:t>
            </a:r>
          </a:p>
          <a:p>
            <a:pPr marL="457200" lvl="1" indent="0">
              <a:buNone/>
            </a:pPr>
            <a:r>
              <a:rPr lang="fr-FR" noProof="0" dirty="0"/>
              <a:t>Avant qu’elle soient cliniquement </a:t>
            </a:r>
          </a:p>
          <a:p>
            <a:pPr marL="457200" lvl="1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Réduction de la morbidité, mortalité</a:t>
            </a:r>
          </a:p>
          <a:p>
            <a:pPr marL="457200" lvl="1" indent="0">
              <a:buNone/>
            </a:pPr>
            <a:r>
              <a:rPr lang="fr-FR" noProof="0" dirty="0"/>
              <a:t>Lorsque le diagnostic de récidive est réalisé très précocement, il permet un traitement curatif et une amélioration de la survie (niveau de preuve 4)</a:t>
            </a:r>
          </a:p>
          <a:p>
            <a:pPr marL="0" indent="0">
              <a:buNone/>
            </a:pP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12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900852-AED9-A645-AB8D-E968E5819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158578"/>
            <a:ext cx="11024687" cy="654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386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6D2D758-CAE9-8541-8508-C3074FCC5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122721"/>
            <a:ext cx="11024687" cy="65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05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A5A5A1-562B-E144-8F32-6991F85B7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194438"/>
            <a:ext cx="11024687" cy="63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62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095758-4E74-B148-8287-4FDD79048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" y="158580"/>
            <a:ext cx="11024687" cy="65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57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578CD-395A-E444-AB83-1F98E2B5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1</a:t>
            </a:r>
          </a:p>
        </p:txBody>
      </p:sp>
      <p:pic>
        <p:nvPicPr>
          <p:cNvPr id="5" name="Espace réservé du contenu 4" descr="Une image contenant texte, différent&#10;&#10;Description générée automatiquement">
            <a:extLst>
              <a:ext uri="{FF2B5EF4-FFF2-40B4-BE49-F238E27FC236}">
                <a16:creationId xmlns:a16="http://schemas.microsoft.com/office/drawing/2014/main" id="{D383D944-A11F-9F43-BB8D-1132B78C5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247" y="1653297"/>
            <a:ext cx="10005280" cy="4353056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479FDE-F1CC-5541-8C61-35A1D995E66A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Gupta EPOS  ECR 2019 / C-1389</a:t>
            </a:r>
          </a:p>
        </p:txBody>
      </p:sp>
    </p:spTree>
    <p:extLst>
      <p:ext uri="{BB962C8B-B14F-4D97-AF65-F5344CB8AC3E}">
        <p14:creationId xmlns:p14="http://schemas.microsoft.com/office/powerpoint/2010/main" val="4084059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215CA-84B1-4042-9C52-620C8625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2b</a:t>
            </a:r>
          </a:p>
        </p:txBody>
      </p:sp>
      <p:pic>
        <p:nvPicPr>
          <p:cNvPr id="5" name="Espace réservé du contenu 4" descr="Une image contenant texte, différent, image&#10;&#10;Description générée automatiquement">
            <a:extLst>
              <a:ext uri="{FF2B5EF4-FFF2-40B4-BE49-F238E27FC236}">
                <a16:creationId xmlns:a16="http://schemas.microsoft.com/office/drawing/2014/main" id="{FEB30E63-E7AF-F74E-8AF6-3B8EF02CC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61" y="1614165"/>
            <a:ext cx="7783276" cy="3181996"/>
          </a:xfrm>
        </p:spPr>
      </p:pic>
      <p:pic>
        <p:nvPicPr>
          <p:cNvPr id="6" name="Espace réservé du contenu 4" descr="Une image contenant texte, différent, image&#10;&#10;Description générée automatiquement">
            <a:extLst>
              <a:ext uri="{FF2B5EF4-FFF2-40B4-BE49-F238E27FC236}">
                <a16:creationId xmlns:a16="http://schemas.microsoft.com/office/drawing/2014/main" id="{F0236AE2-E2E3-7449-B309-E00484155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8725" y="3652837"/>
            <a:ext cx="7783275" cy="32051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1629EA-2BDA-6944-96C1-F74E216DA269}"/>
              </a:ext>
            </a:extLst>
          </p:cNvPr>
          <p:cNvSpPr txBox="1"/>
          <p:nvPr/>
        </p:nvSpPr>
        <p:spPr>
          <a:xfrm>
            <a:off x="132561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Gupta EPOS  ECR 2019 / C-1389</a:t>
            </a:r>
          </a:p>
        </p:txBody>
      </p:sp>
    </p:spTree>
    <p:extLst>
      <p:ext uri="{BB962C8B-B14F-4D97-AF65-F5344CB8AC3E}">
        <p14:creationId xmlns:p14="http://schemas.microsoft.com/office/powerpoint/2010/main" val="20151180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074236-DE74-754F-8435-9E970129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CEEA1D-C839-9145-951C-4034EBD53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83" y="2001251"/>
            <a:ext cx="5525817" cy="3310270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6BAF8823-B99F-234D-84BC-F7881B09E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6183" y="3429000"/>
            <a:ext cx="5525817" cy="336221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C50200-C2C1-1948-A1DE-2259C1567C95}"/>
              </a:ext>
            </a:extLst>
          </p:cNvPr>
          <p:cNvSpPr txBox="1"/>
          <p:nvPr/>
        </p:nvSpPr>
        <p:spPr>
          <a:xfrm>
            <a:off x="570183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Gupta EPOS  ECR 2019 / C-1389</a:t>
            </a:r>
          </a:p>
        </p:txBody>
      </p:sp>
    </p:spTree>
    <p:extLst>
      <p:ext uri="{BB962C8B-B14F-4D97-AF65-F5344CB8AC3E}">
        <p14:creationId xmlns:p14="http://schemas.microsoft.com/office/powerpoint/2010/main" val="5625395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2160E-507D-BB41-8E53-C93538D8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2a</a:t>
            </a:r>
          </a:p>
        </p:txBody>
      </p:sp>
      <p:pic>
        <p:nvPicPr>
          <p:cNvPr id="3073" name="Picture 1" descr="page5image35111744">
            <a:extLst>
              <a:ext uri="{FF2B5EF4-FFF2-40B4-BE49-F238E27FC236}">
                <a16:creationId xmlns:a16="http://schemas.microsoft.com/office/drawing/2014/main" id="{86ED2091-6E7D-8941-B981-332838FD85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484" y="1669169"/>
            <a:ext cx="8712345" cy="40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C26332-A8C2-EC49-AB70-08737EA350C4}"/>
              </a:ext>
            </a:extLst>
          </p:cNvPr>
          <p:cNvSpPr txBox="1"/>
          <p:nvPr/>
        </p:nvSpPr>
        <p:spPr>
          <a:xfrm>
            <a:off x="4500282" y="5861933"/>
            <a:ext cx="685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/>
              <a:t>Ulcération d’origine </a:t>
            </a:r>
            <a:r>
              <a:rPr lang="fr-FR" sz="2800" err="1"/>
              <a:t>radique</a:t>
            </a:r>
            <a:r>
              <a:rPr lang="fr-FR" sz="2800"/>
              <a:t> sans récidive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0AC762-D5DE-8B4F-87FC-ADB9ADA356C5}"/>
              </a:ext>
            </a:extLst>
          </p:cNvPr>
          <p:cNvSpPr txBox="1"/>
          <p:nvPr/>
        </p:nvSpPr>
        <p:spPr>
          <a:xfrm>
            <a:off x="838200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Krieger et al. AJNR 2017</a:t>
            </a:r>
          </a:p>
        </p:txBody>
      </p:sp>
    </p:spTree>
    <p:extLst>
      <p:ext uri="{BB962C8B-B14F-4D97-AF65-F5344CB8AC3E}">
        <p14:creationId xmlns:p14="http://schemas.microsoft.com/office/powerpoint/2010/main" val="3092009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3C3A8-4009-634D-A6A9-8FFE95F2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2a</a:t>
            </a:r>
          </a:p>
        </p:txBody>
      </p:sp>
      <p:pic>
        <p:nvPicPr>
          <p:cNvPr id="4097" name="Picture 1" descr="page5image35111536">
            <a:extLst>
              <a:ext uri="{FF2B5EF4-FFF2-40B4-BE49-F238E27FC236}">
                <a16:creationId xmlns:a16="http://schemas.microsoft.com/office/drawing/2014/main" id="{1A768DD4-3005-CD4E-A2FE-005FA63D6A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717" y="1807173"/>
            <a:ext cx="8392139" cy="409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43914A-DA04-CC48-B43A-ECDE15B351F4}"/>
              </a:ext>
            </a:extLst>
          </p:cNvPr>
          <p:cNvSpPr txBox="1"/>
          <p:nvPr/>
        </p:nvSpPr>
        <p:spPr>
          <a:xfrm>
            <a:off x="5074023" y="5969655"/>
            <a:ext cx="685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/>
              <a:t>Récidive à la biopsie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DA07E1-4F75-D34C-801E-510B3092BE83}"/>
              </a:ext>
            </a:extLst>
          </p:cNvPr>
          <p:cNvSpPr txBox="1"/>
          <p:nvPr/>
        </p:nvSpPr>
        <p:spPr>
          <a:xfrm>
            <a:off x="838200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Krieger et al. AJNR 2017</a:t>
            </a:r>
          </a:p>
        </p:txBody>
      </p:sp>
    </p:spTree>
    <p:extLst>
      <p:ext uri="{BB962C8B-B14F-4D97-AF65-F5344CB8AC3E}">
        <p14:creationId xmlns:p14="http://schemas.microsoft.com/office/powerpoint/2010/main" val="221550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69282C-1903-6A47-82A8-300039DA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NIRADS 3</a:t>
            </a:r>
          </a:p>
        </p:txBody>
      </p:sp>
      <p:pic>
        <p:nvPicPr>
          <p:cNvPr id="5121" name="Picture 1" descr="page6image35062384">
            <a:extLst>
              <a:ext uri="{FF2B5EF4-FFF2-40B4-BE49-F238E27FC236}">
                <a16:creationId xmlns:a16="http://schemas.microsoft.com/office/drawing/2014/main" id="{043F0799-5773-FE47-B1C5-09099CB8A0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650" y="1471378"/>
            <a:ext cx="7632700" cy="43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BC97CC-ACF8-654A-9576-5EBDECC3B5B0}"/>
              </a:ext>
            </a:extLst>
          </p:cNvPr>
          <p:cNvSpPr txBox="1"/>
          <p:nvPr/>
        </p:nvSpPr>
        <p:spPr>
          <a:xfrm>
            <a:off x="838200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Krieger et al. AJNR 2017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9B613E-3323-5A4A-A115-F593D059D9EB}"/>
              </a:ext>
            </a:extLst>
          </p:cNvPr>
          <p:cNvSpPr txBox="1"/>
          <p:nvPr/>
        </p:nvSpPr>
        <p:spPr>
          <a:xfrm>
            <a:off x="5074023" y="5969655"/>
            <a:ext cx="685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/>
              <a:t>Récidive à la biopsie</a:t>
            </a:r>
          </a:p>
        </p:txBody>
      </p:sp>
    </p:spTree>
    <p:extLst>
      <p:ext uri="{BB962C8B-B14F-4D97-AF65-F5344CB8AC3E}">
        <p14:creationId xmlns:p14="http://schemas.microsoft.com/office/powerpoint/2010/main" val="85503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5C557-8739-F142-B7A3-107C1918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Risque de récidive locale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3CD751-955C-EB42-A73F-90AB88A38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Les risques sont fonction des …</a:t>
            </a:r>
          </a:p>
          <a:p>
            <a:pPr marL="0" indent="0">
              <a:buNone/>
            </a:pPr>
            <a:r>
              <a:rPr lang="fr-FR" noProof="0" dirty="0"/>
              <a:t>Caractéristiques de la tumeur</a:t>
            </a:r>
          </a:p>
          <a:p>
            <a:pPr marL="457200" lvl="1" indent="0">
              <a:buNone/>
            </a:pPr>
            <a:r>
              <a:rPr lang="fr-FR" noProof="0" dirty="0"/>
              <a:t>localisation tumorale </a:t>
            </a:r>
          </a:p>
          <a:p>
            <a:pPr marL="457200" lvl="1" indent="0">
              <a:buNone/>
            </a:pPr>
            <a:r>
              <a:rPr lang="fr-FR" noProof="0" dirty="0"/>
              <a:t>stade tumoral</a:t>
            </a:r>
          </a:p>
          <a:p>
            <a:pPr marL="457200" lvl="1" indent="0">
              <a:buNone/>
            </a:pPr>
            <a:r>
              <a:rPr lang="fr-FR" noProof="0" dirty="0"/>
              <a:t>histologie </a:t>
            </a:r>
          </a:p>
          <a:p>
            <a:pPr marL="0" indent="0">
              <a:buNone/>
            </a:pPr>
            <a:r>
              <a:rPr lang="fr-FR" noProof="0" dirty="0"/>
              <a:t>Modalités thérapeutiques </a:t>
            </a:r>
          </a:p>
          <a:p>
            <a:pPr marL="457200" lvl="1" indent="0">
              <a:buNone/>
            </a:pPr>
            <a:r>
              <a:rPr lang="fr-FR" noProof="0" dirty="0"/>
              <a:t>abstention de traitement des aires ganglionnaires</a:t>
            </a:r>
          </a:p>
          <a:p>
            <a:pPr marL="457200" lvl="1" indent="0">
              <a:buNone/>
            </a:pPr>
            <a:r>
              <a:rPr lang="fr-FR" noProof="0" dirty="0"/>
              <a:t>chirurgie ou radiothérapie exclusive </a:t>
            </a:r>
          </a:p>
          <a:p>
            <a:pPr marL="457200" lvl="1" indent="0">
              <a:buNone/>
            </a:pPr>
            <a:r>
              <a:rPr lang="fr-FR" noProof="0" dirty="0"/>
              <a:t>limites d'exérèse en cas de traitement chirurgical</a:t>
            </a:r>
          </a:p>
        </p:txBody>
      </p:sp>
    </p:spTree>
    <p:extLst>
      <p:ext uri="{BB962C8B-B14F-4D97-AF65-F5344CB8AC3E}">
        <p14:creationId xmlns:p14="http://schemas.microsoft.com/office/powerpoint/2010/main" val="40701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4855E-A909-4D4F-AF68-D0602ECE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noProof="0" dirty="0"/>
              <a:t>Ont un risque de récidive locale plus élevé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D41B0C-9D30-CF49-B367-5BC085EA6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Les tumeurs de la muqueuse pharyngée &gt; tumeurs du larynx</a:t>
            </a:r>
          </a:p>
          <a:p>
            <a:pPr marL="0" indent="0">
              <a:buNone/>
            </a:pPr>
            <a:r>
              <a:rPr lang="fr-FR" noProof="0" dirty="0"/>
              <a:t>les tumeurs classées T2 &lt; T3 &lt; T4</a:t>
            </a:r>
          </a:p>
          <a:p>
            <a:pPr marL="0" indent="0">
              <a:buNone/>
            </a:pPr>
            <a:r>
              <a:rPr lang="fr-FR" noProof="0" dirty="0"/>
              <a:t>Les N+ (particulièrement élevé́ pour les tumeurs initialement N3,  niveau de preuve 4)</a:t>
            </a:r>
          </a:p>
          <a:p>
            <a:pPr marL="0" indent="0">
              <a:buNone/>
            </a:pP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436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AEEE0-41C3-B64B-B75E-354BA854D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Ont </a:t>
            </a:r>
            <a:r>
              <a:rPr lang="fr-FR" dirty="0"/>
              <a:t>un risque de récidive locale plus élevé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B427E-73B4-2048-8977-36E26B0BE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noProof="0" dirty="0"/>
              <a:t>Les carcinomes épidermoïdes mal différenciés </a:t>
            </a:r>
          </a:p>
          <a:p>
            <a:pPr marL="457200" lvl="1" indent="0">
              <a:buNone/>
            </a:pPr>
            <a:r>
              <a:rPr lang="fr-FR" noProof="0" dirty="0"/>
              <a:t>niveau de preuve 2 </a:t>
            </a:r>
          </a:p>
          <a:p>
            <a:pPr marL="0" indent="0">
              <a:buNone/>
            </a:pPr>
            <a:r>
              <a:rPr lang="fr-FR" noProof="0" dirty="0"/>
              <a:t>Les tumeurs opérées en limites d'exérèse positives </a:t>
            </a:r>
          </a:p>
          <a:p>
            <a:pPr marL="457200" lvl="1" indent="0">
              <a:buNone/>
            </a:pPr>
            <a:r>
              <a:rPr lang="fr-FR" noProof="0" dirty="0"/>
              <a:t>niveau de preuve 4</a:t>
            </a:r>
          </a:p>
          <a:p>
            <a:pPr marL="0" indent="0">
              <a:buNone/>
            </a:pPr>
            <a:r>
              <a:rPr lang="fr-FR" noProof="0" dirty="0"/>
              <a:t>Les tumeurs avec engainements périnerveux </a:t>
            </a:r>
          </a:p>
          <a:p>
            <a:pPr marL="457200" lvl="1" indent="0">
              <a:buNone/>
            </a:pPr>
            <a:r>
              <a:rPr lang="fr-FR" noProof="0" dirty="0"/>
              <a:t>niveau de preuve 4</a:t>
            </a:r>
          </a:p>
          <a:p>
            <a:pPr marL="0" indent="0">
              <a:buNone/>
            </a:pPr>
            <a:r>
              <a:rPr lang="fr-FR" noProof="0" dirty="0"/>
              <a:t>Les tumeurs HPV- </a:t>
            </a:r>
          </a:p>
          <a:p>
            <a:pPr marL="457200" lvl="1" indent="0">
              <a:buNone/>
            </a:pPr>
            <a:r>
              <a:rPr lang="fr-FR" noProof="0" dirty="0"/>
              <a:t>répondent moins bien au traitement; niveau de preuve 2</a:t>
            </a:r>
          </a:p>
          <a:p>
            <a:pPr marL="457200" lvl="1" indent="0">
              <a:buNone/>
            </a:pPr>
            <a:r>
              <a:rPr lang="fr-FR" noProof="0" dirty="0"/>
              <a:t>Les tumeurs HPV+ et tabagisme </a:t>
            </a:r>
          </a:p>
          <a:p>
            <a:pPr marL="457200" lvl="1" indent="0">
              <a:buNone/>
            </a:pPr>
            <a:endParaRPr lang="fr-FR" noProof="0" dirty="0"/>
          </a:p>
          <a:p>
            <a:pPr marL="0" indent="0">
              <a:buNone/>
            </a:pP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349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941</TotalTime>
  <Words>1749</Words>
  <Application>Microsoft Macintosh PowerPoint</Application>
  <PresentationFormat>Grand écran</PresentationFormat>
  <Paragraphs>305</Paragraphs>
  <Slides>69</Slides>
  <Notes>21</Notes>
  <HiddenSlides>8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Thème Office</vt:lpstr>
      <vt:lpstr>Surveillance des cancers ORL:  Standardisations de l’interprétation</vt:lpstr>
      <vt:lpstr>Le compte rendu en radiologie</vt:lpstr>
      <vt:lpstr>Compte rendu en imagerie</vt:lpstr>
      <vt:lpstr>Conseils de ECR concernant le compte rendu</vt:lpstr>
      <vt:lpstr>Définition de surveillance d’un HNSCC</vt:lpstr>
      <vt:lpstr>But de la surveillance en imagerie</vt:lpstr>
      <vt:lpstr>Risque de récidive locale</vt:lpstr>
      <vt:lpstr>Ont un risque de récidive locale plus élevé</vt:lpstr>
      <vt:lpstr>Ont un risque de récidive locale plus élevé</vt:lpstr>
      <vt:lpstr>Méthodes d’imagerie</vt:lpstr>
      <vt:lpstr>Imagerie post thérapeutique</vt:lpstr>
      <vt:lpstr>Exemple d’algorithme de surveillance</vt:lpstr>
      <vt:lpstr>NIRADS</vt:lpstr>
      <vt:lpstr>NIRADS (2016)</vt:lpstr>
      <vt:lpstr>But de la standardisation NIRADS</vt:lpstr>
      <vt:lpstr>Exemple d’algorithme de surveillance</vt:lpstr>
      <vt:lpstr>Principes du NIRADS</vt:lpstr>
      <vt:lpstr>Catégories NIRADS</vt:lpstr>
      <vt:lpstr>NIRADS 0</vt:lpstr>
      <vt:lpstr>NIRADS 1</vt:lpstr>
      <vt:lpstr>Exemple de rapport NIRADS1</vt:lpstr>
      <vt:lpstr>Présentation PowerPoint</vt:lpstr>
      <vt:lpstr>Présentation PowerPoint</vt:lpstr>
      <vt:lpstr>NIRADS 2</vt:lpstr>
      <vt:lpstr>Présentation PowerPoint</vt:lpstr>
      <vt:lpstr>Présentation PowerPoint</vt:lpstr>
      <vt:lpstr>Présentation PowerPoint</vt:lpstr>
      <vt:lpstr>Présentation PowerPoint</vt:lpstr>
      <vt:lpstr>NIRADS 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NIRADS 4</vt:lpstr>
      <vt:lpstr>Présentation PowerPoint</vt:lpstr>
      <vt:lpstr>Le NIRADS est il Performant? Reproductible?</vt:lpstr>
      <vt:lpstr>Performances initiales</vt:lpstr>
      <vt:lpstr>Performances initiales</vt:lpstr>
      <vt:lpstr>Reproductibilité en CECT</vt:lpstr>
      <vt:lpstr>Reproductibilité en CECT et IRM</vt:lpstr>
      <vt:lpstr>NIRADS 1</vt:lpstr>
      <vt:lpstr>NIRADS 4</vt:lpstr>
      <vt:lpstr>NIRADS 3</vt:lpstr>
      <vt:lpstr>Reproductibilité TEP + CECT</vt:lpstr>
      <vt:lpstr>Allez vous utiliser le NI-RADS?</vt:lpstr>
      <vt:lpstr>CONCLUSIONS sur le NIRADS</vt:lpstr>
      <vt:lpstr>Merci de votre attention! Arthur.Varoquaux@ap-hm.fr</vt:lpstr>
      <vt:lpstr>Un peu de mise en pratique…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NIRADS 1</vt:lpstr>
      <vt:lpstr>NIRADS 2b</vt:lpstr>
      <vt:lpstr>NIRADS 4</vt:lpstr>
      <vt:lpstr>NIRADS 2a</vt:lpstr>
      <vt:lpstr>NIRADS 2a</vt:lpstr>
      <vt:lpstr>NIRADS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Standardisation des comptes rendus en imagerie des cancers de la tête et du cou:  NI-RADS</dc:title>
  <dc:creator>Microsoft Office User</dc:creator>
  <cp:lastModifiedBy>VAROQUAUX Damien-arthur</cp:lastModifiedBy>
  <cp:revision>28</cp:revision>
  <dcterms:created xsi:type="dcterms:W3CDTF">2022-03-20T11:19:44Z</dcterms:created>
  <dcterms:modified xsi:type="dcterms:W3CDTF">2022-05-20T06:01:09Z</dcterms:modified>
</cp:coreProperties>
</file>